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Default Extension="wdp" ContentType="image/vnd.ms-photo"/>
  <Override PartName="/ppt/slides/slide148.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73"/>
  </p:notesMasterIdLst>
  <p:handoutMasterIdLst>
    <p:handoutMasterId r:id="rId174"/>
  </p:handoutMasterIdLst>
  <p:sldIdLst>
    <p:sldId id="256" r:id="rId2"/>
    <p:sldId id="467" r:id="rId3"/>
    <p:sldId id="259" r:id="rId4"/>
    <p:sldId id="281" r:id="rId5"/>
    <p:sldId id="278" r:id="rId6"/>
    <p:sldId id="279" r:id="rId7"/>
    <p:sldId id="258" r:id="rId8"/>
    <p:sldId id="260" r:id="rId9"/>
    <p:sldId id="282" r:id="rId10"/>
    <p:sldId id="261" r:id="rId11"/>
    <p:sldId id="262" r:id="rId12"/>
    <p:sldId id="263" r:id="rId13"/>
    <p:sldId id="283" r:id="rId14"/>
    <p:sldId id="276" r:id="rId15"/>
    <p:sldId id="284" r:id="rId16"/>
    <p:sldId id="285" r:id="rId17"/>
    <p:sldId id="287" r:id="rId18"/>
    <p:sldId id="473" r:id="rId19"/>
    <p:sldId id="286" r:id="rId20"/>
    <p:sldId id="294" r:id="rId21"/>
    <p:sldId id="288" r:id="rId22"/>
    <p:sldId id="295" r:id="rId23"/>
    <p:sldId id="297" r:id="rId24"/>
    <p:sldId id="298" r:id="rId25"/>
    <p:sldId id="296" r:id="rId26"/>
    <p:sldId id="290" r:id="rId27"/>
    <p:sldId id="299" r:id="rId28"/>
    <p:sldId id="322" r:id="rId29"/>
    <p:sldId id="323" r:id="rId30"/>
    <p:sldId id="324" r:id="rId31"/>
    <p:sldId id="325" r:id="rId32"/>
    <p:sldId id="326" r:id="rId33"/>
    <p:sldId id="330" r:id="rId34"/>
    <p:sldId id="312" r:id="rId35"/>
    <p:sldId id="313" r:id="rId36"/>
    <p:sldId id="315" r:id="rId37"/>
    <p:sldId id="314" r:id="rId38"/>
    <p:sldId id="316" r:id="rId39"/>
    <p:sldId id="317" r:id="rId40"/>
    <p:sldId id="318" r:id="rId41"/>
    <p:sldId id="319" r:id="rId42"/>
    <p:sldId id="321" r:id="rId43"/>
    <p:sldId id="421" r:id="rId44"/>
    <p:sldId id="422" r:id="rId45"/>
    <p:sldId id="423" r:id="rId46"/>
    <p:sldId id="424" r:id="rId47"/>
    <p:sldId id="425" r:id="rId48"/>
    <p:sldId id="450" r:id="rId49"/>
    <p:sldId id="426" r:id="rId50"/>
    <p:sldId id="427" r:id="rId51"/>
    <p:sldId id="428" r:id="rId52"/>
    <p:sldId id="429" r:id="rId53"/>
    <p:sldId id="474" r:id="rId54"/>
    <p:sldId id="475" r:id="rId55"/>
    <p:sldId id="476" r:id="rId56"/>
    <p:sldId id="477" r:id="rId57"/>
    <p:sldId id="478" r:id="rId58"/>
    <p:sldId id="479" r:id="rId59"/>
    <p:sldId id="480" r:id="rId60"/>
    <p:sldId id="481" r:id="rId61"/>
    <p:sldId id="482" r:id="rId62"/>
    <p:sldId id="483" r:id="rId63"/>
    <p:sldId id="331" r:id="rId64"/>
    <p:sldId id="332" r:id="rId65"/>
    <p:sldId id="333" r:id="rId66"/>
    <p:sldId id="334" r:id="rId67"/>
    <p:sldId id="335" r:id="rId68"/>
    <p:sldId id="336" r:id="rId69"/>
    <p:sldId id="337" r:id="rId70"/>
    <p:sldId id="338" r:id="rId71"/>
    <p:sldId id="339" r:id="rId72"/>
    <p:sldId id="340" r:id="rId73"/>
    <p:sldId id="341" r:id="rId74"/>
    <p:sldId id="342" r:id="rId75"/>
    <p:sldId id="343" r:id="rId76"/>
    <p:sldId id="350" r:id="rId77"/>
    <p:sldId id="351" r:id="rId78"/>
    <p:sldId id="352" r:id="rId79"/>
    <p:sldId id="353" r:id="rId80"/>
    <p:sldId id="354" r:id="rId81"/>
    <p:sldId id="355" r:id="rId82"/>
    <p:sldId id="356" r:id="rId83"/>
    <p:sldId id="357" r:id="rId84"/>
    <p:sldId id="358" r:id="rId85"/>
    <p:sldId id="359" r:id="rId86"/>
    <p:sldId id="451" r:id="rId87"/>
    <p:sldId id="360" r:id="rId88"/>
    <p:sldId id="361" r:id="rId89"/>
    <p:sldId id="453" r:id="rId90"/>
    <p:sldId id="455" r:id="rId91"/>
    <p:sldId id="454" r:id="rId92"/>
    <p:sldId id="430" r:id="rId93"/>
    <p:sldId id="431" r:id="rId94"/>
    <p:sldId id="432" r:id="rId95"/>
    <p:sldId id="457" r:id="rId96"/>
    <p:sldId id="458" r:id="rId97"/>
    <p:sldId id="459" r:id="rId98"/>
    <p:sldId id="434" r:id="rId99"/>
    <p:sldId id="460" r:id="rId100"/>
    <p:sldId id="435" r:id="rId101"/>
    <p:sldId id="436" r:id="rId102"/>
    <p:sldId id="437" r:id="rId103"/>
    <p:sldId id="438" r:id="rId104"/>
    <p:sldId id="439" r:id="rId105"/>
    <p:sldId id="440" r:id="rId106"/>
    <p:sldId id="441" r:id="rId107"/>
    <p:sldId id="442" r:id="rId108"/>
    <p:sldId id="461" r:id="rId109"/>
    <p:sldId id="462" r:id="rId110"/>
    <p:sldId id="443" r:id="rId111"/>
    <p:sldId id="444" r:id="rId112"/>
    <p:sldId id="445" r:id="rId113"/>
    <p:sldId id="446" r:id="rId114"/>
    <p:sldId id="447" r:id="rId115"/>
    <p:sldId id="448" r:id="rId116"/>
    <p:sldId id="449" r:id="rId117"/>
    <p:sldId id="365" r:id="rId118"/>
    <p:sldId id="366" r:id="rId119"/>
    <p:sldId id="367" r:id="rId120"/>
    <p:sldId id="370" r:id="rId121"/>
    <p:sldId id="369"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464" r:id="rId135"/>
    <p:sldId id="383" r:id="rId136"/>
    <p:sldId id="384" r:id="rId137"/>
    <p:sldId id="463" r:id="rId138"/>
    <p:sldId id="385" r:id="rId139"/>
    <p:sldId id="386" r:id="rId140"/>
    <p:sldId id="387" r:id="rId141"/>
    <p:sldId id="388" r:id="rId142"/>
    <p:sldId id="389" r:id="rId143"/>
    <p:sldId id="390" r:id="rId144"/>
    <p:sldId id="465" r:id="rId145"/>
    <p:sldId id="466" r:id="rId146"/>
    <p:sldId id="391" r:id="rId147"/>
    <p:sldId id="469" r:id="rId148"/>
    <p:sldId id="395" r:id="rId149"/>
    <p:sldId id="396" r:id="rId150"/>
    <p:sldId id="397" r:id="rId151"/>
    <p:sldId id="398" r:id="rId152"/>
    <p:sldId id="399" r:id="rId153"/>
    <p:sldId id="468" r:id="rId154"/>
    <p:sldId id="400" r:id="rId155"/>
    <p:sldId id="401" r:id="rId156"/>
    <p:sldId id="402" r:id="rId157"/>
    <p:sldId id="403" r:id="rId158"/>
    <p:sldId id="404" r:id="rId159"/>
    <p:sldId id="405" r:id="rId160"/>
    <p:sldId id="407" r:id="rId161"/>
    <p:sldId id="408" r:id="rId162"/>
    <p:sldId id="409" r:id="rId163"/>
    <p:sldId id="410" r:id="rId164"/>
    <p:sldId id="411" r:id="rId165"/>
    <p:sldId id="414" r:id="rId166"/>
    <p:sldId id="416" r:id="rId167"/>
    <p:sldId id="418" r:id="rId168"/>
    <p:sldId id="470" r:id="rId169"/>
    <p:sldId id="471" r:id="rId170"/>
    <p:sldId id="472" r:id="rId171"/>
    <p:sldId id="419" r:id="rId172"/>
  </p:sldIdLst>
  <p:sldSz cx="6858000" cy="9906000" type="A4"/>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xmlns="">
        <p15:guide id="1" orient="horz" pos="3120">
          <p15:clr>
            <a:srgbClr val="A4A3A4"/>
          </p15:clr>
        </p15:guide>
        <p15:guide id="2" pos="216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B166E"/>
    <a:srgbClr val="EFF7F7"/>
    <a:srgbClr val="DDEFEF"/>
    <a:srgbClr val="DDFEFF"/>
    <a:srgbClr val="CCECFF"/>
    <a:srgbClr val="692AA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74" autoAdjust="0"/>
  </p:normalViewPr>
  <p:slideViewPr>
    <p:cSldViewPr>
      <p:cViewPr varScale="1">
        <p:scale>
          <a:sx n="59" d="100"/>
          <a:sy n="59" d="100"/>
        </p:scale>
        <p:origin x="-2052" y="-84"/>
      </p:cViewPr>
      <p:guideLst>
        <p:guide orient="horz" pos="3120"/>
        <p:guide pos="216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55" d="100"/>
          <a:sy n="55" d="100"/>
        </p:scale>
        <p:origin x="2022" y="90"/>
      </p:cViewPr>
      <p:guideLst/>
    </p:cSldViewPr>
  </p:notesViewPr>
  <p:gridSpacing cx="78027213" cy="78027213"/>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presProps" Target="pres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4BE45E4E-1C9D-4DAE-81B0-7A3DADDA75CC}" type="datetimeFigureOut">
              <a:rPr lang="zh-CN" altLang="en-US"/>
              <a:pPr>
                <a:defRPr/>
              </a:pPr>
              <a:t>2019/2/20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5EFC9CC4-2886-4D83-BE86-6AD4CA3933F9}" type="slidenum">
              <a:rPr lang="zh-CN" altLang="en-US"/>
              <a:pPr>
                <a:defRPr/>
              </a:pPr>
              <a:t>‹#›</a:t>
            </a:fld>
            <a:endParaRPr lang="zh-CN" altLang="en-US"/>
          </a:p>
        </p:txBody>
      </p:sp>
    </p:spTree>
    <p:extLst>
      <p:ext uri="{BB962C8B-B14F-4D97-AF65-F5344CB8AC3E}">
        <p14:creationId xmlns:p14="http://schemas.microsoft.com/office/powerpoint/2010/main" xmlns="" val="7720479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mn-lt"/>
                <a:ea typeface="宋体" panose="02010600030101010101" pitchFamily="2" charset="-122"/>
              </a:defRPr>
            </a:lvl1pPr>
          </a:lstStyle>
          <a:p>
            <a:pPr>
              <a:defRPr/>
            </a:pPr>
            <a:endParaRPr lang="zh-CN" altLang="en-US"/>
          </a:p>
        </p:txBody>
      </p:sp>
      <p:sp>
        <p:nvSpPr>
          <p:cNvPr id="2457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mn-lt"/>
                <a:ea typeface="宋体" panose="02010600030101010101" pitchFamily="2" charset="-122"/>
              </a:defRPr>
            </a:lvl1pPr>
          </a:lstStyle>
          <a:p>
            <a:pPr>
              <a:defRPr/>
            </a:pPr>
            <a:endParaRPr lang="en-US" altLang="zh-CN"/>
          </a:p>
        </p:txBody>
      </p:sp>
      <p:sp>
        <p:nvSpPr>
          <p:cNvPr id="5124" name="Rectangle 4"/>
          <p:cNvSpPr>
            <a:spLocks noGrp="1" noRot="1" noChangeAspect="1" noChangeArrowheads="1" noTextEdit="1"/>
          </p:cNvSpPr>
          <p:nvPr>
            <p:ph type="sldImg" idx="2"/>
          </p:nvPr>
        </p:nvSpPr>
        <p:spPr bwMode="auto">
          <a:xfrm>
            <a:off x="2241550" y="685800"/>
            <a:ext cx="23749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mn-lt"/>
                <a:ea typeface="宋体" panose="02010600030101010101" pitchFamily="2" charset="-122"/>
              </a:defRPr>
            </a:lvl1pPr>
          </a:lstStyle>
          <a:p>
            <a:pPr>
              <a:defRPr/>
            </a:pPr>
            <a:endParaRPr lang="en-US" altLang="zh-CN"/>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ea typeface="宋体" panose="02010600030101010101" pitchFamily="2" charset="-122"/>
              </a:defRPr>
            </a:lvl1pPr>
          </a:lstStyle>
          <a:p>
            <a:pPr>
              <a:defRPr/>
            </a:pPr>
            <a:fld id="{DDE9CFB6-850C-42D5-89C4-28A3707DEA80}" type="slidenum">
              <a:rPr lang="zh-CN" altLang="en-US"/>
              <a:pPr>
                <a:defRPr/>
              </a:pPr>
              <a:t>‹#›</a:t>
            </a:fld>
            <a:endParaRPr lang="en-US" altLang="zh-CN"/>
          </a:p>
        </p:txBody>
      </p:sp>
    </p:spTree>
    <p:extLst>
      <p:ext uri="{BB962C8B-B14F-4D97-AF65-F5344CB8AC3E}">
        <p14:creationId xmlns:p14="http://schemas.microsoft.com/office/powerpoint/2010/main" xmlns="" val="35278276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EF0FA7-360C-442C-AFEF-37391CDA5FBC}" type="slidenum">
              <a:rPr lang="zh-CN" altLang="en-US" smtClean="0">
                <a:latin typeface="等线" panose="02010600030101010101" pitchFamily="2" charset="-122"/>
              </a:rPr>
              <a:pPr fontAlgn="base">
                <a:spcBef>
                  <a:spcPct val="0"/>
                </a:spcBef>
                <a:spcAft>
                  <a:spcPct val="0"/>
                </a:spcAft>
              </a:pPr>
              <a:t>1</a:t>
            </a:fld>
            <a:endParaRPr lang="en-US" altLang="zh-CN" smtClean="0">
              <a:latin typeface="等线" panose="02010600030101010101" pitchFamily="2" charset="-122"/>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4250362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F13050-EDB9-4DAD-BA49-CF2BCC3830A5}" type="slidenum">
              <a:rPr lang="zh-CN" altLang="en-US" smtClean="0">
                <a:latin typeface="等线" panose="02010600030101010101" pitchFamily="2" charset="-122"/>
              </a:rPr>
              <a:pPr fontAlgn="base">
                <a:spcBef>
                  <a:spcPct val="0"/>
                </a:spcBef>
                <a:spcAft>
                  <a:spcPct val="0"/>
                </a:spcAft>
              </a:pPr>
              <a:t>14</a:t>
            </a:fld>
            <a:endParaRPr lang="en-US" altLang="zh-CN" smtClean="0">
              <a:latin typeface="等线" panose="02010600030101010101" pitchFamily="2" charset="-122"/>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3854646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445B99-CA08-40AB-8CE5-133CEDD4C419}" type="slidenum">
              <a:rPr lang="zh-CN" altLang="en-US" smtClean="0">
                <a:latin typeface="等线" panose="02010600030101010101" pitchFamily="2" charset="-122"/>
              </a:rPr>
              <a:pPr fontAlgn="base">
                <a:spcBef>
                  <a:spcPct val="0"/>
                </a:spcBef>
                <a:spcAft>
                  <a:spcPct val="0"/>
                </a:spcAft>
              </a:pPr>
              <a:t>17</a:t>
            </a:fld>
            <a:endParaRPr lang="en-US" altLang="zh-CN" smtClean="0">
              <a:latin typeface="等线" panose="02010600030101010101" pitchFamily="2" charset="-122"/>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949077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445B99-CA08-40AB-8CE5-133CEDD4C419}" type="slidenum">
              <a:rPr lang="zh-CN" altLang="en-US" smtClean="0">
                <a:latin typeface="等线" panose="02010600030101010101" pitchFamily="2" charset="-122"/>
              </a:rPr>
              <a:pPr fontAlgn="base">
                <a:spcBef>
                  <a:spcPct val="0"/>
                </a:spcBef>
                <a:spcAft>
                  <a:spcPct val="0"/>
                </a:spcAft>
              </a:pPr>
              <a:t>18</a:t>
            </a:fld>
            <a:endParaRPr lang="en-US" altLang="zh-CN" smtClean="0">
              <a:latin typeface="等线" panose="02010600030101010101" pitchFamily="2" charset="-122"/>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949077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19</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960310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20</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869943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A437D10-FE6E-495A-9A6C-27126929107C}" type="slidenum">
              <a:rPr lang="zh-CN" altLang="en-US" smtClean="0">
                <a:latin typeface="等线" panose="02010600030101010101" pitchFamily="2" charset="-122"/>
              </a:rPr>
              <a:pPr fontAlgn="base">
                <a:spcBef>
                  <a:spcPct val="0"/>
                </a:spcBef>
                <a:spcAft>
                  <a:spcPct val="0"/>
                </a:spcAft>
              </a:pPr>
              <a:t>26</a:t>
            </a:fld>
            <a:endParaRPr lang="en-US" altLang="zh-CN" smtClean="0">
              <a:latin typeface="等线" panose="02010600030101010101" pitchFamily="2" charset="-122"/>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512821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F13050-EDB9-4DAD-BA49-CF2BCC3830A5}" type="slidenum">
              <a:rPr lang="zh-CN" altLang="en-US" smtClean="0">
                <a:latin typeface="等线" panose="02010600030101010101" pitchFamily="2" charset="-122"/>
              </a:rPr>
              <a:pPr fontAlgn="base">
                <a:spcBef>
                  <a:spcPct val="0"/>
                </a:spcBef>
                <a:spcAft>
                  <a:spcPct val="0"/>
                </a:spcAft>
              </a:pPr>
              <a:t>27</a:t>
            </a:fld>
            <a:endParaRPr lang="en-US" altLang="zh-CN" smtClean="0">
              <a:latin typeface="等线" panose="02010600030101010101" pitchFamily="2" charset="-122"/>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05752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30</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798273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445B99-CA08-40AB-8CE5-133CEDD4C419}" type="slidenum">
              <a:rPr lang="zh-CN" altLang="en-US" smtClean="0">
                <a:latin typeface="等线" panose="02010600030101010101" pitchFamily="2" charset="-122"/>
              </a:rPr>
              <a:pPr fontAlgn="base">
                <a:spcBef>
                  <a:spcPct val="0"/>
                </a:spcBef>
                <a:spcAft>
                  <a:spcPct val="0"/>
                </a:spcAft>
              </a:pPr>
              <a:t>31</a:t>
            </a:fld>
            <a:endParaRPr lang="en-US" altLang="zh-CN" smtClean="0">
              <a:latin typeface="等线" panose="02010600030101010101" pitchFamily="2" charset="-122"/>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408473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32</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615916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A5CE4D-BCC7-45A0-94DB-50A449157E54}" type="slidenum">
              <a:rPr lang="zh-CN" altLang="en-US" smtClean="0">
                <a:latin typeface="等线" panose="02010600030101010101" pitchFamily="2" charset="-122"/>
              </a:rPr>
              <a:pPr fontAlgn="base">
                <a:spcBef>
                  <a:spcPct val="0"/>
                </a:spcBef>
                <a:spcAft>
                  <a:spcPct val="0"/>
                </a:spcAft>
              </a:pPr>
              <a:t>3</a:t>
            </a:fld>
            <a:endParaRPr lang="en-US" altLang="zh-CN" smtClean="0">
              <a:latin typeface="等线" panose="02010600030101010101" pitchFamily="2" charset="-122"/>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90805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F13050-EDB9-4DAD-BA49-CF2BCC3830A5}" type="slidenum">
              <a:rPr lang="zh-CN" altLang="en-US" smtClean="0">
                <a:latin typeface="等线" panose="02010600030101010101" pitchFamily="2" charset="-122"/>
              </a:rPr>
              <a:pPr fontAlgn="base">
                <a:spcBef>
                  <a:spcPct val="0"/>
                </a:spcBef>
                <a:spcAft>
                  <a:spcPct val="0"/>
                </a:spcAft>
              </a:pPr>
              <a:t>33</a:t>
            </a:fld>
            <a:endParaRPr lang="en-US" altLang="zh-CN" smtClean="0">
              <a:latin typeface="等线" panose="02010600030101010101" pitchFamily="2" charset="-122"/>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4120166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36</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138371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445B99-CA08-40AB-8CE5-133CEDD4C419}" type="slidenum">
              <a:rPr lang="zh-CN" altLang="en-US" smtClean="0">
                <a:latin typeface="等线" panose="02010600030101010101" pitchFamily="2" charset="-122"/>
              </a:rPr>
              <a:pPr fontAlgn="base">
                <a:spcBef>
                  <a:spcPct val="0"/>
                </a:spcBef>
                <a:spcAft>
                  <a:spcPct val="0"/>
                </a:spcAft>
              </a:pPr>
              <a:t>37</a:t>
            </a:fld>
            <a:endParaRPr lang="en-US" altLang="zh-CN" smtClean="0">
              <a:latin typeface="等线" panose="02010600030101010101" pitchFamily="2" charset="-122"/>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874877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38</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3102716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F13050-EDB9-4DAD-BA49-CF2BCC3830A5}" type="slidenum">
              <a:rPr lang="zh-CN" altLang="en-US" smtClean="0">
                <a:latin typeface="等线" panose="02010600030101010101" pitchFamily="2" charset="-122"/>
              </a:rPr>
              <a:pPr fontAlgn="base">
                <a:spcBef>
                  <a:spcPct val="0"/>
                </a:spcBef>
                <a:spcAft>
                  <a:spcPct val="0"/>
                </a:spcAft>
              </a:pPr>
              <a:t>42</a:t>
            </a:fld>
            <a:endParaRPr lang="en-US" altLang="zh-CN" smtClean="0">
              <a:latin typeface="等线" panose="02010600030101010101" pitchFamily="2" charset="-122"/>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299943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solidFill>
                  <a:srgbClr val="000000"/>
                </a:solidFill>
                <a:latin typeface="等线" panose="02010600030101010101" pitchFamily="2" charset="-122"/>
              </a:rPr>
              <a:pPr fontAlgn="base">
                <a:spcBef>
                  <a:spcPct val="0"/>
                </a:spcBef>
                <a:spcAft>
                  <a:spcPct val="0"/>
                </a:spcAft>
              </a:pPr>
              <a:t>45</a:t>
            </a:fld>
            <a:endParaRPr lang="en-US" altLang="zh-CN" smtClean="0">
              <a:solidFill>
                <a:srgbClr val="000000"/>
              </a:solidFill>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3906871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solidFill>
                  <a:srgbClr val="000000"/>
                </a:solidFill>
                <a:latin typeface="等线" panose="02010600030101010101" pitchFamily="2" charset="-122"/>
              </a:rPr>
              <a:pPr fontAlgn="base">
                <a:spcBef>
                  <a:spcPct val="0"/>
                </a:spcBef>
                <a:spcAft>
                  <a:spcPct val="0"/>
                </a:spcAft>
              </a:pPr>
              <a:t>46</a:t>
            </a:fld>
            <a:endParaRPr lang="en-US" altLang="zh-CN" smtClean="0">
              <a:solidFill>
                <a:srgbClr val="000000"/>
              </a:solidFill>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117198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solidFill>
                  <a:srgbClr val="000000"/>
                </a:solidFill>
                <a:latin typeface="等线" panose="02010600030101010101" pitchFamily="2" charset="-122"/>
              </a:rPr>
              <a:pPr fontAlgn="base">
                <a:spcBef>
                  <a:spcPct val="0"/>
                </a:spcBef>
                <a:spcAft>
                  <a:spcPct val="0"/>
                </a:spcAft>
              </a:pPr>
              <a:t>47</a:t>
            </a:fld>
            <a:endParaRPr lang="en-US" altLang="zh-CN" smtClean="0">
              <a:solidFill>
                <a:srgbClr val="000000"/>
              </a:solidFill>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3803523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solidFill>
                  <a:srgbClr val="000000"/>
                </a:solidFill>
                <a:latin typeface="等线" panose="02010600030101010101" pitchFamily="2" charset="-122"/>
              </a:rPr>
              <a:pPr fontAlgn="base">
                <a:spcBef>
                  <a:spcPct val="0"/>
                </a:spcBef>
                <a:spcAft>
                  <a:spcPct val="0"/>
                </a:spcAft>
              </a:pPr>
              <a:t>48</a:t>
            </a:fld>
            <a:endParaRPr lang="en-US" altLang="zh-CN" smtClean="0">
              <a:solidFill>
                <a:srgbClr val="000000"/>
              </a:solidFill>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3803523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solidFill>
                  <a:srgbClr val="000000"/>
                </a:solidFill>
                <a:latin typeface="等线" panose="02010600030101010101" pitchFamily="2" charset="-122"/>
              </a:rPr>
              <a:pPr fontAlgn="base">
                <a:spcBef>
                  <a:spcPct val="0"/>
                </a:spcBef>
                <a:spcAft>
                  <a:spcPct val="0"/>
                </a:spcAft>
              </a:pPr>
              <a:t>49</a:t>
            </a:fld>
            <a:endParaRPr lang="en-US" altLang="zh-CN" smtClean="0">
              <a:solidFill>
                <a:srgbClr val="000000"/>
              </a:solidFill>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488615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A5CE4D-BCC7-45A0-94DB-50A449157E54}" type="slidenum">
              <a:rPr lang="zh-CN" altLang="en-US" smtClean="0">
                <a:latin typeface="等线" panose="02010600030101010101" pitchFamily="2" charset="-122"/>
              </a:rPr>
              <a:pPr fontAlgn="base">
                <a:spcBef>
                  <a:spcPct val="0"/>
                </a:spcBef>
                <a:spcAft>
                  <a:spcPct val="0"/>
                </a:spcAft>
              </a:pPr>
              <a:t>4</a:t>
            </a:fld>
            <a:endParaRPr lang="en-US" altLang="zh-CN" smtClean="0">
              <a:latin typeface="等线" panose="02010600030101010101" pitchFamily="2" charset="-122"/>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540234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solidFill>
                  <a:srgbClr val="000000"/>
                </a:solidFill>
                <a:latin typeface="等线" panose="02010600030101010101" pitchFamily="2" charset="-122"/>
              </a:rPr>
              <a:pPr fontAlgn="base">
                <a:spcBef>
                  <a:spcPct val="0"/>
                </a:spcBef>
                <a:spcAft>
                  <a:spcPct val="0"/>
                </a:spcAft>
              </a:pPr>
              <a:t>50</a:t>
            </a:fld>
            <a:endParaRPr lang="en-US" altLang="zh-CN" smtClean="0">
              <a:solidFill>
                <a:srgbClr val="000000"/>
              </a:solidFill>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775920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solidFill>
                  <a:srgbClr val="000000"/>
                </a:solidFill>
                <a:latin typeface="等线" panose="02010600030101010101" pitchFamily="2" charset="-122"/>
              </a:rPr>
              <a:pPr fontAlgn="base">
                <a:spcBef>
                  <a:spcPct val="0"/>
                </a:spcBef>
                <a:spcAft>
                  <a:spcPct val="0"/>
                </a:spcAft>
              </a:pPr>
              <a:t>51</a:t>
            </a:fld>
            <a:endParaRPr lang="en-US" altLang="zh-CN" smtClean="0">
              <a:solidFill>
                <a:srgbClr val="000000"/>
              </a:solidFill>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888158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F13050-EDB9-4DAD-BA49-CF2BCC3830A5}" type="slidenum">
              <a:rPr lang="zh-CN" altLang="en-US" smtClean="0">
                <a:solidFill>
                  <a:srgbClr val="000000"/>
                </a:solidFill>
                <a:latin typeface="等线" panose="02010600030101010101" pitchFamily="2" charset="-122"/>
              </a:rPr>
              <a:pPr fontAlgn="base">
                <a:spcBef>
                  <a:spcPct val="0"/>
                </a:spcBef>
                <a:spcAft>
                  <a:spcPct val="0"/>
                </a:spcAft>
              </a:pPr>
              <a:t>52</a:t>
            </a:fld>
            <a:endParaRPr lang="en-US" altLang="zh-CN" smtClean="0">
              <a:solidFill>
                <a:srgbClr val="000000"/>
              </a:solidFill>
              <a:latin typeface="等线" panose="02010600030101010101" pitchFamily="2" charset="-122"/>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904598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445B99-CA08-40AB-8CE5-133CEDD4C419}" type="slidenum">
              <a:rPr lang="zh-CN" altLang="en-US" smtClean="0">
                <a:latin typeface="等线" panose="02010600030101010101" pitchFamily="2" charset="-122"/>
              </a:rPr>
              <a:pPr fontAlgn="base">
                <a:spcBef>
                  <a:spcPct val="0"/>
                </a:spcBef>
                <a:spcAft>
                  <a:spcPct val="0"/>
                </a:spcAft>
              </a:pPr>
              <a:t>55</a:t>
            </a:fld>
            <a:endParaRPr lang="en-US" altLang="zh-CN" smtClean="0">
              <a:latin typeface="等线" panose="02010600030101010101" pitchFamily="2" charset="-122"/>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537478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56</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4136487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57</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3704759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F13050-EDB9-4DAD-BA49-CF2BCC3830A5}" type="slidenum">
              <a:rPr lang="zh-CN" altLang="en-US" smtClean="0">
                <a:latin typeface="等线" panose="02010600030101010101" pitchFamily="2" charset="-122"/>
              </a:rPr>
              <a:pPr fontAlgn="base">
                <a:spcBef>
                  <a:spcPct val="0"/>
                </a:spcBef>
                <a:spcAft>
                  <a:spcPct val="0"/>
                </a:spcAft>
              </a:pPr>
              <a:t>62</a:t>
            </a:fld>
            <a:endParaRPr lang="en-US" altLang="zh-CN" smtClean="0">
              <a:latin typeface="等线" panose="02010600030101010101" pitchFamily="2" charset="-122"/>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75175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65</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553315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66</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949897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445B99-CA08-40AB-8CE5-133CEDD4C419}" type="slidenum">
              <a:rPr lang="zh-CN" altLang="en-US" smtClean="0">
                <a:latin typeface="等线" panose="02010600030101010101" pitchFamily="2" charset="-122"/>
              </a:rPr>
              <a:pPr fontAlgn="base">
                <a:spcBef>
                  <a:spcPct val="0"/>
                </a:spcBef>
                <a:spcAft>
                  <a:spcPct val="0"/>
                </a:spcAft>
              </a:pPr>
              <a:t>67</a:t>
            </a:fld>
            <a:endParaRPr lang="en-US" altLang="zh-CN" smtClean="0">
              <a:latin typeface="等线" panose="02010600030101010101" pitchFamily="2" charset="-122"/>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402992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7</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532427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69</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3428035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70</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3378252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71</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32486041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72</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343807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F13050-EDB9-4DAD-BA49-CF2BCC3830A5}" type="slidenum">
              <a:rPr lang="zh-CN" altLang="en-US" smtClean="0">
                <a:latin typeface="等线" panose="02010600030101010101" pitchFamily="2" charset="-122"/>
              </a:rPr>
              <a:pPr fontAlgn="base">
                <a:spcBef>
                  <a:spcPct val="0"/>
                </a:spcBef>
                <a:spcAft>
                  <a:spcPct val="0"/>
                </a:spcAft>
              </a:pPr>
              <a:t>73</a:t>
            </a:fld>
            <a:endParaRPr lang="en-US" altLang="zh-CN" smtClean="0">
              <a:latin typeface="等线" panose="02010600030101010101" pitchFamily="2" charset="-122"/>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9130976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76</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9859754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77</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3902905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78</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7545542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79</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37402394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F13050-EDB9-4DAD-BA49-CF2BCC3830A5}" type="slidenum">
              <a:rPr lang="zh-CN" altLang="en-US" smtClean="0">
                <a:latin typeface="等线" panose="02010600030101010101" pitchFamily="2" charset="-122"/>
              </a:rPr>
              <a:pPr fontAlgn="base">
                <a:spcBef>
                  <a:spcPct val="0"/>
                </a:spcBef>
                <a:spcAft>
                  <a:spcPct val="0"/>
                </a:spcAft>
              </a:pPr>
              <a:t>80</a:t>
            </a:fld>
            <a:endParaRPr lang="en-US" altLang="zh-CN" smtClean="0">
              <a:latin typeface="等线" panose="02010600030101010101" pitchFamily="2" charset="-122"/>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3683094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445B99-CA08-40AB-8CE5-133CEDD4C419}" type="slidenum">
              <a:rPr lang="zh-CN" altLang="en-US" smtClean="0">
                <a:latin typeface="等线" panose="02010600030101010101" pitchFamily="2" charset="-122"/>
              </a:rPr>
              <a:pPr fontAlgn="base">
                <a:spcBef>
                  <a:spcPct val="0"/>
                </a:spcBef>
                <a:spcAft>
                  <a:spcPct val="0"/>
                </a:spcAft>
              </a:pPr>
              <a:t>8</a:t>
            </a:fld>
            <a:endParaRPr lang="en-US" altLang="zh-CN" smtClean="0">
              <a:latin typeface="等线" panose="02010600030101010101" pitchFamily="2" charset="-122"/>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6180441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83</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2420436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84</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3092952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85</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3116258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86</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9859754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87</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844294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88</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4730953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F13050-EDB9-4DAD-BA49-CF2BCC3830A5}" type="slidenum">
              <a:rPr lang="zh-CN" altLang="en-US" smtClean="0">
                <a:latin typeface="等线" panose="02010600030101010101" pitchFamily="2" charset="-122"/>
              </a:rPr>
              <a:pPr fontAlgn="base">
                <a:spcBef>
                  <a:spcPct val="0"/>
                </a:spcBef>
                <a:spcAft>
                  <a:spcPct val="0"/>
                </a:spcAft>
              </a:pPr>
              <a:t>91</a:t>
            </a:fld>
            <a:endParaRPr lang="en-US" altLang="zh-CN" smtClean="0">
              <a:latin typeface="等线" panose="02010600030101010101" pitchFamily="2" charset="-122"/>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2999431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F13050-EDB9-4DAD-BA49-CF2BCC3830A5}" type="slidenum">
              <a:rPr lang="zh-CN" altLang="en-US" smtClean="0">
                <a:latin typeface="等线" panose="02010600030101010101" pitchFamily="2" charset="-122"/>
              </a:rPr>
              <a:pPr fontAlgn="base">
                <a:spcBef>
                  <a:spcPct val="0"/>
                </a:spcBef>
                <a:spcAft>
                  <a:spcPct val="0"/>
                </a:spcAft>
              </a:pPr>
              <a:t>116</a:t>
            </a:fld>
            <a:endParaRPr lang="en-US" altLang="zh-CN" smtClean="0">
              <a:latin typeface="等线" panose="02010600030101010101" pitchFamily="2" charset="-122"/>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7765401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119</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40665728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445B99-CA08-40AB-8CE5-133CEDD4C419}" type="slidenum">
              <a:rPr lang="zh-CN" altLang="en-US" smtClean="0">
                <a:latin typeface="等线" panose="02010600030101010101" pitchFamily="2" charset="-122"/>
              </a:rPr>
              <a:pPr fontAlgn="base">
                <a:spcBef>
                  <a:spcPct val="0"/>
                </a:spcBef>
                <a:spcAft>
                  <a:spcPct val="0"/>
                </a:spcAft>
              </a:pPr>
              <a:t>121</a:t>
            </a:fld>
            <a:endParaRPr lang="en-US" altLang="zh-CN" smtClean="0">
              <a:latin typeface="等线" panose="02010600030101010101" pitchFamily="2" charset="-122"/>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109124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10</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9854497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122</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5366969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123</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6463864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124</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426318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125</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6627351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126</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5399793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127</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9364985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128</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1393121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F13050-EDB9-4DAD-BA49-CF2BCC3830A5}" type="slidenum">
              <a:rPr lang="zh-CN" altLang="en-US" smtClean="0">
                <a:latin typeface="等线" panose="02010600030101010101" pitchFamily="2" charset="-122"/>
              </a:rPr>
              <a:pPr fontAlgn="base">
                <a:spcBef>
                  <a:spcPct val="0"/>
                </a:spcBef>
                <a:spcAft>
                  <a:spcPct val="0"/>
                </a:spcAft>
              </a:pPr>
              <a:t>129</a:t>
            </a:fld>
            <a:endParaRPr lang="en-US" altLang="zh-CN" smtClean="0">
              <a:latin typeface="等线" panose="02010600030101010101" pitchFamily="2" charset="-122"/>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37384267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132</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171963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133</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4236000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A437D10-FE6E-495A-9A6C-27126929107C}" type="slidenum">
              <a:rPr lang="zh-CN" altLang="en-US" smtClean="0">
                <a:latin typeface="等线" panose="02010600030101010101" pitchFamily="2" charset="-122"/>
              </a:rPr>
              <a:pPr fontAlgn="base">
                <a:spcBef>
                  <a:spcPct val="0"/>
                </a:spcBef>
                <a:spcAft>
                  <a:spcPct val="0"/>
                </a:spcAft>
              </a:pPr>
              <a:t>11</a:t>
            </a:fld>
            <a:endParaRPr lang="en-US" altLang="zh-CN" smtClean="0">
              <a:latin typeface="等线" panose="02010600030101010101" pitchFamily="2" charset="-122"/>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31980198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135</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29270674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136</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40926055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137</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40926055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F13050-EDB9-4DAD-BA49-CF2BCC3830A5}" type="slidenum">
              <a:rPr lang="zh-CN" altLang="en-US" smtClean="0">
                <a:latin typeface="等线" panose="02010600030101010101" pitchFamily="2" charset="-122"/>
              </a:rPr>
              <a:pPr fontAlgn="base">
                <a:spcBef>
                  <a:spcPct val="0"/>
                </a:spcBef>
                <a:spcAft>
                  <a:spcPct val="0"/>
                </a:spcAft>
              </a:pPr>
              <a:t>138</a:t>
            </a:fld>
            <a:endParaRPr lang="en-US" altLang="zh-CN" smtClean="0">
              <a:latin typeface="等线" panose="02010600030101010101" pitchFamily="2" charset="-122"/>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5844854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4E0D9-C725-46A9-8503-2A1812B6AE5A}" type="slidenum">
              <a:rPr lang="zh-CN" altLang="en-US" smtClean="0">
                <a:latin typeface="等线" panose="02010600030101010101" pitchFamily="2" charset="-122"/>
              </a:rPr>
              <a:pPr fontAlgn="base">
                <a:spcBef>
                  <a:spcPct val="0"/>
                </a:spcBef>
                <a:spcAft>
                  <a:spcPct val="0"/>
                </a:spcAft>
              </a:pPr>
              <a:t>141</a:t>
            </a:fld>
            <a:endParaRPr lang="en-US" altLang="zh-CN" smtClean="0">
              <a:latin typeface="等线" panose="02010600030101010101" pitchFamily="2" charset="-122"/>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881721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142</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31920115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143</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41950113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8600E-E687-41EC-8F81-B905FA3D5C57}" type="slidenum">
              <a:rPr lang="zh-CN" altLang="en-US" smtClean="0">
                <a:latin typeface="等线" panose="02010600030101010101" pitchFamily="2" charset="-122"/>
              </a:rPr>
              <a:pPr fontAlgn="base">
                <a:spcBef>
                  <a:spcPct val="0"/>
                </a:spcBef>
                <a:spcAft>
                  <a:spcPct val="0"/>
                </a:spcAft>
              </a:pPr>
              <a:t>144</a:t>
            </a:fld>
            <a:endParaRPr lang="en-US" altLang="zh-CN" smtClean="0">
              <a:latin typeface="等线" panose="02010600030101010101" pitchFamily="2" charset="-122"/>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41950113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F13050-EDB9-4DAD-BA49-CF2BCC3830A5}" type="slidenum">
              <a:rPr lang="zh-CN" altLang="en-US" smtClean="0">
                <a:latin typeface="等线" panose="02010600030101010101" pitchFamily="2" charset="-122"/>
              </a:rPr>
              <a:pPr fontAlgn="base">
                <a:spcBef>
                  <a:spcPct val="0"/>
                </a:spcBef>
                <a:spcAft>
                  <a:spcPct val="0"/>
                </a:spcAft>
              </a:pPr>
              <a:t>145</a:t>
            </a:fld>
            <a:endParaRPr lang="en-US" altLang="zh-CN" smtClean="0">
              <a:latin typeface="等线" panose="02010600030101010101" pitchFamily="2" charset="-122"/>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584485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A61C576-4EB8-48F9-BD26-C65844C5CAD6}" type="slidenum">
              <a:rPr lang="zh-CN" altLang="en-US" smtClean="0">
                <a:latin typeface="等线" panose="02010600030101010101" pitchFamily="2" charset="-122"/>
              </a:rPr>
              <a:pPr fontAlgn="base">
                <a:spcBef>
                  <a:spcPct val="0"/>
                </a:spcBef>
                <a:spcAft>
                  <a:spcPct val="0"/>
                </a:spcAft>
              </a:pPr>
              <a:t>12</a:t>
            </a:fld>
            <a:endParaRPr lang="en-US" altLang="zh-CN" smtClean="0">
              <a:latin typeface="等线" panose="02010600030101010101" pitchFamily="2" charset="-122"/>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743771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A61C576-4EB8-48F9-BD26-C65844C5CAD6}" type="slidenum">
              <a:rPr lang="zh-CN" altLang="en-US" smtClean="0">
                <a:latin typeface="等线" panose="02010600030101010101" pitchFamily="2" charset="-122"/>
              </a:rPr>
              <a:pPr fontAlgn="base">
                <a:spcBef>
                  <a:spcPct val="0"/>
                </a:spcBef>
                <a:spcAft>
                  <a:spcPct val="0"/>
                </a:spcAft>
              </a:pPr>
              <a:t>13</a:t>
            </a:fld>
            <a:endParaRPr lang="en-US" altLang="zh-CN" smtClean="0">
              <a:latin typeface="等线" panose="02010600030101010101" pitchFamily="2" charset="-122"/>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zh-CN" altLang="en-US" smtClean="0">
              <a:ea typeface="宋体" panose="02010600030101010101" pitchFamily="2" charset="-122"/>
            </a:endParaRPr>
          </a:p>
        </p:txBody>
      </p:sp>
    </p:spTree>
    <p:extLst>
      <p:ext uri="{BB962C8B-B14F-4D97-AF65-F5344CB8AC3E}">
        <p14:creationId xmlns:p14="http://schemas.microsoft.com/office/powerpoint/2010/main" xmlns="" val="4128955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10"/>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1416050"/>
            <a:ext cx="6858000" cy="847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7"/>
          <p:cNvSpPr>
            <a:spLocks noChangeArrowheads="1"/>
          </p:cNvSpPr>
          <p:nvPr userDrawn="1"/>
        </p:nvSpPr>
        <p:spPr bwMode="auto">
          <a:xfrm>
            <a:off x="5967413" y="3705225"/>
            <a:ext cx="107950" cy="206375"/>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en-US">
              <a:ea typeface="宋体" panose="02010600030101010101" pitchFamily="2" charset="-122"/>
            </a:endParaRPr>
          </a:p>
        </p:txBody>
      </p:sp>
      <p:sp>
        <p:nvSpPr>
          <p:cNvPr id="6" name="Rectangle 8"/>
          <p:cNvSpPr>
            <a:spLocks noChangeArrowheads="1"/>
          </p:cNvSpPr>
          <p:nvPr userDrawn="1"/>
        </p:nvSpPr>
        <p:spPr bwMode="auto">
          <a:xfrm>
            <a:off x="6178550" y="3705225"/>
            <a:ext cx="107950" cy="206375"/>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en-US">
              <a:ea typeface="宋体" panose="02010600030101010101" pitchFamily="2" charset="-122"/>
            </a:endParaRPr>
          </a:p>
        </p:txBody>
      </p:sp>
      <p:sp>
        <p:nvSpPr>
          <p:cNvPr id="7" name="Rectangle 9"/>
          <p:cNvSpPr>
            <a:spLocks noChangeArrowheads="1"/>
          </p:cNvSpPr>
          <p:nvPr userDrawn="1"/>
        </p:nvSpPr>
        <p:spPr bwMode="auto">
          <a:xfrm>
            <a:off x="6407150" y="3705225"/>
            <a:ext cx="107950" cy="206375"/>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en-US">
              <a:ea typeface="宋体" panose="02010600030101010101" pitchFamily="2" charset="-122"/>
            </a:endParaRPr>
          </a:p>
        </p:txBody>
      </p:sp>
      <p:sp>
        <p:nvSpPr>
          <p:cNvPr id="8" name="Rectangle 10"/>
          <p:cNvSpPr>
            <a:spLocks noChangeArrowheads="1"/>
          </p:cNvSpPr>
          <p:nvPr userDrawn="1"/>
        </p:nvSpPr>
        <p:spPr bwMode="auto">
          <a:xfrm>
            <a:off x="6629400" y="3705225"/>
            <a:ext cx="107950" cy="206375"/>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en-US">
              <a:ea typeface="宋体" panose="02010600030101010101" pitchFamily="2" charset="-122"/>
            </a:endParaRPr>
          </a:p>
        </p:txBody>
      </p:sp>
      <p:pic>
        <p:nvPicPr>
          <p:cNvPr id="9" name="图片 16"/>
          <p:cNvPicPr>
            <a:picLocks noChangeAspect="1"/>
          </p:cNvPicPr>
          <p:nvPr userDrawn="1"/>
        </p:nvPicPr>
        <p:blipFill>
          <a:blip r:embed="rId3" cstate="print">
            <a:extLst>
              <a:ext uri="{28A0092B-C50C-407E-A947-70E740481C1C}">
                <a14:useLocalDpi xmlns:a14="http://schemas.microsoft.com/office/drawing/2010/main" xmlns="" val="0"/>
              </a:ext>
            </a:extLst>
          </a:blip>
          <a:srcRect l="11542" r="7693"/>
          <a:stretch>
            <a:fillRect/>
          </a:stretch>
        </p:blipFill>
        <p:spPr bwMode="auto">
          <a:xfrm>
            <a:off x="5257800" y="0"/>
            <a:ext cx="16002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图片 17"/>
          <p:cNvPicPr>
            <a:picLocks noChangeAspect="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3581400" y="0"/>
            <a:ext cx="1792288"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en-US" dirty="0"/>
          </a:p>
        </p:txBody>
      </p:sp>
      <p:sp>
        <p:nvSpPr>
          <p:cNvPr id="11"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宋体" panose="02010600030101010101" pitchFamily="2" charset="-122"/>
              </a:defRPr>
            </a:lvl1pPr>
          </a:lstStyle>
          <a:p>
            <a:fld id="{EDA1BA2A-BC24-45C0-B83D-A5FD6619A465}" type="datetimeFigureOut">
              <a:rPr lang="en-US" altLang="zh-CN"/>
              <a:pPr/>
              <a:t>2/20/2019</a:t>
            </a:fld>
            <a:endParaRPr lang="en-US" altLang="zh-CN"/>
          </a:p>
        </p:txBody>
      </p:sp>
      <p:sp>
        <p:nvSpPr>
          <p:cNvPr id="12" name="Footer Placeholder 4"/>
          <p:cNvSpPr>
            <a:spLocks noGrp="1"/>
          </p:cNvSpPr>
          <p:nvPr>
            <p:ph type="ftr" sz="quarter" idx="11"/>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宋体" panose="02010600030101010101" pitchFamily="2" charset="-122"/>
              </a:defRPr>
            </a:lvl1pPr>
          </a:lstStyle>
          <a:p>
            <a:endParaRPr lang="en-US" altLang="zh-CN"/>
          </a:p>
        </p:txBody>
      </p:sp>
      <p:sp>
        <p:nvSpPr>
          <p:cNvPr id="13"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ea typeface="宋体" panose="02010600030101010101" pitchFamily="2" charset="-122"/>
              </a:defRPr>
            </a:lvl1pPr>
          </a:lstStyle>
          <a:p>
            <a:fld id="{4C7B0A6E-CBCC-4650-85B8-F4F45F925A7B}" type="slidenum">
              <a:rPr lang="en-US" altLang="zh-CN"/>
              <a:pPr/>
              <a:t>‹#›</a:t>
            </a:fld>
            <a:endParaRPr lang="en-US" altLang="zh-CN"/>
          </a:p>
        </p:txBody>
      </p:sp>
    </p:spTree>
    <p:extLst>
      <p:ext uri="{BB962C8B-B14F-4D97-AF65-F5344CB8AC3E}">
        <p14:creationId xmlns:p14="http://schemas.microsoft.com/office/powerpoint/2010/main" xmlns="" val="4197426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ltLang="zh-CN"/>
              <a:t>ppt.glzy8.com</a:t>
            </a:r>
            <a:r>
              <a:rPr lang="zh-CN" altLang="en-US"/>
              <a:t>海量</a:t>
            </a:r>
            <a:r>
              <a:rPr lang="en-US" altLang="zh-CN"/>
              <a:t>PPT</a:t>
            </a:r>
            <a:r>
              <a:rPr lang="zh-CN" altLang="en-US"/>
              <a:t>模板免费下载</a:t>
            </a:r>
          </a:p>
        </p:txBody>
      </p:sp>
      <p:sp>
        <p:nvSpPr>
          <p:cNvPr id="5" name="Footer Placeholder 4"/>
          <p:cNvSpPr>
            <a:spLocks noGrp="1"/>
          </p:cNvSpPr>
          <p:nvPr>
            <p:ph type="ftr" sz="quarter" idx="11"/>
          </p:nvPr>
        </p:nvSpPr>
        <p:spPr/>
        <p:txBody>
          <a:bodyPr/>
          <a:lstStyle>
            <a:lvl1pPr>
              <a:defRPr/>
            </a:lvl1pPr>
          </a:lstStyle>
          <a:p>
            <a:pPr>
              <a:defRPr/>
            </a:pPr>
            <a:r>
              <a:rPr lang="en-US" altLang="zh-CN"/>
              <a:t>Company Logo</a:t>
            </a:r>
          </a:p>
        </p:txBody>
      </p:sp>
      <p:sp>
        <p:nvSpPr>
          <p:cNvPr id="6" name="Slide Number Placeholder 5"/>
          <p:cNvSpPr>
            <a:spLocks noGrp="1"/>
          </p:cNvSpPr>
          <p:nvPr>
            <p:ph type="sldNum" sz="quarter" idx="12"/>
          </p:nvPr>
        </p:nvSpPr>
        <p:spPr/>
        <p:txBody>
          <a:bodyPr/>
          <a:lstStyle>
            <a:lvl1pPr>
              <a:defRPr/>
            </a:lvl1pPr>
          </a:lstStyle>
          <a:p>
            <a:pPr>
              <a:defRPr/>
            </a:pPr>
            <a:fld id="{95D00455-A417-469E-B392-687DDBAE94BC}" type="slidenum">
              <a:rPr lang="zh-CN" altLang="en-US"/>
              <a:pPr>
                <a:defRPr/>
              </a:pPr>
              <a:t>‹#›</a:t>
            </a:fld>
            <a:endParaRPr lang="en-US" altLang="zh-CN"/>
          </a:p>
        </p:txBody>
      </p:sp>
    </p:spTree>
    <p:extLst>
      <p:ext uri="{BB962C8B-B14F-4D97-AF65-F5344CB8AC3E}">
        <p14:creationId xmlns:p14="http://schemas.microsoft.com/office/powerpoint/2010/main" xmlns="" val="130338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ltLang="zh-CN"/>
              <a:t>ppt.glzy8.com</a:t>
            </a:r>
            <a:r>
              <a:rPr lang="zh-CN" altLang="en-US"/>
              <a:t>海量</a:t>
            </a:r>
            <a:r>
              <a:rPr lang="en-US" altLang="zh-CN"/>
              <a:t>PPT</a:t>
            </a:r>
            <a:r>
              <a:rPr lang="zh-CN" altLang="en-US"/>
              <a:t>模板免费下载</a:t>
            </a:r>
          </a:p>
        </p:txBody>
      </p:sp>
      <p:sp>
        <p:nvSpPr>
          <p:cNvPr id="5" name="Footer Placeholder 4"/>
          <p:cNvSpPr>
            <a:spLocks noGrp="1"/>
          </p:cNvSpPr>
          <p:nvPr>
            <p:ph type="ftr" sz="quarter" idx="11"/>
          </p:nvPr>
        </p:nvSpPr>
        <p:spPr/>
        <p:txBody>
          <a:bodyPr/>
          <a:lstStyle>
            <a:lvl1pPr>
              <a:defRPr/>
            </a:lvl1pPr>
          </a:lstStyle>
          <a:p>
            <a:pPr>
              <a:defRPr/>
            </a:pPr>
            <a:r>
              <a:rPr lang="en-US" altLang="zh-CN"/>
              <a:t>Company Logo</a:t>
            </a:r>
          </a:p>
        </p:txBody>
      </p:sp>
      <p:sp>
        <p:nvSpPr>
          <p:cNvPr id="6" name="Slide Number Placeholder 5"/>
          <p:cNvSpPr>
            <a:spLocks noGrp="1"/>
          </p:cNvSpPr>
          <p:nvPr>
            <p:ph type="sldNum" sz="quarter" idx="12"/>
          </p:nvPr>
        </p:nvSpPr>
        <p:spPr/>
        <p:txBody>
          <a:bodyPr/>
          <a:lstStyle>
            <a:lvl1pPr>
              <a:defRPr/>
            </a:lvl1pPr>
          </a:lstStyle>
          <a:p>
            <a:pPr>
              <a:defRPr/>
            </a:pPr>
            <a:fld id="{67EBC483-3328-4EBC-AA46-30FEADCC777A}" type="slidenum">
              <a:rPr lang="zh-CN" altLang="en-US"/>
              <a:pPr>
                <a:defRPr/>
              </a:pPr>
              <a:t>‹#›</a:t>
            </a:fld>
            <a:endParaRPr lang="en-US" altLang="zh-CN"/>
          </a:p>
        </p:txBody>
      </p:sp>
    </p:spTree>
    <p:extLst>
      <p:ext uri="{BB962C8B-B14F-4D97-AF65-F5344CB8AC3E}">
        <p14:creationId xmlns:p14="http://schemas.microsoft.com/office/powerpoint/2010/main" xmlns="" val="563008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71488" y="1351030"/>
            <a:ext cx="5915025" cy="1305118"/>
          </a:xfr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Footer Placeholder 4"/>
          <p:cNvSpPr>
            <a:spLocks noGrp="1"/>
          </p:cNvSpPr>
          <p:nvPr>
            <p:ph type="ftr" sz="quarter" idx="10"/>
          </p:nvPr>
        </p:nvSpPr>
        <p:spPr/>
        <p:txBody>
          <a:bodyPr/>
          <a:lstStyle>
            <a:lvl1pPr>
              <a:defRPr dirty="0"/>
            </a:lvl1pPr>
          </a:lstStyle>
          <a:p>
            <a:pPr>
              <a:defRPr/>
            </a:pPr>
            <a:r>
              <a:rPr lang="en-US" altLang="zh-CN"/>
              <a:t>Company Logo</a:t>
            </a:r>
          </a:p>
        </p:txBody>
      </p:sp>
      <p:sp>
        <p:nvSpPr>
          <p:cNvPr id="5" name="Slide Number Placeholder 5"/>
          <p:cNvSpPr>
            <a:spLocks noGrp="1"/>
          </p:cNvSpPr>
          <p:nvPr>
            <p:ph type="sldNum" sz="quarter" idx="11"/>
          </p:nvPr>
        </p:nvSpPr>
        <p:spPr/>
        <p:txBody>
          <a:bodyPr/>
          <a:lstStyle>
            <a:lvl1pPr>
              <a:defRPr/>
            </a:lvl1pPr>
          </a:lstStyle>
          <a:p>
            <a:pPr>
              <a:defRPr/>
            </a:pPr>
            <a:fld id="{1CD7E4A5-FC25-437F-9EC0-742009602E36}" type="slidenum">
              <a:rPr lang="zh-CN" altLang="en-US"/>
              <a:pPr>
                <a:defRPr/>
              </a:pPr>
              <a:t>‹#›</a:t>
            </a:fld>
            <a:endParaRPr lang="en-US" altLang="zh-CN"/>
          </a:p>
        </p:txBody>
      </p:sp>
      <p:sp>
        <p:nvSpPr>
          <p:cNvPr id="6" name="日期占位符 3"/>
          <p:cNvSpPr>
            <a:spLocks noGrp="1"/>
          </p:cNvSpPr>
          <p:nvPr>
            <p:ph type="dt" sz="half" idx="12"/>
          </p:nvPr>
        </p:nvSpPr>
        <p:spPr>
          <a:xfrm>
            <a:off x="304800" y="9258300"/>
            <a:ext cx="3248025" cy="647700"/>
          </a:xfrm>
        </p:spPr>
        <p:txBody>
          <a:bodyPr/>
          <a:lstStyle>
            <a:lvl1pPr>
              <a:defRPr dirty="0">
                <a:solidFill>
                  <a:srgbClr val="2B166E"/>
                </a:solidFill>
                <a:latin typeface="微软雅黑" panose="020B0503020204020204" pitchFamily="34" charset="-122"/>
                <a:ea typeface="微软雅黑" panose="020B0503020204020204" pitchFamily="34" charset="-122"/>
              </a:defRPr>
            </a:lvl1pPr>
          </a:lstStyle>
          <a:p>
            <a:pPr>
              <a:defRPr/>
            </a:pPr>
            <a:r>
              <a:rPr lang="zh-CN" altLang="en-US"/>
              <a:t>创客教育普惠课程由“吴俊杰和他的朋友们”教师团队开发</a:t>
            </a:r>
            <a:endParaRPr lang="en-US" altLang="zh-CN"/>
          </a:p>
        </p:txBody>
      </p:sp>
    </p:spTree>
    <p:extLst>
      <p:ext uri="{BB962C8B-B14F-4D97-AF65-F5344CB8AC3E}">
        <p14:creationId xmlns:p14="http://schemas.microsoft.com/office/powerpoint/2010/main" xmlns="" val="1476905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lvl1pPr>
              <a:defRPr/>
            </a:lvl1pPr>
          </a:lstStyle>
          <a:p>
            <a:pPr>
              <a:defRPr/>
            </a:pPr>
            <a:r>
              <a:rPr lang="en-US" altLang="zh-CN"/>
              <a:t>ppt.glzy8.com</a:t>
            </a:r>
            <a:r>
              <a:rPr lang="zh-CN" altLang="en-US"/>
              <a:t>海量</a:t>
            </a:r>
            <a:r>
              <a:rPr lang="en-US" altLang="zh-CN"/>
              <a:t>PPT</a:t>
            </a:r>
            <a:r>
              <a:rPr lang="zh-CN" altLang="en-US"/>
              <a:t>模板免费下载</a:t>
            </a:r>
          </a:p>
        </p:txBody>
      </p:sp>
      <p:sp>
        <p:nvSpPr>
          <p:cNvPr id="5" name="Footer Placeholder 4"/>
          <p:cNvSpPr>
            <a:spLocks noGrp="1"/>
          </p:cNvSpPr>
          <p:nvPr>
            <p:ph type="ftr" sz="quarter" idx="11"/>
          </p:nvPr>
        </p:nvSpPr>
        <p:spPr/>
        <p:txBody>
          <a:bodyPr/>
          <a:lstStyle>
            <a:lvl1pPr>
              <a:defRPr/>
            </a:lvl1pPr>
          </a:lstStyle>
          <a:p>
            <a:pPr>
              <a:defRPr/>
            </a:pPr>
            <a:r>
              <a:rPr lang="en-US" altLang="zh-CN"/>
              <a:t>Company Logo</a:t>
            </a:r>
          </a:p>
        </p:txBody>
      </p:sp>
      <p:sp>
        <p:nvSpPr>
          <p:cNvPr id="6" name="Slide Number Placeholder 5"/>
          <p:cNvSpPr>
            <a:spLocks noGrp="1"/>
          </p:cNvSpPr>
          <p:nvPr>
            <p:ph type="sldNum" sz="quarter" idx="12"/>
          </p:nvPr>
        </p:nvSpPr>
        <p:spPr/>
        <p:txBody>
          <a:bodyPr/>
          <a:lstStyle>
            <a:lvl1pPr>
              <a:defRPr/>
            </a:lvl1pPr>
          </a:lstStyle>
          <a:p>
            <a:pPr>
              <a:defRPr/>
            </a:pPr>
            <a:fld id="{AEF587F1-31D5-49DC-9891-BE7CF8273531}" type="slidenum">
              <a:rPr lang="zh-CN" altLang="en-US"/>
              <a:pPr>
                <a:defRPr/>
              </a:pPr>
              <a:t>‹#›</a:t>
            </a:fld>
            <a:endParaRPr lang="en-US" altLang="zh-CN"/>
          </a:p>
        </p:txBody>
      </p:sp>
    </p:spTree>
    <p:extLst>
      <p:ext uri="{BB962C8B-B14F-4D97-AF65-F5344CB8AC3E}">
        <p14:creationId xmlns:p14="http://schemas.microsoft.com/office/powerpoint/2010/main" xmlns="" val="277176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3"/>
          <p:cNvSpPr>
            <a:spLocks noGrp="1"/>
          </p:cNvSpPr>
          <p:nvPr>
            <p:ph type="dt" sz="half" idx="10"/>
          </p:nvPr>
        </p:nvSpPr>
        <p:spPr/>
        <p:txBody>
          <a:bodyPr/>
          <a:lstStyle>
            <a:lvl1pPr>
              <a:defRPr/>
            </a:lvl1pPr>
          </a:lstStyle>
          <a:p>
            <a:pPr>
              <a:defRPr/>
            </a:pPr>
            <a:r>
              <a:rPr lang="en-US" altLang="zh-CN"/>
              <a:t>ppt.glzy8.com</a:t>
            </a:r>
            <a:r>
              <a:rPr lang="zh-CN" altLang="en-US"/>
              <a:t>海量</a:t>
            </a:r>
            <a:r>
              <a:rPr lang="en-US" altLang="zh-CN"/>
              <a:t>PPT</a:t>
            </a:r>
            <a:r>
              <a:rPr lang="zh-CN" altLang="en-US"/>
              <a:t>模板免费下载</a:t>
            </a:r>
          </a:p>
        </p:txBody>
      </p:sp>
      <p:sp>
        <p:nvSpPr>
          <p:cNvPr id="6" name="Footer Placeholder 4"/>
          <p:cNvSpPr>
            <a:spLocks noGrp="1"/>
          </p:cNvSpPr>
          <p:nvPr>
            <p:ph type="ftr" sz="quarter" idx="11"/>
          </p:nvPr>
        </p:nvSpPr>
        <p:spPr/>
        <p:txBody>
          <a:bodyPr/>
          <a:lstStyle>
            <a:lvl1pPr>
              <a:defRPr/>
            </a:lvl1pPr>
          </a:lstStyle>
          <a:p>
            <a:pPr>
              <a:defRPr/>
            </a:pPr>
            <a:r>
              <a:rPr lang="en-US" altLang="zh-CN"/>
              <a:t>Company Logo</a:t>
            </a:r>
          </a:p>
        </p:txBody>
      </p:sp>
      <p:sp>
        <p:nvSpPr>
          <p:cNvPr id="7" name="Slide Number Placeholder 5"/>
          <p:cNvSpPr>
            <a:spLocks noGrp="1"/>
          </p:cNvSpPr>
          <p:nvPr>
            <p:ph type="sldNum" sz="quarter" idx="12"/>
          </p:nvPr>
        </p:nvSpPr>
        <p:spPr/>
        <p:txBody>
          <a:bodyPr/>
          <a:lstStyle>
            <a:lvl1pPr>
              <a:defRPr/>
            </a:lvl1pPr>
          </a:lstStyle>
          <a:p>
            <a:pPr>
              <a:defRPr/>
            </a:pPr>
            <a:fld id="{64537E1C-2498-4781-A32D-F6AB45F263F6}" type="slidenum">
              <a:rPr lang="zh-CN" altLang="en-US"/>
              <a:pPr>
                <a:defRPr/>
              </a:pPr>
              <a:t>‹#›</a:t>
            </a:fld>
            <a:endParaRPr lang="en-US" altLang="zh-CN"/>
          </a:p>
        </p:txBody>
      </p:sp>
    </p:spTree>
    <p:extLst>
      <p:ext uri="{BB962C8B-B14F-4D97-AF65-F5344CB8AC3E}">
        <p14:creationId xmlns:p14="http://schemas.microsoft.com/office/powerpoint/2010/main" xmlns="" val="6348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Content Placeholder 3"/>
          <p:cNvSpPr>
            <a:spLocks noGrp="1"/>
          </p:cNvSpPr>
          <p:nvPr>
            <p:ph sz="half" idx="2"/>
          </p:nvPr>
        </p:nvSpPr>
        <p:spPr>
          <a:xfrm>
            <a:off x="472381" y="3618442"/>
            <a:ext cx="2901255" cy="5322183"/>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Content Placeholder 5"/>
          <p:cNvSpPr>
            <a:spLocks noGrp="1"/>
          </p:cNvSpPr>
          <p:nvPr>
            <p:ph sz="quarter" idx="4"/>
          </p:nvPr>
        </p:nvSpPr>
        <p:spPr>
          <a:xfrm>
            <a:off x="3471863" y="3618442"/>
            <a:ext cx="2915543" cy="5322183"/>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3"/>
          <p:cNvSpPr>
            <a:spLocks noGrp="1"/>
          </p:cNvSpPr>
          <p:nvPr>
            <p:ph type="dt" sz="half" idx="10"/>
          </p:nvPr>
        </p:nvSpPr>
        <p:spPr/>
        <p:txBody>
          <a:bodyPr/>
          <a:lstStyle>
            <a:lvl1pPr>
              <a:defRPr/>
            </a:lvl1pPr>
          </a:lstStyle>
          <a:p>
            <a:pPr>
              <a:defRPr/>
            </a:pPr>
            <a:r>
              <a:rPr lang="en-US" altLang="zh-CN"/>
              <a:t>ppt.glzy8.com</a:t>
            </a:r>
            <a:r>
              <a:rPr lang="zh-CN" altLang="en-US"/>
              <a:t>海量</a:t>
            </a:r>
            <a:r>
              <a:rPr lang="en-US" altLang="zh-CN"/>
              <a:t>PPT</a:t>
            </a:r>
            <a:r>
              <a:rPr lang="zh-CN" altLang="en-US"/>
              <a:t>模板免费下载</a:t>
            </a:r>
          </a:p>
        </p:txBody>
      </p:sp>
      <p:sp>
        <p:nvSpPr>
          <p:cNvPr id="8" name="Footer Placeholder 4"/>
          <p:cNvSpPr>
            <a:spLocks noGrp="1"/>
          </p:cNvSpPr>
          <p:nvPr>
            <p:ph type="ftr" sz="quarter" idx="11"/>
          </p:nvPr>
        </p:nvSpPr>
        <p:spPr/>
        <p:txBody>
          <a:bodyPr/>
          <a:lstStyle>
            <a:lvl1pPr>
              <a:defRPr/>
            </a:lvl1pPr>
          </a:lstStyle>
          <a:p>
            <a:pPr>
              <a:defRPr/>
            </a:pPr>
            <a:r>
              <a:rPr lang="en-US" altLang="zh-CN"/>
              <a:t>Company Logo</a:t>
            </a:r>
          </a:p>
        </p:txBody>
      </p:sp>
      <p:sp>
        <p:nvSpPr>
          <p:cNvPr id="9" name="Slide Number Placeholder 5"/>
          <p:cNvSpPr>
            <a:spLocks noGrp="1"/>
          </p:cNvSpPr>
          <p:nvPr>
            <p:ph type="sldNum" sz="quarter" idx="12"/>
          </p:nvPr>
        </p:nvSpPr>
        <p:spPr/>
        <p:txBody>
          <a:bodyPr/>
          <a:lstStyle>
            <a:lvl1pPr>
              <a:defRPr/>
            </a:lvl1pPr>
          </a:lstStyle>
          <a:p>
            <a:pPr>
              <a:defRPr/>
            </a:pPr>
            <a:fld id="{838AF6D7-E27C-497B-9C04-95EB745CEDCD}" type="slidenum">
              <a:rPr lang="zh-CN" altLang="en-US"/>
              <a:pPr>
                <a:defRPr/>
              </a:pPr>
              <a:t>‹#›</a:t>
            </a:fld>
            <a:endParaRPr lang="en-US" altLang="zh-CN"/>
          </a:p>
        </p:txBody>
      </p:sp>
    </p:spTree>
    <p:extLst>
      <p:ext uri="{BB962C8B-B14F-4D97-AF65-F5344CB8AC3E}">
        <p14:creationId xmlns:p14="http://schemas.microsoft.com/office/powerpoint/2010/main" xmlns="" val="3435861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3"/>
          <p:cNvSpPr>
            <a:spLocks noGrp="1"/>
          </p:cNvSpPr>
          <p:nvPr>
            <p:ph type="dt" sz="half" idx="10"/>
          </p:nvPr>
        </p:nvSpPr>
        <p:spPr/>
        <p:txBody>
          <a:bodyPr/>
          <a:lstStyle>
            <a:lvl1pPr>
              <a:defRPr/>
            </a:lvl1pPr>
          </a:lstStyle>
          <a:p>
            <a:pPr>
              <a:defRPr/>
            </a:pPr>
            <a:r>
              <a:rPr lang="en-US" altLang="zh-CN"/>
              <a:t>ppt.glzy8.com</a:t>
            </a:r>
            <a:r>
              <a:rPr lang="zh-CN" altLang="en-US"/>
              <a:t>海量</a:t>
            </a:r>
            <a:r>
              <a:rPr lang="en-US" altLang="zh-CN"/>
              <a:t>PPT</a:t>
            </a:r>
            <a:r>
              <a:rPr lang="zh-CN" altLang="en-US"/>
              <a:t>模板免费下载</a:t>
            </a:r>
          </a:p>
        </p:txBody>
      </p:sp>
      <p:sp>
        <p:nvSpPr>
          <p:cNvPr id="4" name="Footer Placeholder 4"/>
          <p:cNvSpPr>
            <a:spLocks noGrp="1"/>
          </p:cNvSpPr>
          <p:nvPr>
            <p:ph type="ftr" sz="quarter" idx="11"/>
          </p:nvPr>
        </p:nvSpPr>
        <p:spPr/>
        <p:txBody>
          <a:bodyPr/>
          <a:lstStyle>
            <a:lvl1pPr>
              <a:defRPr/>
            </a:lvl1pPr>
          </a:lstStyle>
          <a:p>
            <a:pPr>
              <a:defRPr/>
            </a:pPr>
            <a:r>
              <a:rPr lang="en-US" altLang="zh-CN"/>
              <a:t>Company Logo</a:t>
            </a:r>
          </a:p>
        </p:txBody>
      </p:sp>
      <p:sp>
        <p:nvSpPr>
          <p:cNvPr id="5" name="Slide Number Placeholder 5"/>
          <p:cNvSpPr>
            <a:spLocks noGrp="1"/>
          </p:cNvSpPr>
          <p:nvPr>
            <p:ph type="sldNum" sz="quarter" idx="12"/>
          </p:nvPr>
        </p:nvSpPr>
        <p:spPr/>
        <p:txBody>
          <a:bodyPr/>
          <a:lstStyle>
            <a:lvl1pPr>
              <a:defRPr/>
            </a:lvl1pPr>
          </a:lstStyle>
          <a:p>
            <a:pPr>
              <a:defRPr/>
            </a:pPr>
            <a:fld id="{67CC1FB8-6A37-4162-B69E-9C4171FBABDC}" type="slidenum">
              <a:rPr lang="zh-CN" altLang="en-US"/>
              <a:pPr>
                <a:defRPr/>
              </a:pPr>
              <a:t>‹#›</a:t>
            </a:fld>
            <a:endParaRPr lang="en-US" altLang="zh-CN"/>
          </a:p>
        </p:txBody>
      </p:sp>
    </p:spTree>
    <p:extLst>
      <p:ext uri="{BB962C8B-B14F-4D97-AF65-F5344CB8AC3E}">
        <p14:creationId xmlns:p14="http://schemas.microsoft.com/office/powerpoint/2010/main" xmlns="" val="2583537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zh-CN"/>
              <a:t>ppt.glzy8.com</a:t>
            </a:r>
            <a:r>
              <a:rPr lang="zh-CN" altLang="en-US"/>
              <a:t>海量</a:t>
            </a:r>
            <a:r>
              <a:rPr lang="en-US" altLang="zh-CN"/>
              <a:t>PPT</a:t>
            </a:r>
            <a:r>
              <a:rPr lang="zh-CN" altLang="en-US"/>
              <a:t>模板免费下载</a:t>
            </a:r>
          </a:p>
        </p:txBody>
      </p:sp>
      <p:sp>
        <p:nvSpPr>
          <p:cNvPr id="3" name="Footer Placeholder 4"/>
          <p:cNvSpPr>
            <a:spLocks noGrp="1"/>
          </p:cNvSpPr>
          <p:nvPr>
            <p:ph type="ftr" sz="quarter" idx="11"/>
          </p:nvPr>
        </p:nvSpPr>
        <p:spPr/>
        <p:txBody>
          <a:bodyPr/>
          <a:lstStyle>
            <a:lvl1pPr>
              <a:defRPr/>
            </a:lvl1pPr>
          </a:lstStyle>
          <a:p>
            <a:pPr>
              <a:defRPr/>
            </a:pPr>
            <a:r>
              <a:rPr lang="en-US" altLang="zh-CN"/>
              <a:t>Company Logo</a:t>
            </a:r>
          </a:p>
        </p:txBody>
      </p:sp>
      <p:sp>
        <p:nvSpPr>
          <p:cNvPr id="4" name="Slide Number Placeholder 5"/>
          <p:cNvSpPr>
            <a:spLocks noGrp="1"/>
          </p:cNvSpPr>
          <p:nvPr>
            <p:ph type="sldNum" sz="quarter" idx="12"/>
          </p:nvPr>
        </p:nvSpPr>
        <p:spPr/>
        <p:txBody>
          <a:bodyPr/>
          <a:lstStyle>
            <a:lvl1pPr>
              <a:defRPr/>
            </a:lvl1pPr>
          </a:lstStyle>
          <a:p>
            <a:pPr>
              <a:defRPr/>
            </a:pPr>
            <a:fld id="{474FA85D-D46B-4758-A302-A29933165A36}" type="slidenum">
              <a:rPr lang="zh-CN" altLang="en-US"/>
              <a:pPr>
                <a:defRPr/>
              </a:pPr>
              <a:t>‹#›</a:t>
            </a:fld>
            <a:endParaRPr lang="en-US" altLang="zh-CN"/>
          </a:p>
        </p:txBody>
      </p:sp>
    </p:spTree>
    <p:extLst>
      <p:ext uri="{BB962C8B-B14F-4D97-AF65-F5344CB8AC3E}">
        <p14:creationId xmlns:p14="http://schemas.microsoft.com/office/powerpoint/2010/main" xmlns="" val="1697388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Date Placeholder 3"/>
          <p:cNvSpPr>
            <a:spLocks noGrp="1"/>
          </p:cNvSpPr>
          <p:nvPr>
            <p:ph type="dt" sz="half" idx="10"/>
          </p:nvPr>
        </p:nvSpPr>
        <p:spPr/>
        <p:txBody>
          <a:bodyPr/>
          <a:lstStyle>
            <a:lvl1pPr>
              <a:defRPr/>
            </a:lvl1pPr>
          </a:lstStyle>
          <a:p>
            <a:pPr>
              <a:defRPr/>
            </a:pPr>
            <a:r>
              <a:rPr lang="en-US" altLang="zh-CN"/>
              <a:t>ppt.glzy8.com</a:t>
            </a:r>
            <a:r>
              <a:rPr lang="zh-CN" altLang="en-US"/>
              <a:t>海量</a:t>
            </a:r>
            <a:r>
              <a:rPr lang="en-US" altLang="zh-CN"/>
              <a:t>PPT</a:t>
            </a:r>
            <a:r>
              <a:rPr lang="zh-CN" altLang="en-US"/>
              <a:t>模板免费下载</a:t>
            </a:r>
          </a:p>
        </p:txBody>
      </p:sp>
      <p:sp>
        <p:nvSpPr>
          <p:cNvPr id="6" name="Footer Placeholder 4"/>
          <p:cNvSpPr>
            <a:spLocks noGrp="1"/>
          </p:cNvSpPr>
          <p:nvPr>
            <p:ph type="ftr" sz="quarter" idx="11"/>
          </p:nvPr>
        </p:nvSpPr>
        <p:spPr/>
        <p:txBody>
          <a:bodyPr/>
          <a:lstStyle>
            <a:lvl1pPr>
              <a:defRPr/>
            </a:lvl1pPr>
          </a:lstStyle>
          <a:p>
            <a:pPr>
              <a:defRPr/>
            </a:pPr>
            <a:r>
              <a:rPr lang="en-US" altLang="zh-CN"/>
              <a:t>Company Logo</a:t>
            </a:r>
          </a:p>
        </p:txBody>
      </p:sp>
      <p:sp>
        <p:nvSpPr>
          <p:cNvPr id="7" name="Slide Number Placeholder 5"/>
          <p:cNvSpPr>
            <a:spLocks noGrp="1"/>
          </p:cNvSpPr>
          <p:nvPr>
            <p:ph type="sldNum" sz="quarter" idx="12"/>
          </p:nvPr>
        </p:nvSpPr>
        <p:spPr/>
        <p:txBody>
          <a:bodyPr/>
          <a:lstStyle>
            <a:lvl1pPr>
              <a:defRPr/>
            </a:lvl1pPr>
          </a:lstStyle>
          <a:p>
            <a:pPr>
              <a:defRPr/>
            </a:pPr>
            <a:fld id="{1C9A1AE4-0671-4DCA-8E42-BB81FD2508F2}" type="slidenum">
              <a:rPr lang="zh-CN" altLang="en-US"/>
              <a:pPr>
                <a:defRPr/>
              </a:pPr>
              <a:t>‹#›</a:t>
            </a:fld>
            <a:endParaRPr lang="en-US" altLang="zh-CN"/>
          </a:p>
        </p:txBody>
      </p:sp>
    </p:spTree>
    <p:extLst>
      <p:ext uri="{BB962C8B-B14F-4D97-AF65-F5344CB8AC3E}">
        <p14:creationId xmlns:p14="http://schemas.microsoft.com/office/powerpoint/2010/main" xmlns="" val="1198637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smtClean="0"/>
              <a:t>单击图标添加图片</a:t>
            </a:r>
            <a:endParaRPr lang="en-US" noProof="0"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Date Placeholder 3"/>
          <p:cNvSpPr>
            <a:spLocks noGrp="1"/>
          </p:cNvSpPr>
          <p:nvPr>
            <p:ph type="dt" sz="half" idx="10"/>
          </p:nvPr>
        </p:nvSpPr>
        <p:spPr/>
        <p:txBody>
          <a:bodyPr/>
          <a:lstStyle>
            <a:lvl1pPr>
              <a:defRPr/>
            </a:lvl1pPr>
          </a:lstStyle>
          <a:p>
            <a:pPr>
              <a:defRPr/>
            </a:pPr>
            <a:r>
              <a:rPr lang="en-US" altLang="zh-CN"/>
              <a:t>ppt.glzy8.com</a:t>
            </a:r>
            <a:r>
              <a:rPr lang="zh-CN" altLang="en-US"/>
              <a:t>海量</a:t>
            </a:r>
            <a:r>
              <a:rPr lang="en-US" altLang="zh-CN"/>
              <a:t>PPT</a:t>
            </a:r>
            <a:r>
              <a:rPr lang="zh-CN" altLang="en-US"/>
              <a:t>模板免费下载</a:t>
            </a:r>
          </a:p>
        </p:txBody>
      </p:sp>
      <p:sp>
        <p:nvSpPr>
          <p:cNvPr id="6" name="Footer Placeholder 4"/>
          <p:cNvSpPr>
            <a:spLocks noGrp="1"/>
          </p:cNvSpPr>
          <p:nvPr>
            <p:ph type="ftr" sz="quarter" idx="11"/>
          </p:nvPr>
        </p:nvSpPr>
        <p:spPr/>
        <p:txBody>
          <a:bodyPr/>
          <a:lstStyle>
            <a:lvl1pPr>
              <a:defRPr/>
            </a:lvl1pPr>
          </a:lstStyle>
          <a:p>
            <a:pPr>
              <a:defRPr/>
            </a:pPr>
            <a:r>
              <a:rPr lang="en-US" altLang="zh-CN"/>
              <a:t>Company Logo</a:t>
            </a:r>
          </a:p>
        </p:txBody>
      </p:sp>
      <p:sp>
        <p:nvSpPr>
          <p:cNvPr id="7" name="Slide Number Placeholder 5"/>
          <p:cNvSpPr>
            <a:spLocks noGrp="1"/>
          </p:cNvSpPr>
          <p:nvPr>
            <p:ph type="sldNum" sz="quarter" idx="12"/>
          </p:nvPr>
        </p:nvSpPr>
        <p:spPr/>
        <p:txBody>
          <a:bodyPr/>
          <a:lstStyle>
            <a:lvl1pPr>
              <a:defRPr/>
            </a:lvl1pPr>
          </a:lstStyle>
          <a:p>
            <a:pPr>
              <a:defRPr/>
            </a:pPr>
            <a:fld id="{A892C1DA-B691-4038-B95C-2BD706D8759D}" type="slidenum">
              <a:rPr lang="zh-CN" altLang="en-US"/>
              <a:pPr>
                <a:defRPr/>
              </a:pPr>
              <a:t>‹#›</a:t>
            </a:fld>
            <a:endParaRPr lang="en-US" altLang="zh-CN"/>
          </a:p>
        </p:txBody>
      </p:sp>
    </p:spTree>
    <p:extLst>
      <p:ext uri="{BB962C8B-B14F-4D97-AF65-F5344CB8AC3E}">
        <p14:creationId xmlns:p14="http://schemas.microsoft.com/office/powerpoint/2010/main" xmlns="" val="2095500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71488" y="527050"/>
            <a:ext cx="5915025"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 name="Text Placeholder 2"/>
          <p:cNvSpPr>
            <a:spLocks noGrp="1"/>
          </p:cNvSpPr>
          <p:nvPr>
            <p:ph type="body" idx="1"/>
          </p:nvPr>
        </p:nvSpPr>
        <p:spPr>
          <a:xfrm>
            <a:off x="471488" y="2636838"/>
            <a:ext cx="5915025" cy="6284912"/>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471488" y="9182100"/>
            <a:ext cx="1543050" cy="527050"/>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r>
              <a:rPr lang="en-US" altLang="zh-CN"/>
              <a:t>ppt.glzy8.com</a:t>
            </a:r>
            <a:r>
              <a:rPr lang="zh-CN" altLang="en-US"/>
              <a:t>海量</a:t>
            </a:r>
            <a:r>
              <a:rPr lang="en-US" altLang="zh-CN"/>
              <a:t>PPT</a:t>
            </a:r>
            <a:r>
              <a:rPr lang="zh-CN" altLang="en-US"/>
              <a:t>模板免费下载</a:t>
            </a:r>
          </a:p>
        </p:txBody>
      </p:sp>
      <p:sp>
        <p:nvSpPr>
          <p:cNvPr id="5" name="Footer Placeholder 4"/>
          <p:cNvSpPr>
            <a:spLocks noGrp="1"/>
          </p:cNvSpPr>
          <p:nvPr>
            <p:ph type="ftr" sz="quarter" idx="3"/>
          </p:nvPr>
        </p:nvSpPr>
        <p:spPr>
          <a:xfrm>
            <a:off x="2271713" y="9182100"/>
            <a:ext cx="2314575" cy="527050"/>
          </a:xfrm>
          <a:prstGeom prst="rect">
            <a:avLst/>
          </a:prstGeom>
        </p:spPr>
        <p:txBody>
          <a:bodyPr vert="horz" lIns="91440" tIns="45720" rIns="91440" bIns="45720" rtlCol="0" anchor="ctr"/>
          <a:lstStyle>
            <a:lvl1pPr algn="ctr" eaLnBrk="1" fontAlgn="auto" hangingPunct="1">
              <a:spcBef>
                <a:spcPts val="0"/>
              </a:spcBef>
              <a:spcAft>
                <a:spcPts val="0"/>
              </a:spcAft>
              <a:defRPr sz="900" smtClean="0">
                <a:solidFill>
                  <a:schemeClr val="tx1">
                    <a:tint val="75000"/>
                  </a:schemeClr>
                </a:solidFill>
                <a:latin typeface="+mn-lt"/>
              </a:defRPr>
            </a:lvl1pPr>
          </a:lstStyle>
          <a:p>
            <a:pPr>
              <a:defRPr/>
            </a:pPr>
            <a:r>
              <a:rPr lang="en-US" altLang="zh-CN"/>
              <a:t>Company Logo</a:t>
            </a:r>
          </a:p>
        </p:txBody>
      </p:sp>
      <p:sp>
        <p:nvSpPr>
          <p:cNvPr id="6" name="Slide Number Placeholder 5"/>
          <p:cNvSpPr>
            <a:spLocks noGrp="1"/>
          </p:cNvSpPr>
          <p:nvPr>
            <p:ph type="sldNum" sz="quarter" idx="4"/>
          </p:nvPr>
        </p:nvSpPr>
        <p:spPr>
          <a:xfrm>
            <a:off x="4843463" y="9182100"/>
            <a:ext cx="1543050" cy="527050"/>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4DF7DCDB-456B-4080-A0FD-19F45581C97F}" type="slidenum">
              <a:rPr lang="zh-CN" altLang="en-US"/>
              <a:pPr>
                <a:defRPr/>
              </a:pPr>
              <a:t>‹#›</a:t>
            </a:fld>
            <a:endParaRPr lang="en-US" altLang="zh-CN"/>
          </a:p>
        </p:txBody>
      </p:sp>
      <p:sp>
        <p:nvSpPr>
          <p:cNvPr id="1031" name="Rectangle 2"/>
          <p:cNvSpPr>
            <a:spLocks noChangeArrowheads="1"/>
          </p:cNvSpPr>
          <p:nvPr userDrawn="1"/>
        </p:nvSpPr>
        <p:spPr bwMode="auto">
          <a:xfrm>
            <a:off x="0" y="0"/>
            <a:ext cx="6858000" cy="1417638"/>
          </a:xfrm>
          <a:prstGeom prst="rect">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en-US">
              <a:ea typeface="宋体" panose="02010600030101010101" pitchFamily="2" charset="-122"/>
            </a:endParaRPr>
          </a:p>
        </p:txBody>
      </p:sp>
      <p:sp>
        <p:nvSpPr>
          <p:cNvPr id="1032" name="Line 10"/>
          <p:cNvSpPr>
            <a:spLocks noChangeShapeType="1"/>
          </p:cNvSpPr>
          <p:nvPr userDrawn="1"/>
        </p:nvSpPr>
        <p:spPr bwMode="auto">
          <a:xfrm>
            <a:off x="319088" y="9424988"/>
            <a:ext cx="626586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pic>
        <p:nvPicPr>
          <p:cNvPr id="11" name="图片 10"/>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6064284" y="397605"/>
            <a:ext cx="488751" cy="622427"/>
          </a:xfrm>
          <a:prstGeom prst="rect">
            <a:avLst/>
          </a:prstGeom>
        </p:spPr>
      </p:pic>
      <p:pic>
        <p:nvPicPr>
          <p:cNvPr id="15" name="图片 14"/>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5591086" y="397604"/>
            <a:ext cx="488751" cy="622427"/>
          </a:xfrm>
          <a:prstGeom prst="rect">
            <a:avLst/>
          </a:prstGeom>
        </p:spPr>
      </p:pic>
      <p:pic>
        <p:nvPicPr>
          <p:cNvPr id="16" name="图片 15"/>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5126237" y="397604"/>
            <a:ext cx="488751" cy="622427"/>
          </a:xfrm>
          <a:prstGeom prst="rect">
            <a:avLst/>
          </a:prstGeom>
        </p:spPr>
      </p:pic>
      <p:pic>
        <p:nvPicPr>
          <p:cNvPr id="17" name="图片 16"/>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4661388" y="397604"/>
            <a:ext cx="488751" cy="622427"/>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hf sldNum="0" hdr="0"/>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openxmlformats.org/officeDocument/2006/relationships/image" Target="../media/image129.jpe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28.png"/><Relationship Id="rId9" Type="http://schemas.microsoft.com/office/2007/relationships/hdphoto" Target="../media/hdphoto3.wdp"/></Relationships>
</file>

<file path=ppt/slides/_rels/slide10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2.png"/></Relationships>
</file>

<file path=ppt/slides/_rels/slide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9.jpeg"/><Relationship Id="rId4" Type="http://schemas.openxmlformats.org/officeDocument/2006/relationships/image" Target="../media/image1.png"/></Relationships>
</file>

<file path=ppt/slides/_rels/slide12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153.png"/><Relationship Id="rId4" Type="http://schemas.openxmlformats.org/officeDocument/2006/relationships/image" Target="../media/image152.png"/></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57.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158.png"/></Relationships>
</file>

<file path=ppt/slides/_rels/slide1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4.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3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2.png"/></Relationships>
</file>

<file path=ppt/slides/_rels/slide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www.gdwrobot.cn/robot_system" TargetMode="External"/><Relationship Id="rId5" Type="http://schemas.openxmlformats.org/officeDocument/2006/relationships/image" Target="../media/image1.png"/><Relationship Id="rId4" Type="http://schemas.openxmlformats.org/officeDocument/2006/relationships/image" Target="../media/image22.png"/></Relationships>
</file>

<file path=ppt/slides/_rels/slide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2.png"/></Relationships>
</file>

<file path=ppt/slides/_rels/slide1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14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15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6.jpeg"/><Relationship Id="rId4" Type="http://schemas.openxmlformats.org/officeDocument/2006/relationships/image" Target="../media/image185.jpeg"/></Relationships>
</file>

<file path=ppt/slides/_rels/slide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7.png"/><Relationship Id="rId1" Type="http://schemas.openxmlformats.org/officeDocument/2006/relationships/slideLayout" Target="../slideLayouts/slideLayout7.xml"/><Relationship Id="rId4" Type="http://schemas.openxmlformats.org/officeDocument/2006/relationships/image" Target="../media/image188.jpeg"/></Relationships>
</file>

<file path=ppt/slides/_rels/slide16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png"/></Relationships>
</file>

<file path=ppt/slides/_rels/slide17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26.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gi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2.png"/></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2.png"/></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8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8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53988" y="2255838"/>
            <a:ext cx="6562725" cy="1916112"/>
          </a:xfrm>
          <a:prstGeom prst="rect">
            <a:avLst/>
          </a:prstGeom>
        </p:spPr>
        <p:txBody>
          <a:bodyPr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Bef>
                <a:spcPts val="0"/>
              </a:spcBef>
              <a:spcAft>
                <a:spcPts val="0"/>
              </a:spcAft>
              <a:defRPr/>
            </a:pPr>
            <a:r>
              <a:rPr lang="en-US" altLang="zh-CN" sz="36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RASPBERRY PI </a:t>
            </a:r>
            <a:r>
              <a:rPr lang="zh-CN" altLang="en-US" sz="36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树莓派机器人</a:t>
            </a:r>
            <a:r>
              <a:rPr lang="en-US" altLang="zh-CN" sz="36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a:t>
            </a:r>
            <a:r>
              <a:rPr lang="zh-CN" altLang="en-US" sz="36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入门版</a:t>
            </a:r>
            <a:r>
              <a:rPr lang="en-US" altLang="zh-CN" sz="36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a:t>
            </a:r>
            <a:endParaRPr lang="zh-CN" altLang="en-US" sz="3600" b="1" dirty="0">
              <a:effectLst>
                <a:outerShdw blurRad="38100" dist="38100" dir="2700000" algn="tl">
                  <a:srgbClr val="000000">
                    <a:alpha val="43137"/>
                  </a:srgbClr>
                </a:outerShdw>
              </a:effectLst>
            </a:endParaRPr>
          </a:p>
        </p:txBody>
      </p:sp>
      <p:pic>
        <p:nvPicPr>
          <p:cNvPr id="7171" name="图片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3988" y="6019772"/>
            <a:ext cx="2625801" cy="1827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7173" name="副标题 1"/>
          <p:cNvSpPr>
            <a:spLocks noGrp="1"/>
          </p:cNvSpPr>
          <p:nvPr>
            <p:ph type="subTitle" idx="1"/>
          </p:nvPr>
        </p:nvSpPr>
        <p:spPr bwMode="auto">
          <a:xfrm>
            <a:off x="-571530" y="7847013"/>
            <a:ext cx="5143500" cy="871538"/>
          </a:xfrm>
        </p:spPr>
        <p:txBody>
          <a:bodyPr wrap="square" numCol="1" anchor="t" anchorCtr="0" compatLnSpc="1">
            <a:prstTxWarp prst="textNoShape">
              <a:avLst/>
            </a:prstTxWarp>
            <a:normAutofit/>
          </a:bodyPr>
          <a:lstStyle/>
          <a:p>
            <a:r>
              <a:rPr lang="zh-CN" altLang="en-US" b="1" dirty="0" smtClean="0"/>
              <a:t>杭州经济技术开发区景苑</a:t>
            </a:r>
            <a:r>
              <a:rPr lang="zh-CN" altLang="en-US" b="1" smtClean="0"/>
              <a:t>小学 </a:t>
            </a:r>
            <a:r>
              <a:rPr lang="zh-CN" altLang="en-US" b="1" smtClean="0"/>
              <a:t>晏</a:t>
            </a:r>
            <a:r>
              <a:rPr lang="zh-CN" altLang="en-US" b="1" smtClean="0"/>
              <a:t>丽媛</a:t>
            </a:r>
            <a:endParaRPr lang="zh-CN" altLang="en-US" b="1" dirty="0" smtClean="0"/>
          </a:p>
          <a:p>
            <a:r>
              <a:rPr lang="zh-CN" altLang="en-US" b="1" dirty="0" smtClean="0"/>
              <a:t>北京中山实验学校 赵发红</a:t>
            </a:r>
          </a:p>
        </p:txBody>
      </p:sp>
      <p:sp>
        <p:nvSpPr>
          <p:cNvPr id="7174" name="日期占位符 2"/>
          <p:cNvSpPr>
            <a:spLocks noGrp="1"/>
          </p:cNvSpPr>
          <p:nvPr>
            <p:ph type="dt" sz="quarter" idx="10"/>
          </p:nvPr>
        </p:nvSpPr>
        <p:spPr bwMode="auto">
          <a:xfrm>
            <a:off x="3652838" y="9336088"/>
            <a:ext cx="3157537"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zh-CN" altLang="en-US">
                <a:latin typeface="微软雅黑" panose="020B0503020204020204" pitchFamily="34" charset="-122"/>
                <a:ea typeface="微软雅黑" panose="020B0503020204020204" pitchFamily="34" charset="-122"/>
              </a:rPr>
              <a:t>创客教育普惠课程由“吴俊杰和他的朋友们”教师团队开发</a:t>
            </a:r>
            <a:endParaRPr lang="en-US" altLang="zh-CN">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xmlns="" val="0"/>
              </a:ext>
            </a:extLst>
          </a:blip>
          <a:srcRect l="5557" t="5932" r="10001" b="15948"/>
          <a:stretch/>
        </p:blipFill>
        <p:spPr>
          <a:xfrm>
            <a:off x="4468139" y="6495033"/>
            <a:ext cx="1889764" cy="969748"/>
          </a:xfrm>
          <a:prstGeom prst="rect">
            <a:avLst/>
          </a:prstGeom>
        </p:spPr>
      </p:pic>
      <p:sp>
        <p:nvSpPr>
          <p:cNvPr id="15362" name="Rectangle 2"/>
          <p:cNvSpPr>
            <a:spLocks noGrp="1" noChangeArrowheads="1"/>
          </p:cNvSpPr>
          <p:nvPr>
            <p:ph type="title"/>
          </p:nvPr>
        </p:nvSpPr>
        <p:spPr>
          <a:xfrm>
            <a:off x="471488" y="1462300"/>
            <a:ext cx="5915025" cy="1035157"/>
          </a:xfrm>
        </p:spPr>
        <p:txBody>
          <a:bodyPr/>
          <a:lstStyle/>
          <a:p>
            <a:pPr marL="457200" indent="-457200">
              <a:buBlip>
                <a:blip r:embed="rId4"/>
              </a:buBlip>
            </a:pPr>
            <a:r>
              <a:rPr lang="zh-CN" altLang="en-US" sz="3200" dirty="0" smtClean="0">
                <a:ea typeface="宋体" panose="02010600030101010101" pitchFamily="2" charset="-122"/>
              </a:rPr>
              <a:t>如何安装树莓派？</a:t>
            </a:r>
            <a:endParaRPr lang="en-US" altLang="zh-CN" sz="3200" dirty="0" smtClean="0">
              <a:ea typeface="宋体" panose="02010600030101010101" pitchFamily="2" charset="-122"/>
            </a:endParaRPr>
          </a:p>
        </p:txBody>
      </p:sp>
      <p:sp>
        <p:nvSpPr>
          <p:cNvPr id="8196" name="未知"/>
          <p:cNvSpPr>
            <a:spLocks noEditPoints="1"/>
          </p:cNvSpPr>
          <p:nvPr/>
        </p:nvSpPr>
        <p:spPr bwMode="auto">
          <a:xfrm rot="20241943">
            <a:off x="1044258" y="4636557"/>
            <a:ext cx="4570810" cy="1818084"/>
          </a:xfrm>
          <a:custGeom>
            <a:avLst/>
            <a:gdLst>
              <a:gd name="T0" fmla="*/ 1692 w 4040"/>
              <a:gd name="T1" fmla="*/ 12 h 1888"/>
              <a:gd name="T2" fmla="*/ 1234 w 4040"/>
              <a:gd name="T3" fmla="*/ 74 h 1888"/>
              <a:gd name="T4" fmla="*/ 828 w 4040"/>
              <a:gd name="T5" fmla="*/ 182 h 1888"/>
              <a:gd name="T6" fmla="*/ 486 w 4040"/>
              <a:gd name="T7" fmla="*/ 330 h 1888"/>
              <a:gd name="T8" fmla="*/ 226 w 4040"/>
              <a:gd name="T9" fmla="*/ 510 h 1888"/>
              <a:gd name="T10" fmla="*/ 58 w 4040"/>
              <a:gd name="T11" fmla="*/ 718 h 1888"/>
              <a:gd name="T12" fmla="*/ 0 w 4040"/>
              <a:gd name="T13" fmla="*/ 944 h 1888"/>
              <a:gd name="T14" fmla="*/ 58 w 4040"/>
              <a:gd name="T15" fmla="*/ 1170 h 1888"/>
              <a:gd name="T16" fmla="*/ 226 w 4040"/>
              <a:gd name="T17" fmla="*/ 1378 h 1888"/>
              <a:gd name="T18" fmla="*/ 486 w 4040"/>
              <a:gd name="T19" fmla="*/ 1558 h 1888"/>
              <a:gd name="T20" fmla="*/ 828 w 4040"/>
              <a:gd name="T21" fmla="*/ 1706 h 1888"/>
              <a:gd name="T22" fmla="*/ 1234 w 4040"/>
              <a:gd name="T23" fmla="*/ 1814 h 1888"/>
              <a:gd name="T24" fmla="*/ 1692 w 4040"/>
              <a:gd name="T25" fmla="*/ 1876 h 1888"/>
              <a:gd name="T26" fmla="*/ 2186 w 4040"/>
              <a:gd name="T27" fmla="*/ 1884 h 1888"/>
              <a:gd name="T28" fmla="*/ 2658 w 4040"/>
              <a:gd name="T29" fmla="*/ 1840 h 1888"/>
              <a:gd name="T30" fmla="*/ 3084 w 4040"/>
              <a:gd name="T31" fmla="*/ 1746 h 1888"/>
              <a:gd name="T32" fmla="*/ 3448 w 4040"/>
              <a:gd name="T33" fmla="*/ 1612 h 1888"/>
              <a:gd name="T34" fmla="*/ 3738 w 4040"/>
              <a:gd name="T35" fmla="*/ 1442 h 1888"/>
              <a:gd name="T36" fmla="*/ 3938 w 4040"/>
              <a:gd name="T37" fmla="*/ 1242 h 1888"/>
              <a:gd name="T38" fmla="*/ 4034 w 4040"/>
              <a:gd name="T39" fmla="*/ 1022 h 1888"/>
              <a:gd name="T40" fmla="*/ 4014 w 4040"/>
              <a:gd name="T41" fmla="*/ 790 h 1888"/>
              <a:gd name="T42" fmla="*/ 3882 w 4040"/>
              <a:gd name="T43" fmla="*/ 576 h 1888"/>
              <a:gd name="T44" fmla="*/ 3650 w 4040"/>
              <a:gd name="T45" fmla="*/ 386 h 1888"/>
              <a:gd name="T46" fmla="*/ 3334 w 4040"/>
              <a:gd name="T47" fmla="*/ 228 h 1888"/>
              <a:gd name="T48" fmla="*/ 2948 w 4040"/>
              <a:gd name="T49" fmla="*/ 106 h 1888"/>
              <a:gd name="T50" fmla="*/ 2506 w 4040"/>
              <a:gd name="T51" fmla="*/ 28 h 1888"/>
              <a:gd name="T52" fmla="*/ 2020 w 4040"/>
              <a:gd name="T53" fmla="*/ 0 h 1888"/>
              <a:gd name="T54" fmla="*/ 1606 w 4040"/>
              <a:gd name="T55" fmla="*/ 1736 h 1888"/>
              <a:gd name="T56" fmla="*/ 1164 w 4040"/>
              <a:gd name="T57" fmla="*/ 1678 h 1888"/>
              <a:gd name="T58" fmla="*/ 776 w 4040"/>
              <a:gd name="T59" fmla="*/ 1576 h 1888"/>
              <a:gd name="T60" fmla="*/ 458 w 4040"/>
              <a:gd name="T61" fmla="*/ 1436 h 1888"/>
              <a:gd name="T62" fmla="*/ 224 w 4040"/>
              <a:gd name="T63" fmla="*/ 1266 h 1888"/>
              <a:gd name="T64" fmla="*/ 88 w 4040"/>
              <a:gd name="T65" fmla="*/ 1074 h 1888"/>
              <a:gd name="T66" fmla="*/ 68 w 4040"/>
              <a:gd name="T67" fmla="*/ 864 h 1888"/>
              <a:gd name="T68" fmla="*/ 166 w 4040"/>
              <a:gd name="T69" fmla="*/ 664 h 1888"/>
              <a:gd name="T70" fmla="*/ 370 w 4040"/>
              <a:gd name="T71" fmla="*/ 486 h 1888"/>
              <a:gd name="T72" fmla="*/ 662 w 4040"/>
              <a:gd name="T73" fmla="*/ 336 h 1888"/>
              <a:gd name="T74" fmla="*/ 1028 w 4040"/>
              <a:gd name="T75" fmla="*/ 222 h 1888"/>
              <a:gd name="T76" fmla="*/ 1454 w 4040"/>
              <a:gd name="T77" fmla="*/ 148 h 1888"/>
              <a:gd name="T78" fmla="*/ 1922 w 4040"/>
              <a:gd name="T79" fmla="*/ 120 h 1888"/>
              <a:gd name="T80" fmla="*/ 2392 w 4040"/>
              <a:gd name="T81" fmla="*/ 148 h 1888"/>
              <a:gd name="T82" fmla="*/ 2818 w 4040"/>
              <a:gd name="T83" fmla="*/ 222 h 1888"/>
              <a:gd name="T84" fmla="*/ 3184 w 4040"/>
              <a:gd name="T85" fmla="*/ 336 h 1888"/>
              <a:gd name="T86" fmla="*/ 3476 w 4040"/>
              <a:gd name="T87" fmla="*/ 486 h 1888"/>
              <a:gd name="T88" fmla="*/ 3680 w 4040"/>
              <a:gd name="T89" fmla="*/ 664 h 1888"/>
              <a:gd name="T90" fmla="*/ 3778 w 4040"/>
              <a:gd name="T91" fmla="*/ 864 h 1888"/>
              <a:gd name="T92" fmla="*/ 3758 w 4040"/>
              <a:gd name="T93" fmla="*/ 1074 h 1888"/>
              <a:gd name="T94" fmla="*/ 3622 w 4040"/>
              <a:gd name="T95" fmla="*/ 1266 h 1888"/>
              <a:gd name="T96" fmla="*/ 3388 w 4040"/>
              <a:gd name="T97" fmla="*/ 1436 h 1888"/>
              <a:gd name="T98" fmla="*/ 3070 w 4040"/>
              <a:gd name="T99" fmla="*/ 1576 h 1888"/>
              <a:gd name="T100" fmla="*/ 2682 w 4040"/>
              <a:gd name="T101" fmla="*/ 1678 h 1888"/>
              <a:gd name="T102" fmla="*/ 2240 w 4040"/>
              <a:gd name="T103" fmla="*/ 1736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chemeClr val="accent1">
                  <a:gamma/>
                  <a:tint val="30196"/>
                  <a:invGamma/>
                  <a:alpha val="35999"/>
                </a:schemeClr>
              </a:gs>
              <a:gs pos="100000">
                <a:schemeClr val="accent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8197" name="Oval 5"/>
          <p:cNvSpPr>
            <a:spLocks noChangeArrowheads="1"/>
          </p:cNvSpPr>
          <p:nvPr/>
        </p:nvSpPr>
        <p:spPr bwMode="auto">
          <a:xfrm>
            <a:off x="2606842" y="4149264"/>
            <a:ext cx="857250" cy="827484"/>
          </a:xfrm>
          <a:prstGeom prst="ellipse">
            <a:avLst/>
          </a:prstGeom>
          <a:gradFill rotWithShape="1">
            <a:gsLst>
              <a:gs pos="0">
                <a:schemeClr val="hlink"/>
              </a:gs>
              <a:gs pos="100000">
                <a:schemeClr val="hlink">
                  <a:gamma/>
                  <a:shade val="34510"/>
                  <a:invGamma/>
                </a:schemeClr>
              </a:gs>
            </a:gsLst>
            <a:path path="shape">
              <a:fillToRect l="50000" t="50000" r="50000" b="50000"/>
            </a:path>
          </a:gradFill>
          <a:ln>
            <a:noFill/>
          </a:ln>
          <a:effectLst>
            <a:prstShdw prst="shdw12" dist="76200" dir="10800000">
              <a:srgbClr val="001D3A">
                <a:alpha val="50000"/>
              </a:srgbClr>
            </a:prst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fontAlgn="auto" hangingPunct="1">
              <a:spcBef>
                <a:spcPts val="0"/>
              </a:spcBef>
              <a:spcAft>
                <a:spcPts val="0"/>
              </a:spcAft>
              <a:defRPr/>
            </a:pPr>
            <a:endParaRPr lang="zh-CN" altLang="en-US">
              <a:latin typeface="+mn-lt"/>
              <a:ea typeface="宋体" panose="02010600030101010101" pitchFamily="2" charset="-122"/>
            </a:endParaRPr>
          </a:p>
        </p:txBody>
      </p:sp>
      <p:sp>
        <p:nvSpPr>
          <p:cNvPr id="8198" name="Oval 6"/>
          <p:cNvSpPr>
            <a:spLocks noChangeArrowheads="1"/>
          </p:cNvSpPr>
          <p:nvPr/>
        </p:nvSpPr>
        <p:spPr bwMode="auto">
          <a:xfrm>
            <a:off x="1134784" y="5181594"/>
            <a:ext cx="857250" cy="825103"/>
          </a:xfrm>
          <a:prstGeom prst="ellipse">
            <a:avLst/>
          </a:prstGeom>
          <a:gradFill rotWithShape="1">
            <a:gsLst>
              <a:gs pos="0">
                <a:schemeClr val="accent1"/>
              </a:gs>
              <a:gs pos="100000">
                <a:schemeClr val="accent1">
                  <a:gamma/>
                  <a:shade val="31373"/>
                  <a:invGamma/>
                </a:schemeClr>
              </a:gs>
            </a:gsLst>
            <a:path path="shape">
              <a:fillToRect l="50000" t="50000" r="50000" b="50000"/>
            </a:path>
          </a:gradFill>
          <a:ln>
            <a:noFill/>
          </a:ln>
          <a:effectLst>
            <a:prstShdw prst="shdw12" dist="76200" dir="10800000">
              <a:srgbClr val="001D3A">
                <a:alpha val="50000"/>
              </a:srgbClr>
            </a:prst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fontAlgn="auto" hangingPunct="1">
              <a:spcBef>
                <a:spcPts val="0"/>
              </a:spcBef>
              <a:spcAft>
                <a:spcPts val="0"/>
              </a:spcAft>
              <a:defRPr/>
            </a:pPr>
            <a:endParaRPr lang="zh-CN" altLang="en-US">
              <a:latin typeface="+mn-lt"/>
              <a:ea typeface="宋体" panose="02010600030101010101" pitchFamily="2" charset="-122"/>
            </a:endParaRPr>
          </a:p>
        </p:txBody>
      </p:sp>
      <p:sp>
        <p:nvSpPr>
          <p:cNvPr id="8199" name="Oval 7"/>
          <p:cNvSpPr>
            <a:spLocks noChangeArrowheads="1"/>
          </p:cNvSpPr>
          <p:nvPr/>
        </p:nvSpPr>
        <p:spPr bwMode="auto">
          <a:xfrm>
            <a:off x="1905040" y="6261441"/>
            <a:ext cx="856059" cy="825103"/>
          </a:xfrm>
          <a:prstGeom prst="ellipse">
            <a:avLst/>
          </a:prstGeom>
          <a:gradFill rotWithShape="1">
            <a:gsLst>
              <a:gs pos="0">
                <a:schemeClr val="accent2"/>
              </a:gs>
              <a:gs pos="100000">
                <a:schemeClr val="accent2">
                  <a:gamma/>
                  <a:shade val="35686"/>
                  <a:invGamma/>
                </a:schemeClr>
              </a:gs>
            </a:gsLst>
            <a:path path="shape">
              <a:fillToRect l="50000" t="50000" r="50000" b="50000"/>
            </a:path>
          </a:gradFill>
          <a:ln>
            <a:noFill/>
          </a:ln>
          <a:effectLst>
            <a:prstShdw prst="shdw12" dist="76200" dir="10800000">
              <a:srgbClr val="001D3A">
                <a:alpha val="50000"/>
              </a:srgbClr>
            </a:prst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fontAlgn="auto" hangingPunct="1">
              <a:spcBef>
                <a:spcPts val="0"/>
              </a:spcBef>
              <a:spcAft>
                <a:spcPts val="0"/>
              </a:spcAft>
              <a:defRPr/>
            </a:pPr>
            <a:endParaRPr lang="zh-CN" altLang="en-US">
              <a:latin typeface="+mn-lt"/>
              <a:ea typeface="宋体" panose="02010600030101010101" pitchFamily="2" charset="-122"/>
            </a:endParaRPr>
          </a:p>
        </p:txBody>
      </p:sp>
      <p:sp>
        <p:nvSpPr>
          <p:cNvPr id="8200" name="Oval 8"/>
          <p:cNvSpPr>
            <a:spLocks noChangeArrowheads="1"/>
          </p:cNvSpPr>
          <p:nvPr/>
        </p:nvSpPr>
        <p:spPr bwMode="auto">
          <a:xfrm>
            <a:off x="3424357" y="5830674"/>
            <a:ext cx="856059" cy="827484"/>
          </a:xfrm>
          <a:prstGeom prst="ellipse">
            <a:avLst/>
          </a:prstGeom>
          <a:gradFill rotWithShape="1">
            <a:gsLst>
              <a:gs pos="0">
                <a:schemeClr val="bg2"/>
              </a:gs>
              <a:gs pos="100000">
                <a:schemeClr val="bg2">
                  <a:gamma/>
                  <a:shade val="35686"/>
                  <a:invGamma/>
                </a:schemeClr>
              </a:gs>
            </a:gsLst>
            <a:path path="shape">
              <a:fillToRect l="50000" t="50000" r="50000" b="50000"/>
            </a:path>
          </a:gradFill>
          <a:ln>
            <a:noFill/>
          </a:ln>
          <a:effectLst>
            <a:prstShdw prst="shdw12" dist="76200" dir="10800000">
              <a:srgbClr val="001D3A">
                <a:alpha val="50000"/>
              </a:srgbClr>
            </a:prst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fontAlgn="auto" hangingPunct="1">
              <a:spcBef>
                <a:spcPts val="0"/>
              </a:spcBef>
              <a:spcAft>
                <a:spcPts val="0"/>
              </a:spcAft>
              <a:defRPr/>
            </a:pPr>
            <a:endParaRPr lang="zh-CN" altLang="en-US">
              <a:latin typeface="+mn-lt"/>
              <a:ea typeface="宋体" panose="02010600030101010101" pitchFamily="2" charset="-122"/>
            </a:endParaRPr>
          </a:p>
        </p:txBody>
      </p:sp>
      <p:sp>
        <p:nvSpPr>
          <p:cNvPr id="8201" name="Oval 9"/>
          <p:cNvSpPr>
            <a:spLocks noChangeArrowheads="1"/>
          </p:cNvSpPr>
          <p:nvPr/>
        </p:nvSpPr>
        <p:spPr bwMode="auto">
          <a:xfrm>
            <a:off x="4873131" y="4430308"/>
            <a:ext cx="809625" cy="827484"/>
          </a:xfrm>
          <a:prstGeom prst="ellipse">
            <a:avLst/>
          </a:prstGeom>
          <a:gradFill rotWithShape="1">
            <a:gsLst>
              <a:gs pos="0">
                <a:schemeClr val="folHlink"/>
              </a:gs>
              <a:gs pos="100000">
                <a:schemeClr val="folHlink">
                  <a:gamma/>
                  <a:shade val="34510"/>
                  <a:invGamma/>
                </a:schemeClr>
              </a:gs>
            </a:gsLst>
            <a:path path="shape">
              <a:fillToRect l="50000" t="50000" r="50000" b="50000"/>
            </a:path>
          </a:gradFill>
          <a:ln>
            <a:noFill/>
          </a:ln>
          <a:effectLst>
            <a:prstShdw prst="shdw12" dist="76200" dir="10800000">
              <a:srgbClr val="001D3A">
                <a:alpha val="50000"/>
              </a:srgbClr>
            </a:prst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fontAlgn="auto" hangingPunct="1">
              <a:spcBef>
                <a:spcPts val="0"/>
              </a:spcBef>
              <a:spcAft>
                <a:spcPts val="0"/>
              </a:spcAft>
              <a:defRPr/>
            </a:pPr>
            <a:endParaRPr lang="zh-CN" altLang="en-US">
              <a:latin typeface="+mn-lt"/>
              <a:ea typeface="宋体" panose="02010600030101010101" pitchFamily="2" charset="-122"/>
            </a:endParaRPr>
          </a:p>
        </p:txBody>
      </p:sp>
      <p:sp>
        <p:nvSpPr>
          <p:cNvPr id="15372" name="Text Box 10"/>
          <p:cNvSpPr txBox="1">
            <a:spLocks noChangeArrowheads="1"/>
          </p:cNvSpPr>
          <p:nvPr/>
        </p:nvSpPr>
        <p:spPr bwMode="auto">
          <a:xfrm>
            <a:off x="1306799" y="5421846"/>
            <a:ext cx="598241"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817" dir="2708076" algn="ctr" rotWithShape="0">
                    <a:schemeClr val="bg2"/>
                  </a:outerShdw>
                </a:effectLst>
              </a14:hiddenEffects>
            </a:ext>
          </a:extLst>
        </p:spPr>
        <p:txBody>
          <a:bodyPr wrap="none">
            <a:spAutoFit/>
          </a:bodyPr>
          <a:lstStyle>
            <a:defPPr>
              <a:defRPr lang="en-US"/>
            </a:defPPr>
            <a:lvl1pPr>
              <a:defRPr sz="1600">
                <a:solidFill>
                  <a:schemeClr val="bg1"/>
                </a:solidFill>
                <a:effectLst>
                  <a:outerShdw blurRad="38100" dist="38100" dir="2700000" algn="tl">
                    <a:srgbClr val="000000">
                      <a:alpha val="43137"/>
                    </a:srgbClr>
                  </a:outerShdw>
                </a:effectLst>
                <a:latin typeface="Verdana" panose="020B0604030504040204" pitchFamily="34" charset="0"/>
                <a:ea typeface="宋体" panose="02010600030101010101" pitchFamily="2" charset="-122"/>
              </a:defRPr>
            </a:lvl1pPr>
            <a:lvl2pPr marL="742950" indent="-285750"/>
            <a:lvl3pPr marL="1143000" indent="-228600"/>
            <a:lvl4pPr marL="1600200" indent="-228600"/>
            <a:lvl5pPr marL="2057400" indent="-228600"/>
            <a:lvl6pPr marL="2514600" indent="-228600" defTabSz="457200" fontAlgn="base">
              <a:spcBef>
                <a:spcPct val="0"/>
              </a:spcBef>
              <a:spcAft>
                <a:spcPct val="0"/>
              </a:spcAft>
            </a:lvl6pPr>
            <a:lvl7pPr marL="2971800" indent="-228600" defTabSz="457200" fontAlgn="base">
              <a:spcBef>
                <a:spcPct val="0"/>
              </a:spcBef>
              <a:spcAft>
                <a:spcPct val="0"/>
              </a:spcAft>
            </a:lvl7pPr>
            <a:lvl8pPr marL="3429000" indent="-228600" defTabSz="457200" fontAlgn="base">
              <a:spcBef>
                <a:spcPct val="0"/>
              </a:spcBef>
              <a:spcAft>
                <a:spcPct val="0"/>
              </a:spcAft>
            </a:lvl8pPr>
            <a:lvl9pPr marL="3886200" indent="-228600" defTabSz="457200" fontAlgn="base">
              <a:spcBef>
                <a:spcPct val="0"/>
              </a:spcBef>
              <a:spcAft>
                <a:spcPct val="0"/>
              </a:spcAft>
            </a:lvl9pPr>
          </a:lstStyle>
          <a:p>
            <a:r>
              <a:rPr lang="zh-CN" altLang="en-US" dirty="0"/>
              <a:t>键盘</a:t>
            </a:r>
            <a:endParaRPr lang="en-US" altLang="zh-CN" dirty="0"/>
          </a:p>
        </p:txBody>
      </p:sp>
      <p:sp>
        <p:nvSpPr>
          <p:cNvPr id="15373" name="Text Box 11"/>
          <p:cNvSpPr txBox="1">
            <a:spLocks noChangeArrowheads="1"/>
          </p:cNvSpPr>
          <p:nvPr/>
        </p:nvSpPr>
        <p:spPr bwMode="auto">
          <a:xfrm>
            <a:off x="2743218" y="4215829"/>
            <a:ext cx="6896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817" dir="27080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zh-CN" altLang="en-US" sz="1600" dirty="0" smtClean="0">
                <a:solidFill>
                  <a:schemeClr val="bg1"/>
                </a:solidFill>
                <a:effectLst>
                  <a:outerShdw blurRad="38100" dist="38100" dir="2700000" algn="tl">
                    <a:srgbClr val="000000">
                      <a:alpha val="43137"/>
                    </a:srgbClr>
                  </a:outerShdw>
                </a:effectLst>
                <a:latin typeface="Verdana" panose="020B0604030504040204" pitchFamily="34" charset="0"/>
                <a:ea typeface="宋体" panose="02010600030101010101" pitchFamily="2" charset="-122"/>
              </a:rPr>
              <a:t>数据</a:t>
            </a:r>
            <a:endParaRPr lang="en-US" altLang="zh-CN" sz="1600" dirty="0" smtClean="0">
              <a:solidFill>
                <a:schemeClr val="bg1"/>
              </a:solidFill>
              <a:effectLst>
                <a:outerShdw blurRad="38100" dist="38100" dir="2700000" algn="tl">
                  <a:srgbClr val="000000">
                    <a:alpha val="43137"/>
                  </a:srgbClr>
                </a:outerShdw>
              </a:effectLst>
              <a:latin typeface="Verdana" panose="020B0604030504040204" pitchFamily="34" charset="0"/>
              <a:ea typeface="宋体" panose="02010600030101010101" pitchFamily="2" charset="-122"/>
            </a:endParaRPr>
          </a:p>
          <a:p>
            <a:r>
              <a:rPr lang="en-US" altLang="zh-CN" sz="1600" dirty="0" smtClean="0">
                <a:solidFill>
                  <a:schemeClr val="bg1"/>
                </a:solidFill>
                <a:effectLst>
                  <a:outerShdw blurRad="38100" dist="38100" dir="2700000" algn="tl">
                    <a:srgbClr val="000000">
                      <a:alpha val="43137"/>
                    </a:srgbClr>
                  </a:outerShdw>
                </a:effectLst>
                <a:latin typeface="Verdana" panose="020B0604030504040204" pitchFamily="34" charset="0"/>
                <a:ea typeface="宋体" panose="02010600030101010101" pitchFamily="2" charset="-122"/>
              </a:rPr>
              <a:t>SD</a:t>
            </a:r>
            <a:r>
              <a:rPr lang="zh-CN" altLang="en-US" sz="1600" dirty="0" smtClean="0">
                <a:solidFill>
                  <a:schemeClr val="bg1"/>
                </a:solidFill>
                <a:effectLst>
                  <a:outerShdw blurRad="38100" dist="38100" dir="2700000" algn="tl">
                    <a:srgbClr val="000000">
                      <a:alpha val="43137"/>
                    </a:srgbClr>
                  </a:outerShdw>
                </a:effectLst>
                <a:latin typeface="Verdana" panose="020B0604030504040204" pitchFamily="34" charset="0"/>
                <a:ea typeface="宋体" panose="02010600030101010101" pitchFamily="2" charset="-122"/>
              </a:rPr>
              <a:t>卡</a:t>
            </a:r>
            <a:endParaRPr lang="en-US" altLang="zh-CN" sz="1600" dirty="0" smtClean="0">
              <a:solidFill>
                <a:schemeClr val="bg1"/>
              </a:solidFill>
              <a:effectLst>
                <a:outerShdw blurRad="38100" dist="38100" dir="2700000" algn="tl">
                  <a:srgbClr val="000000">
                    <a:alpha val="43137"/>
                  </a:srgbClr>
                </a:outerShdw>
              </a:effectLst>
              <a:latin typeface="Verdana" panose="020B0604030504040204" pitchFamily="34" charset="0"/>
              <a:ea typeface="宋体" panose="02010600030101010101" pitchFamily="2" charset="-122"/>
            </a:endParaRPr>
          </a:p>
        </p:txBody>
      </p:sp>
      <p:sp>
        <p:nvSpPr>
          <p:cNvPr id="15374" name="Text Box 12"/>
          <p:cNvSpPr txBox="1">
            <a:spLocks noChangeArrowheads="1"/>
          </p:cNvSpPr>
          <p:nvPr/>
        </p:nvSpPr>
        <p:spPr bwMode="auto">
          <a:xfrm>
            <a:off x="4945675" y="4520621"/>
            <a:ext cx="805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817" dir="2708076" algn="ctr" rotWithShape="0">
                    <a:schemeClr val="bg2"/>
                  </a:outerShdw>
                </a:effectLst>
              </a14:hiddenEffects>
            </a:ext>
          </a:extLst>
        </p:spPr>
        <p:txBody>
          <a:bodyPr wrap="none">
            <a:spAutoFit/>
          </a:bodyPr>
          <a:lstStyle>
            <a:defPPr>
              <a:defRPr lang="en-US"/>
            </a:defPPr>
            <a:lvl1pPr>
              <a:defRPr sz="1600">
                <a:solidFill>
                  <a:schemeClr val="bg1"/>
                </a:solidFill>
                <a:effectLst>
                  <a:outerShdw blurRad="38100" dist="38100" dir="2700000" algn="tl">
                    <a:srgbClr val="000000">
                      <a:alpha val="43137"/>
                    </a:srgbClr>
                  </a:outerShdw>
                </a:effectLst>
                <a:latin typeface="Verdana" panose="020B0604030504040204" pitchFamily="34" charset="0"/>
                <a:ea typeface="宋体" panose="02010600030101010101" pitchFamily="2" charset="-122"/>
              </a:defRPr>
            </a:lvl1pPr>
            <a:lvl2pPr marL="742950" indent="-285750"/>
            <a:lvl3pPr marL="1143000" indent="-228600"/>
            <a:lvl4pPr marL="1600200" indent="-228600"/>
            <a:lvl5pPr marL="2057400" indent="-228600"/>
            <a:lvl6pPr marL="2514600" indent="-228600" defTabSz="457200" fontAlgn="base">
              <a:spcBef>
                <a:spcPct val="0"/>
              </a:spcBef>
              <a:spcAft>
                <a:spcPct val="0"/>
              </a:spcAft>
            </a:lvl6pPr>
            <a:lvl7pPr marL="2971800" indent="-228600" defTabSz="457200" fontAlgn="base">
              <a:spcBef>
                <a:spcPct val="0"/>
              </a:spcBef>
              <a:spcAft>
                <a:spcPct val="0"/>
              </a:spcAft>
            </a:lvl7pPr>
            <a:lvl8pPr marL="3429000" indent="-228600" defTabSz="457200" fontAlgn="base">
              <a:spcBef>
                <a:spcPct val="0"/>
              </a:spcBef>
              <a:spcAft>
                <a:spcPct val="0"/>
              </a:spcAft>
            </a:lvl8pPr>
            <a:lvl9pPr marL="3886200" indent="-228600" defTabSz="457200" fontAlgn="base">
              <a:spcBef>
                <a:spcPct val="0"/>
              </a:spcBef>
              <a:spcAft>
                <a:spcPct val="0"/>
              </a:spcAft>
            </a:lvl9pPr>
          </a:lstStyle>
          <a:p>
            <a:r>
              <a:rPr lang="zh-CN" altLang="en-US" dirty="0"/>
              <a:t>连接</a:t>
            </a:r>
            <a:endParaRPr lang="en-US" altLang="zh-CN" dirty="0"/>
          </a:p>
          <a:p>
            <a:r>
              <a:rPr lang="zh-CN" altLang="en-US" dirty="0"/>
              <a:t>拓展板</a:t>
            </a:r>
            <a:endParaRPr lang="en-US" altLang="zh-CN" dirty="0"/>
          </a:p>
        </p:txBody>
      </p:sp>
      <p:sp>
        <p:nvSpPr>
          <p:cNvPr id="15375" name="Text Box 13"/>
          <p:cNvSpPr txBox="1">
            <a:spLocks noChangeArrowheads="1"/>
          </p:cNvSpPr>
          <p:nvPr/>
        </p:nvSpPr>
        <p:spPr bwMode="auto">
          <a:xfrm>
            <a:off x="3429000" y="5946661"/>
            <a:ext cx="1199624" cy="6064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817" dir="2708076" algn="ctr" rotWithShape="0">
                    <a:schemeClr val="bg2"/>
                  </a:outerShdw>
                </a:effectLst>
              </a14:hiddenEffects>
            </a:ext>
          </a:extLst>
        </p:spPr>
        <p:txBody>
          <a:bodyPr wrap="square">
            <a:spAutoFit/>
          </a:bodyPr>
          <a:lstStyle>
            <a:defPPr>
              <a:defRPr lang="en-US"/>
            </a:defPPr>
            <a:lvl1pPr>
              <a:defRPr sz="1600">
                <a:solidFill>
                  <a:schemeClr val="bg1"/>
                </a:solidFill>
                <a:effectLst>
                  <a:outerShdw blurRad="38100" dist="38100" dir="2700000" algn="tl">
                    <a:srgbClr val="000000">
                      <a:alpha val="43137"/>
                    </a:srgbClr>
                  </a:outerShdw>
                </a:effectLst>
                <a:latin typeface="Verdana" panose="020B0604030504040204" pitchFamily="34" charset="0"/>
                <a:ea typeface="宋体" panose="02010600030101010101" pitchFamily="2" charset="-122"/>
              </a:defRPr>
            </a:lvl1pPr>
            <a:lvl2pPr marL="742950" indent="-285750"/>
            <a:lvl3pPr marL="1143000" indent="-228600"/>
            <a:lvl4pPr marL="1600200" indent="-228600"/>
            <a:lvl5pPr marL="2057400" indent="-228600"/>
            <a:lvl6pPr marL="2514600" indent="-228600" defTabSz="457200" fontAlgn="base">
              <a:spcBef>
                <a:spcPct val="0"/>
              </a:spcBef>
              <a:spcAft>
                <a:spcPct val="0"/>
              </a:spcAft>
            </a:lvl6pPr>
            <a:lvl7pPr marL="2971800" indent="-228600" defTabSz="457200" fontAlgn="base">
              <a:spcBef>
                <a:spcPct val="0"/>
              </a:spcBef>
              <a:spcAft>
                <a:spcPct val="0"/>
              </a:spcAft>
            </a:lvl7pPr>
            <a:lvl8pPr marL="3429000" indent="-228600" defTabSz="457200" fontAlgn="base">
              <a:spcBef>
                <a:spcPct val="0"/>
              </a:spcBef>
              <a:spcAft>
                <a:spcPct val="0"/>
              </a:spcAft>
            </a:lvl8pPr>
            <a:lvl9pPr marL="3886200" indent="-228600" defTabSz="457200" fontAlgn="base">
              <a:spcBef>
                <a:spcPct val="0"/>
              </a:spcBef>
              <a:spcAft>
                <a:spcPct val="0"/>
              </a:spcAft>
            </a:lvl9pPr>
          </a:lstStyle>
          <a:p>
            <a:r>
              <a:rPr lang="zh-CN" altLang="en-US" dirty="0"/>
              <a:t>常见的</a:t>
            </a:r>
            <a:endParaRPr lang="en-US" altLang="zh-CN" dirty="0"/>
          </a:p>
          <a:p>
            <a:r>
              <a:rPr lang="zh-CN" altLang="en-US" dirty="0"/>
              <a:t>手机充电器</a:t>
            </a:r>
            <a:endParaRPr lang="en-US" altLang="zh-CN" dirty="0"/>
          </a:p>
        </p:txBody>
      </p:sp>
      <p:sp>
        <p:nvSpPr>
          <p:cNvPr id="15376" name="Text Box 14"/>
          <p:cNvSpPr txBox="1">
            <a:spLocks noChangeArrowheads="1"/>
          </p:cNvSpPr>
          <p:nvPr/>
        </p:nvSpPr>
        <p:spPr bwMode="auto">
          <a:xfrm>
            <a:off x="1992581" y="6436782"/>
            <a:ext cx="598241"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817" dir="2708076" algn="ctr" rotWithShape="0">
                    <a:schemeClr val="bg2"/>
                  </a:outerShdw>
                </a:effectLst>
              </a14:hiddenEffects>
            </a:ext>
          </a:extLst>
        </p:spPr>
        <p:txBody>
          <a:bodyPr wrap="none">
            <a:spAutoFit/>
          </a:bodyPr>
          <a:lstStyle>
            <a:defPPr>
              <a:defRPr lang="en-US"/>
            </a:defPPr>
            <a:lvl1pPr>
              <a:defRPr sz="1600">
                <a:solidFill>
                  <a:schemeClr val="bg1"/>
                </a:solidFill>
                <a:effectLst>
                  <a:outerShdw blurRad="38100" dist="38100" dir="2700000" algn="tl">
                    <a:srgbClr val="000000">
                      <a:alpha val="43137"/>
                    </a:srgbClr>
                  </a:outerShdw>
                </a:effectLst>
                <a:latin typeface="Verdana" panose="020B0604030504040204" pitchFamily="34" charset="0"/>
                <a:ea typeface="宋体" panose="02010600030101010101" pitchFamily="2" charset="-122"/>
              </a:defRPr>
            </a:lvl1pPr>
            <a:lvl2pPr marL="742950" indent="-285750"/>
            <a:lvl3pPr marL="1143000" indent="-228600"/>
            <a:lvl4pPr marL="1600200" indent="-228600"/>
            <a:lvl5pPr marL="2057400" indent="-228600"/>
            <a:lvl6pPr marL="2514600" indent="-228600" defTabSz="457200" fontAlgn="base">
              <a:spcBef>
                <a:spcPct val="0"/>
              </a:spcBef>
              <a:spcAft>
                <a:spcPct val="0"/>
              </a:spcAft>
            </a:lvl6pPr>
            <a:lvl7pPr marL="2971800" indent="-228600" defTabSz="457200" fontAlgn="base">
              <a:spcBef>
                <a:spcPct val="0"/>
              </a:spcBef>
              <a:spcAft>
                <a:spcPct val="0"/>
              </a:spcAft>
            </a:lvl7pPr>
            <a:lvl8pPr marL="3429000" indent="-228600" defTabSz="457200" fontAlgn="base">
              <a:spcBef>
                <a:spcPct val="0"/>
              </a:spcBef>
              <a:spcAft>
                <a:spcPct val="0"/>
              </a:spcAft>
            </a:lvl8pPr>
            <a:lvl9pPr marL="3886200" indent="-228600" defTabSz="457200" fontAlgn="base">
              <a:spcBef>
                <a:spcPct val="0"/>
              </a:spcBef>
              <a:spcAft>
                <a:spcPct val="0"/>
              </a:spcAft>
            </a:lvl9pPr>
          </a:lstStyle>
          <a:p>
            <a:r>
              <a:rPr lang="zh-CN" altLang="en-US" dirty="0"/>
              <a:t>鼠标</a:t>
            </a:r>
            <a:endParaRPr lang="en-US" altLang="zh-CN" dirty="0"/>
          </a:p>
        </p:txBody>
      </p:sp>
      <p:sp>
        <p:nvSpPr>
          <p:cNvPr id="15377" name="Text Box 15"/>
          <p:cNvSpPr txBox="1">
            <a:spLocks noChangeArrowheads="1"/>
          </p:cNvSpPr>
          <p:nvPr/>
        </p:nvSpPr>
        <p:spPr bwMode="auto">
          <a:xfrm>
            <a:off x="2610362" y="5278303"/>
            <a:ext cx="1728788" cy="415528"/>
          </a:xfrm>
          <a:prstGeom prst="rect">
            <a:avLst/>
          </a:prstGeom>
          <a:solidFill>
            <a:schemeClr val="accent3">
              <a:lumMod val="20000"/>
              <a:lumOff val="80000"/>
            </a:schemeClr>
          </a:solidFill>
          <a:ln>
            <a:noFill/>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zh-CN" altLang="en-US" sz="2100" b="1" dirty="0" smtClean="0">
                <a:ea typeface="宋体" panose="02010600030101010101" pitchFamily="2" charset="-122"/>
              </a:rPr>
              <a:t>安装步骤</a:t>
            </a:r>
            <a:endParaRPr lang="en-US" altLang="zh-CN" sz="2100" b="1" dirty="0">
              <a:ea typeface="宋体" panose="02010600030101010101" pitchFamily="2" charset="-122"/>
            </a:endParaRPr>
          </a:p>
        </p:txBody>
      </p:sp>
      <p:grpSp>
        <p:nvGrpSpPr>
          <p:cNvPr id="5" name="组合 4"/>
          <p:cNvGrpSpPr/>
          <p:nvPr/>
        </p:nvGrpSpPr>
        <p:grpSpPr>
          <a:xfrm>
            <a:off x="471490" y="4374620"/>
            <a:ext cx="2555160" cy="903683"/>
            <a:chOff x="471489" y="4374620"/>
            <a:chExt cx="3033709" cy="938213"/>
          </a:xfrm>
        </p:grpSpPr>
        <p:sp>
          <p:nvSpPr>
            <p:cNvPr id="15378" name="Line 16"/>
            <p:cNvSpPr>
              <a:spLocks noChangeShapeType="1"/>
            </p:cNvSpPr>
            <p:nvPr/>
          </p:nvSpPr>
          <p:spPr bwMode="auto">
            <a:xfrm>
              <a:off x="2284807" y="4374620"/>
              <a:ext cx="1220391" cy="9382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endParaRPr lang="zh-CN" altLang="en-US"/>
            </a:p>
          </p:txBody>
        </p:sp>
        <p:cxnSp>
          <p:nvCxnSpPr>
            <p:cNvPr id="15379" name="AutoShape 17"/>
            <p:cNvCxnSpPr>
              <a:cxnSpLocks noChangeShapeType="1"/>
              <a:stCxn id="15378" idx="0"/>
            </p:cNvCxnSpPr>
            <p:nvPr/>
          </p:nvCxnSpPr>
          <p:spPr bwMode="auto">
            <a:xfrm flipH="1">
              <a:off x="471489" y="4374620"/>
              <a:ext cx="1813318" cy="0"/>
            </a:xfrm>
            <a:prstGeom prst="straightConnector1">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cxnSp>
      </p:grpSp>
      <p:sp>
        <p:nvSpPr>
          <p:cNvPr id="15380" name="Text Box 18"/>
          <p:cNvSpPr txBox="1">
            <a:spLocks noChangeArrowheads="1"/>
          </p:cNvSpPr>
          <p:nvPr/>
        </p:nvSpPr>
        <p:spPr bwMode="auto">
          <a:xfrm>
            <a:off x="381080" y="3887654"/>
            <a:ext cx="15107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1400" dirty="0" smtClean="0">
                <a:latin typeface="Verdana" panose="020B0604030504040204" pitchFamily="34" charset="0"/>
                <a:ea typeface="宋体" panose="02010600030101010101" pitchFamily="2" charset="-122"/>
              </a:rPr>
              <a:t>1.</a:t>
            </a:r>
            <a:r>
              <a:rPr lang="zh-CN" altLang="en-US" sz="1400" dirty="0" smtClean="0">
                <a:latin typeface="Verdana" panose="020B0604030504040204" pitchFamily="34" charset="0"/>
                <a:ea typeface="宋体" panose="02010600030101010101" pitchFamily="2" charset="-122"/>
              </a:rPr>
              <a:t>插入</a:t>
            </a:r>
            <a:r>
              <a:rPr lang="en-US" altLang="zh-CN" sz="1400" dirty="0" smtClean="0">
                <a:latin typeface="Verdana" panose="020B0604030504040204" pitchFamily="34" charset="0"/>
                <a:ea typeface="宋体" panose="02010600030101010101" pitchFamily="2" charset="-122"/>
              </a:rPr>
              <a:t>SD</a:t>
            </a:r>
            <a:r>
              <a:rPr lang="zh-CN" altLang="en-US" sz="1400" dirty="0" smtClean="0">
                <a:latin typeface="Verdana" panose="020B0604030504040204" pitchFamily="34" charset="0"/>
                <a:ea typeface="宋体" panose="02010600030101010101" pitchFamily="2" charset="-122"/>
              </a:rPr>
              <a:t>卡</a:t>
            </a:r>
            <a:endParaRPr lang="en-US" altLang="zh-CN" sz="1400" dirty="0" smtClean="0">
              <a:latin typeface="Verdana" panose="020B0604030504040204" pitchFamily="34" charset="0"/>
              <a:ea typeface="宋体" panose="02010600030101010101" pitchFamily="2" charset="-122"/>
            </a:endParaRPr>
          </a:p>
          <a:p>
            <a:r>
              <a:rPr lang="zh-CN" altLang="en-US" sz="1400" dirty="0" smtClean="0">
                <a:latin typeface="Verdana" panose="020B0604030504040204" pitchFamily="34" charset="0"/>
                <a:ea typeface="宋体" panose="02010600030101010101" pitchFamily="2" charset="-122"/>
              </a:rPr>
              <a:t>红色的部分朝下</a:t>
            </a:r>
            <a:endParaRPr lang="en-US" altLang="zh-CN" sz="1400" dirty="0" smtClean="0">
              <a:latin typeface="Verdana" panose="020B0604030504040204" pitchFamily="34" charset="0"/>
              <a:ea typeface="宋体" panose="02010600030101010101" pitchFamily="2" charset="-122"/>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18988" y="2595299"/>
            <a:ext cx="1594202" cy="1167183"/>
          </a:xfrm>
          <a:prstGeom prst="rect">
            <a:avLst/>
          </a:prstGeom>
        </p:spPr>
      </p:pic>
      <p:grpSp>
        <p:nvGrpSpPr>
          <p:cNvPr id="25" name="组合 24"/>
          <p:cNvGrpSpPr/>
          <p:nvPr/>
        </p:nvGrpSpPr>
        <p:grpSpPr>
          <a:xfrm flipH="1">
            <a:off x="3878088" y="4419614"/>
            <a:ext cx="2294040" cy="882526"/>
            <a:chOff x="471489" y="4374620"/>
            <a:chExt cx="3033709" cy="938213"/>
          </a:xfrm>
        </p:grpSpPr>
        <p:sp>
          <p:nvSpPr>
            <p:cNvPr id="26" name="Line 16"/>
            <p:cNvSpPr>
              <a:spLocks noChangeShapeType="1"/>
            </p:cNvSpPr>
            <p:nvPr/>
          </p:nvSpPr>
          <p:spPr bwMode="auto">
            <a:xfrm>
              <a:off x="2284807" y="4374620"/>
              <a:ext cx="1220391" cy="9382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endParaRPr lang="zh-CN" altLang="en-US"/>
            </a:p>
          </p:txBody>
        </p:sp>
        <p:cxnSp>
          <p:nvCxnSpPr>
            <p:cNvPr id="27" name="AutoShape 17"/>
            <p:cNvCxnSpPr>
              <a:cxnSpLocks noChangeShapeType="1"/>
              <a:stCxn id="26" idx="0"/>
            </p:cNvCxnSpPr>
            <p:nvPr/>
          </p:nvCxnSpPr>
          <p:spPr bwMode="auto">
            <a:xfrm flipH="1">
              <a:off x="471489" y="4374620"/>
              <a:ext cx="1813318" cy="0"/>
            </a:xfrm>
            <a:prstGeom prst="straightConnector1">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cxnSp>
      </p:grpSp>
      <p:sp>
        <p:nvSpPr>
          <p:cNvPr id="28" name="Text Box 18"/>
          <p:cNvSpPr txBox="1">
            <a:spLocks noChangeArrowheads="1"/>
          </p:cNvSpPr>
          <p:nvPr/>
        </p:nvSpPr>
        <p:spPr bwMode="auto">
          <a:xfrm>
            <a:off x="4800927" y="3733832"/>
            <a:ext cx="1839401"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1400" dirty="0" smtClean="0">
                <a:latin typeface="Verdana" panose="020B0604030504040204" pitchFamily="34" charset="0"/>
                <a:ea typeface="宋体" panose="02010600030101010101" pitchFamily="2" charset="-122"/>
              </a:rPr>
              <a:t>2.</a:t>
            </a:r>
            <a:r>
              <a:rPr lang="zh-CN" altLang="en-US" sz="1400" dirty="0" smtClean="0">
                <a:latin typeface="Verdana" panose="020B0604030504040204" pitchFamily="34" charset="0"/>
                <a:ea typeface="宋体" panose="02010600030101010101" pitchFamily="2" charset="-122"/>
              </a:rPr>
              <a:t>具有</a:t>
            </a:r>
            <a:r>
              <a:rPr lang="en-US" altLang="zh-CN" sz="1400" dirty="0" smtClean="0">
                <a:latin typeface="Verdana" panose="020B0604030504040204" pitchFamily="34" charset="0"/>
                <a:ea typeface="宋体" panose="02010600030101010101" pitchFamily="2" charset="-122"/>
              </a:rPr>
              <a:t>HDMI</a:t>
            </a:r>
            <a:r>
              <a:rPr lang="zh-CN" altLang="en-US" sz="1400" dirty="0" smtClean="0">
                <a:latin typeface="Verdana" panose="020B0604030504040204" pitchFamily="34" charset="0"/>
                <a:ea typeface="宋体" panose="02010600030101010101" pitchFamily="2" charset="-122"/>
              </a:rPr>
              <a:t>（俗称高清数据线）接口的显示器或电视</a:t>
            </a:r>
          </a:p>
        </p:txBody>
      </p:sp>
      <p:grpSp>
        <p:nvGrpSpPr>
          <p:cNvPr id="29" name="组合 28"/>
          <p:cNvGrpSpPr/>
          <p:nvPr/>
        </p:nvGrpSpPr>
        <p:grpSpPr>
          <a:xfrm flipV="1">
            <a:off x="533477" y="5648588"/>
            <a:ext cx="2493172" cy="668213"/>
            <a:chOff x="471489" y="4374620"/>
            <a:chExt cx="3033709" cy="938213"/>
          </a:xfrm>
        </p:grpSpPr>
        <p:sp>
          <p:nvSpPr>
            <p:cNvPr id="30" name="Line 16"/>
            <p:cNvSpPr>
              <a:spLocks noChangeShapeType="1"/>
            </p:cNvSpPr>
            <p:nvPr/>
          </p:nvSpPr>
          <p:spPr bwMode="auto">
            <a:xfrm>
              <a:off x="2284807" y="4374620"/>
              <a:ext cx="1220391" cy="9382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endParaRPr lang="zh-CN" altLang="en-US"/>
            </a:p>
          </p:txBody>
        </p:sp>
        <p:cxnSp>
          <p:nvCxnSpPr>
            <p:cNvPr id="31" name="AutoShape 17"/>
            <p:cNvCxnSpPr>
              <a:cxnSpLocks noChangeShapeType="1"/>
              <a:stCxn id="30" idx="0"/>
            </p:cNvCxnSpPr>
            <p:nvPr/>
          </p:nvCxnSpPr>
          <p:spPr bwMode="auto">
            <a:xfrm flipH="1">
              <a:off x="471489" y="4374620"/>
              <a:ext cx="1813318" cy="0"/>
            </a:xfrm>
            <a:prstGeom prst="straightConnector1">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cxnSp>
      </p:grpSp>
      <p:sp>
        <p:nvSpPr>
          <p:cNvPr id="32" name="Text Box 18"/>
          <p:cNvSpPr txBox="1">
            <a:spLocks noChangeArrowheads="1"/>
          </p:cNvSpPr>
          <p:nvPr/>
        </p:nvSpPr>
        <p:spPr bwMode="auto">
          <a:xfrm>
            <a:off x="496512" y="6047565"/>
            <a:ext cx="209431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1400" dirty="0" smtClean="0">
                <a:latin typeface="Verdana" panose="020B0604030504040204" pitchFamily="34" charset="0"/>
                <a:ea typeface="宋体" panose="02010600030101010101" pitchFamily="2" charset="-122"/>
              </a:rPr>
              <a:t>3.</a:t>
            </a:r>
            <a:r>
              <a:rPr lang="zh-CN" altLang="en-US" sz="1400" dirty="0" smtClean="0">
                <a:latin typeface="Verdana" panose="020B0604030504040204" pitchFamily="34" charset="0"/>
                <a:ea typeface="宋体" panose="02010600030101010101" pitchFamily="2" charset="-122"/>
              </a:rPr>
              <a:t>插上鼠标和键盘</a:t>
            </a:r>
            <a:endParaRPr lang="en-US" altLang="zh-CN" sz="1400" dirty="0">
              <a:latin typeface="Verdana" panose="020B0604030504040204" pitchFamily="34" charset="0"/>
              <a:ea typeface="宋体" panose="02010600030101010101" pitchFamily="2" charset="-122"/>
            </a:endParaRPr>
          </a:p>
        </p:txBody>
      </p:sp>
      <p:grpSp>
        <p:nvGrpSpPr>
          <p:cNvPr id="33" name="组合 32"/>
          <p:cNvGrpSpPr/>
          <p:nvPr/>
        </p:nvGrpSpPr>
        <p:grpSpPr>
          <a:xfrm flipH="1" flipV="1">
            <a:off x="3958682" y="5562584"/>
            <a:ext cx="2213446" cy="854868"/>
            <a:chOff x="471489" y="4374620"/>
            <a:chExt cx="3033709" cy="938213"/>
          </a:xfrm>
        </p:grpSpPr>
        <p:sp>
          <p:nvSpPr>
            <p:cNvPr id="34" name="Line 16"/>
            <p:cNvSpPr>
              <a:spLocks noChangeShapeType="1"/>
            </p:cNvSpPr>
            <p:nvPr/>
          </p:nvSpPr>
          <p:spPr bwMode="auto">
            <a:xfrm>
              <a:off x="2284807" y="4374620"/>
              <a:ext cx="1220391" cy="9382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txBody>
            <a:bodyPr wrap="none" anchor="ctr"/>
            <a:lstStyle/>
            <a:p>
              <a:endParaRPr lang="zh-CN" altLang="en-US"/>
            </a:p>
          </p:txBody>
        </p:sp>
        <p:cxnSp>
          <p:nvCxnSpPr>
            <p:cNvPr id="35" name="AutoShape 17"/>
            <p:cNvCxnSpPr>
              <a:cxnSpLocks noChangeShapeType="1"/>
              <a:stCxn id="34" idx="0"/>
            </p:cNvCxnSpPr>
            <p:nvPr/>
          </p:nvCxnSpPr>
          <p:spPr bwMode="auto">
            <a:xfrm flipH="1">
              <a:off x="471489" y="4374620"/>
              <a:ext cx="1813318" cy="0"/>
            </a:xfrm>
            <a:prstGeom prst="straightConnector1">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76200" dir="10800000" kx="-3284103" algn="br" rotWithShape="0">
                      <a:schemeClr val="bg2">
                        <a:alpha val="50000"/>
                      </a:schemeClr>
                    </a:outerShdw>
                  </a:effectLst>
                </a14:hiddenEffects>
              </a:ext>
            </a:extLst>
          </p:spPr>
        </p:cxnSp>
      </p:grpSp>
      <p:sp>
        <p:nvSpPr>
          <p:cNvPr id="36" name="Text Box 18"/>
          <p:cNvSpPr txBox="1">
            <a:spLocks noChangeArrowheads="1"/>
          </p:cNvSpPr>
          <p:nvPr/>
        </p:nvSpPr>
        <p:spPr bwMode="auto">
          <a:xfrm>
            <a:off x="5055923" y="6129687"/>
            <a:ext cx="134479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1400" dirty="0">
                <a:latin typeface="Verdana" panose="020B0604030504040204" pitchFamily="34" charset="0"/>
                <a:ea typeface="宋体" panose="02010600030101010101" pitchFamily="2" charset="-122"/>
              </a:rPr>
              <a:t>4</a:t>
            </a:r>
            <a:r>
              <a:rPr lang="en-US" altLang="zh-CN" sz="1400" dirty="0" smtClean="0">
                <a:latin typeface="Verdana" panose="020B0604030504040204" pitchFamily="34" charset="0"/>
                <a:ea typeface="宋体" panose="02010600030101010101" pitchFamily="2" charset="-122"/>
              </a:rPr>
              <a:t>.</a:t>
            </a:r>
            <a:r>
              <a:rPr lang="zh-CN" altLang="en-US" sz="1400" dirty="0" smtClean="0">
                <a:latin typeface="Verdana" panose="020B0604030504040204" pitchFamily="34" charset="0"/>
                <a:ea typeface="宋体" panose="02010600030101010101" pitchFamily="2" charset="-122"/>
              </a:rPr>
              <a:t>插上电源</a:t>
            </a:r>
            <a:endParaRPr lang="en-US" altLang="zh-CN" sz="1400" dirty="0">
              <a:latin typeface="Verdana" panose="020B0604030504040204" pitchFamily="34" charset="0"/>
              <a:ea typeface="宋体" panose="02010600030101010101" pitchFamily="2" charset="-122"/>
            </a:endParaRPr>
          </a:p>
        </p:txBody>
      </p:sp>
      <p:sp>
        <p:nvSpPr>
          <p:cNvPr id="6" name="文本框 5"/>
          <p:cNvSpPr txBox="1"/>
          <p:nvPr/>
        </p:nvSpPr>
        <p:spPr>
          <a:xfrm>
            <a:off x="388837" y="7696128"/>
            <a:ext cx="6697667" cy="1600438"/>
          </a:xfrm>
          <a:prstGeom prst="rect">
            <a:avLst/>
          </a:prstGeom>
          <a:noFill/>
        </p:spPr>
        <p:txBody>
          <a:bodyPr wrap="none" rtlCol="0">
            <a:spAutoFit/>
          </a:bodyPr>
          <a:lstStyle/>
          <a:p>
            <a:r>
              <a:rPr lang="zh-CN" altLang="en-US" b="1" dirty="0" smtClean="0"/>
              <a:t>温馨提示：</a:t>
            </a:r>
            <a:endParaRPr lang="en-US" altLang="zh-CN" b="1" dirty="0" smtClean="0"/>
          </a:p>
          <a:p>
            <a:r>
              <a:rPr lang="en-US" altLang="zh-CN" sz="1600" dirty="0" smtClean="0">
                <a:latin typeface="+mn-ea"/>
              </a:rPr>
              <a:t>1. </a:t>
            </a:r>
            <a:r>
              <a:rPr lang="zh-CN" altLang="en-US" sz="1600" dirty="0" smtClean="0">
                <a:latin typeface="+mn-ea"/>
              </a:rPr>
              <a:t>先打开电视或显示器；</a:t>
            </a:r>
            <a:endParaRPr lang="en-US" altLang="zh-CN" sz="1600" dirty="0" smtClean="0">
              <a:latin typeface="+mn-ea"/>
            </a:endParaRPr>
          </a:p>
          <a:p>
            <a:r>
              <a:rPr lang="en-US" altLang="zh-CN" sz="1600" dirty="0" smtClean="0">
                <a:latin typeface="+mn-ea"/>
              </a:rPr>
              <a:t>2. SD</a:t>
            </a:r>
            <a:r>
              <a:rPr lang="zh-CN" altLang="en-US" sz="1600" dirty="0" smtClean="0">
                <a:latin typeface="+mn-ea"/>
              </a:rPr>
              <a:t>卡红色的正面朝下；</a:t>
            </a:r>
            <a:endParaRPr lang="en-US" altLang="zh-CN" sz="1600" dirty="0" smtClean="0">
              <a:latin typeface="+mn-ea"/>
            </a:endParaRPr>
          </a:p>
          <a:p>
            <a:r>
              <a:rPr lang="en-US" altLang="zh-CN" sz="1600" dirty="0" smtClean="0">
                <a:latin typeface="+mn-ea"/>
              </a:rPr>
              <a:t>3.</a:t>
            </a:r>
            <a:r>
              <a:rPr lang="zh-CN" altLang="en-US" sz="1600" dirty="0">
                <a:latin typeface="+mn-ea"/>
              </a:rPr>
              <a:t>可以</a:t>
            </a:r>
            <a:r>
              <a:rPr lang="zh-CN" altLang="en-US" sz="1600" dirty="0" smtClean="0">
                <a:latin typeface="+mn-ea"/>
              </a:rPr>
              <a:t>使用常见的</a:t>
            </a:r>
            <a:r>
              <a:rPr lang="en-US" altLang="zh-CN" sz="1600" dirty="0" smtClean="0">
                <a:latin typeface="+mn-ea"/>
              </a:rPr>
              <a:t>5V 2A</a:t>
            </a:r>
            <a:r>
              <a:rPr lang="zh-CN" altLang="en-US" sz="1600" dirty="0" smtClean="0">
                <a:latin typeface="+mn-ea"/>
              </a:rPr>
              <a:t>安卓手机充电器电源，也可直接使用开机的</a:t>
            </a:r>
            <a:endParaRPr lang="en-US" altLang="zh-CN" sz="1600" dirty="0" smtClean="0">
              <a:latin typeface="+mn-ea"/>
            </a:endParaRPr>
          </a:p>
          <a:p>
            <a:r>
              <a:rPr lang="zh-CN" altLang="en-US" sz="1600" dirty="0" smtClean="0">
                <a:latin typeface="+mn-ea"/>
              </a:rPr>
              <a:t>电脑供电；</a:t>
            </a:r>
            <a:endParaRPr lang="en-US" altLang="zh-CN" sz="1600" dirty="0" smtClean="0">
              <a:latin typeface="+mn-ea"/>
            </a:endParaRPr>
          </a:p>
          <a:p>
            <a:r>
              <a:rPr lang="en-US" altLang="zh-CN" sz="1600" dirty="0" smtClean="0">
                <a:latin typeface="+mn-ea"/>
              </a:rPr>
              <a:t>4.</a:t>
            </a:r>
            <a:r>
              <a:rPr lang="zh-CN" altLang="en-US" sz="1600" dirty="0" smtClean="0">
                <a:latin typeface="+mn-ea"/>
              </a:rPr>
              <a:t>如果线都连接正确还没有开机，确定先打开显示器，再给树莓派供电。</a:t>
            </a:r>
            <a:endParaRPr lang="zh-CN" altLang="en-US" sz="1600" dirty="0">
              <a:latin typeface="+mn-ea"/>
            </a:endParaRPr>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pic>
        <p:nvPicPr>
          <p:cNvPr id="7" name="图片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945675" y="2536907"/>
            <a:ext cx="1566651" cy="1173538"/>
          </a:xfrm>
          <a:prstGeom prst="rect">
            <a:avLst/>
          </a:prstGeom>
        </p:spPr>
      </p:pic>
      <p:pic>
        <p:nvPicPr>
          <p:cNvPr id="8" name="图片 7"/>
          <p:cNvPicPr>
            <a:picLocks noChangeAspect="1"/>
          </p:cNvPicPr>
          <p:nvPr/>
        </p:nvPicPr>
        <p:blipFill rotWithShape="1">
          <a:blip r:embed="rId7" cstate="print">
            <a:clrChange>
              <a:clrFrom>
                <a:srgbClr val="E4E2EF"/>
              </a:clrFrom>
              <a:clrTo>
                <a:srgbClr val="E4E2EF">
                  <a:alpha val="0"/>
                </a:srgbClr>
              </a:clrTo>
            </a:clrChange>
            <a:extLst>
              <a:ext uri="{28A0092B-C50C-407E-A947-70E740481C1C}">
                <a14:useLocalDpi xmlns:a14="http://schemas.microsoft.com/office/drawing/2010/main" xmlns="" val="0"/>
              </a:ext>
            </a:extLst>
          </a:blip>
          <a:srcRect l="1112" t="21597" r="2223" b="16587"/>
          <a:stretch/>
        </p:blipFill>
        <p:spPr>
          <a:xfrm>
            <a:off x="491612" y="6475059"/>
            <a:ext cx="1573955" cy="669383"/>
          </a:xfrm>
          <a:prstGeom prst="rect">
            <a:avLst/>
          </a:prstGeom>
        </p:spPr>
      </p:pic>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prstClr val="black"/>
                </a:solidFill>
              </a:rPr>
              <a:t>创客教育普惠课程由“吴俊杰和他的朋友们”教师团队开发</a:t>
            </a:r>
            <a:endParaRPr lang="en-US" altLang="zh-CN">
              <a:solidFill>
                <a:prstClr val="black"/>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8362275"/>
            <a:ext cx="1559029" cy="108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矩形 15"/>
          <p:cNvSpPr/>
          <p:nvPr/>
        </p:nvSpPr>
        <p:spPr>
          <a:xfrm>
            <a:off x="306034" y="1778609"/>
            <a:ext cx="2089033" cy="523220"/>
          </a:xfrm>
          <a:prstGeom prst="rect">
            <a:avLst/>
          </a:prstGeom>
        </p:spPr>
        <p:txBody>
          <a:bodyPr wrap="none">
            <a:spAutoFit/>
          </a:bodyPr>
          <a:lstStyle/>
          <a:p>
            <a:pPr marL="457200" indent="-457200">
              <a:buFontTx/>
              <a:buBlip>
                <a:blip r:embed="rId3"/>
              </a:buBlip>
            </a:pPr>
            <a:r>
              <a:rPr lang="zh-CN" altLang="en-US" sz="2800" b="1" smtClean="0">
                <a:solidFill>
                  <a:prstClr val="black"/>
                </a:solidFill>
                <a:ea typeface="宋体" panose="02010600030101010101" pitchFamily="2" charset="-122"/>
              </a:rPr>
              <a:t>拓展任务</a:t>
            </a:r>
            <a:endParaRPr lang="en-US" altLang="zh-CN" sz="2800" b="1" dirty="0">
              <a:solidFill>
                <a:prstClr val="black"/>
              </a:solidFill>
              <a:ea typeface="宋体" panose="02010600030101010101" pitchFamily="2" charset="-122"/>
            </a:endParaRPr>
          </a:p>
        </p:txBody>
      </p:sp>
      <p:sp>
        <p:nvSpPr>
          <p:cNvPr id="2" name="文本框 1"/>
          <p:cNvSpPr txBox="1"/>
          <p:nvPr/>
        </p:nvSpPr>
        <p:spPr>
          <a:xfrm>
            <a:off x="803860" y="2799856"/>
            <a:ext cx="5262979" cy="1200329"/>
          </a:xfrm>
          <a:prstGeom prst="rect">
            <a:avLst/>
          </a:prstGeom>
          <a:noFill/>
        </p:spPr>
        <p:txBody>
          <a:bodyPr wrap="none" rtlCol="0">
            <a:spAutoFit/>
          </a:bodyPr>
          <a:lstStyle/>
          <a:p>
            <a:r>
              <a:rPr lang="zh-CN" altLang="en-US" smtClean="0"/>
              <a:t>夏天里，人们使用电风扇时，有时候会忘记关闭或</a:t>
            </a:r>
            <a:endParaRPr lang="en-US" altLang="zh-CN" smtClean="0"/>
          </a:p>
          <a:p>
            <a:r>
              <a:rPr lang="zh-CN" altLang="en-US" smtClean="0"/>
              <a:t>懒于打开，结合第三课风扇的使用，尝试做一款智</a:t>
            </a:r>
            <a:endParaRPr lang="en-US" altLang="zh-CN" smtClean="0"/>
          </a:p>
          <a:p>
            <a:r>
              <a:rPr lang="zh-CN" altLang="en-US" smtClean="0"/>
              <a:t>能电风扇，当人靠近时，风扇工作，当人离开时，</a:t>
            </a:r>
            <a:endParaRPr lang="en-US" altLang="zh-CN" smtClean="0"/>
          </a:p>
          <a:p>
            <a:r>
              <a:rPr lang="zh-CN" altLang="en-US" smtClean="0"/>
              <a:t>风扇停止转动。</a:t>
            </a:r>
            <a:endParaRPr lang="zh-CN" altLang="en-US"/>
          </a:p>
        </p:txBody>
      </p:sp>
    </p:spTree>
    <p:extLst>
      <p:ext uri="{BB962C8B-B14F-4D97-AF65-F5344CB8AC3E}">
        <p14:creationId xmlns:p14="http://schemas.microsoft.com/office/powerpoint/2010/main" xmlns="" val="339182416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zh-CN" altLang="en-US" smtClean="0"/>
              <a:t>创客教育普惠课程由“吴俊杰和他的朋友们”教师团队开发</a:t>
            </a:r>
            <a:endParaRPr lang="en-US" altLang="zh-CN"/>
          </a:p>
        </p:txBody>
      </p:sp>
      <p:sp>
        <p:nvSpPr>
          <p:cNvPr id="6" name="矩形 5"/>
          <p:cNvSpPr/>
          <p:nvPr/>
        </p:nvSpPr>
        <p:spPr>
          <a:xfrm>
            <a:off x="1552589" y="2749648"/>
            <a:ext cx="3703258"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cap="none" spc="0" dirty="0" smtClean="0">
                <a:ln/>
                <a:solidFill>
                  <a:srgbClr val="002060"/>
                </a:solidFill>
                <a:effectLst>
                  <a:outerShdw blurRad="38100" dist="38100" dir="2700000" algn="tl">
                    <a:srgbClr val="000000">
                      <a:alpha val="43137"/>
                    </a:srgbClr>
                  </a:outerShdw>
                </a:effectLst>
              </a:rPr>
              <a:t>11   </a:t>
            </a:r>
            <a:r>
              <a:rPr lang="zh-CN" altLang="en-US" sz="4800" b="1" cap="none" spc="0" dirty="0" smtClean="0">
                <a:ln/>
                <a:solidFill>
                  <a:srgbClr val="002060"/>
                </a:solidFill>
                <a:effectLst>
                  <a:outerShdw blurRad="38100" dist="38100" dir="2700000" algn="tl">
                    <a:srgbClr val="000000">
                      <a:alpha val="43137"/>
                    </a:srgbClr>
                  </a:outerShdw>
                </a:effectLst>
              </a:rPr>
              <a:t>文字识别</a:t>
            </a:r>
            <a:endParaRPr lang="zh-CN" altLang="en-US" sz="4800" b="1" cap="none" spc="0" dirty="0">
              <a:ln/>
              <a:solidFill>
                <a:srgbClr val="002060"/>
              </a:solidFill>
              <a:effectLst>
                <a:outerShdw blurRad="38100" dist="38100" dir="2700000" algn="tl">
                  <a:srgbClr val="000000">
                    <a:alpha val="43137"/>
                  </a:srgbClr>
                </a:outerShdw>
              </a:effectLst>
            </a:endParaRPr>
          </a:p>
        </p:txBody>
      </p:sp>
      <p:grpSp>
        <p:nvGrpSpPr>
          <p:cNvPr id="7" name="Group 3"/>
          <p:cNvGrpSpPr>
            <a:grpSpLocks/>
          </p:cNvGrpSpPr>
          <p:nvPr/>
        </p:nvGrpSpPr>
        <p:grpSpPr bwMode="auto">
          <a:xfrm>
            <a:off x="803344" y="4002299"/>
            <a:ext cx="5444982" cy="2228290"/>
            <a:chOff x="0" y="0"/>
            <a:chExt cx="3984" cy="912"/>
          </a:xfrm>
        </p:grpSpPr>
        <p:sp>
          <p:nvSpPr>
            <p:cNvPr id="8" name="AutoShape 4"/>
            <p:cNvSpPr>
              <a:spLocks noChangeArrowheads="1"/>
            </p:cNvSpPr>
            <p:nvPr/>
          </p:nvSpPr>
          <p:spPr bwMode="auto">
            <a:xfrm>
              <a:off x="0" y="0"/>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9" name="Group 5"/>
            <p:cNvGrpSpPr>
              <a:grpSpLocks/>
            </p:cNvGrpSpPr>
            <p:nvPr/>
          </p:nvGrpSpPr>
          <p:grpSpPr bwMode="auto">
            <a:xfrm>
              <a:off x="11" y="85"/>
              <a:ext cx="905" cy="746"/>
              <a:chOff x="-76" y="1"/>
              <a:chExt cx="905" cy="746"/>
            </a:xfrm>
          </p:grpSpPr>
          <p:sp>
            <p:nvSpPr>
              <p:cNvPr id="11"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12"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3" name="Text Box 8"/>
              <p:cNvSpPr txBox="1">
                <a:spLocks noChangeArrowheads="1"/>
              </p:cNvSpPr>
              <p:nvPr/>
            </p:nvSpPr>
            <p:spPr bwMode="auto">
              <a:xfrm>
                <a:off x="-76" y="298"/>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mn-lt"/>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mn-lt"/>
                  <a:ea typeface="宋体" panose="02010600030101010101" pitchFamily="2" charset="-122"/>
                </a:endParaRPr>
              </a:p>
            </p:txBody>
          </p:sp>
        </p:grpSp>
      </p:grpSp>
      <p:sp>
        <p:nvSpPr>
          <p:cNvPr id="14" name="Text Box 9"/>
          <p:cNvSpPr txBox="1">
            <a:spLocks noChangeArrowheads="1"/>
          </p:cNvSpPr>
          <p:nvPr/>
        </p:nvSpPr>
        <p:spPr bwMode="auto">
          <a:xfrm>
            <a:off x="2071781" y="4291597"/>
            <a:ext cx="3868732"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400" b="1" dirty="0" smtClean="0">
                <a:ea typeface="宋体" panose="02010600030101010101" pitchFamily="2" charset="-122"/>
              </a:rPr>
              <a:t>1.</a:t>
            </a:r>
            <a:r>
              <a:rPr lang="zh-CN" altLang="en-US" sz="2400" b="1" dirty="0" smtClean="0">
                <a:ea typeface="宋体" panose="02010600030101010101" pitchFamily="2" charset="-122"/>
              </a:rPr>
              <a:t>认识摄像头</a:t>
            </a:r>
            <a:endParaRPr lang="en-US" altLang="zh-CN" sz="2400" b="1" dirty="0" smtClean="0">
              <a:ea typeface="宋体" panose="02010600030101010101" pitchFamily="2" charset="-122"/>
            </a:endParaRPr>
          </a:p>
          <a:p>
            <a:r>
              <a:rPr lang="en-US" altLang="zh-CN" sz="2400" b="1" smtClean="0">
                <a:ea typeface="宋体" panose="02010600030101010101" pitchFamily="2" charset="-122"/>
              </a:rPr>
              <a:t>2.</a:t>
            </a:r>
            <a:r>
              <a:rPr lang="zh-CN" altLang="en-US" sz="2400" b="1">
                <a:ea typeface="宋体" panose="02010600030101010101" pitchFamily="2" charset="-122"/>
              </a:rPr>
              <a:t>能正确连接摄像头</a:t>
            </a:r>
            <a:endParaRPr lang="en-US" altLang="zh-CN" sz="2400" b="1">
              <a:ea typeface="宋体" panose="02010600030101010101" pitchFamily="2" charset="-122"/>
            </a:endParaRPr>
          </a:p>
          <a:p>
            <a:r>
              <a:rPr lang="en-US" altLang="zh-CN" sz="2400" b="1" smtClean="0">
                <a:ea typeface="宋体" panose="02010600030101010101" pitchFamily="2" charset="-122"/>
              </a:rPr>
              <a:t>3.</a:t>
            </a:r>
            <a:r>
              <a:rPr lang="zh-CN" altLang="en-US" sz="2400" b="1" smtClean="0">
                <a:ea typeface="宋体" panose="02010600030101010101" pitchFamily="2" charset="-122"/>
              </a:rPr>
              <a:t> 微信登陆</a:t>
            </a:r>
            <a:endParaRPr lang="en-US" altLang="zh-CN" sz="2400" b="1" smtClean="0">
              <a:ea typeface="宋体" panose="02010600030101010101" pitchFamily="2" charset="-122"/>
            </a:endParaRPr>
          </a:p>
          <a:p>
            <a:r>
              <a:rPr lang="en-US" altLang="zh-CN" sz="2400" b="1">
                <a:ea typeface="宋体" panose="02010600030101010101" pitchFamily="2" charset="-122"/>
              </a:rPr>
              <a:t>4.</a:t>
            </a:r>
            <a:r>
              <a:rPr lang="zh-CN" altLang="en-US" sz="2400" b="1" smtClean="0">
                <a:ea typeface="宋体" panose="02010600030101010101" pitchFamily="2" charset="-122"/>
              </a:rPr>
              <a:t>了</a:t>
            </a:r>
            <a:r>
              <a:rPr lang="zh-CN" altLang="en-US" sz="2400" b="1">
                <a:ea typeface="宋体" panose="02010600030101010101" pitchFamily="2" charset="-122"/>
              </a:rPr>
              <a:t>解文字识别工作原理</a:t>
            </a:r>
            <a:endParaRPr lang="en-US" altLang="zh-CN" sz="2400" b="1" dirty="0" smtClean="0">
              <a:ea typeface="宋体" panose="02010600030101010101" pitchFamily="2" charset="-122"/>
            </a:endParaRPr>
          </a:p>
          <a:p>
            <a:r>
              <a:rPr lang="en-US" altLang="zh-CN" sz="2400" b="1" dirty="0">
                <a:ea typeface="宋体" panose="02010600030101010101" pitchFamily="2" charset="-122"/>
              </a:rPr>
              <a:t>5</a:t>
            </a:r>
            <a:r>
              <a:rPr lang="en-US" altLang="zh-CN" sz="2400" b="1" smtClean="0">
                <a:ea typeface="宋体" panose="02010600030101010101" pitchFamily="2" charset="-122"/>
              </a:rPr>
              <a:t>.</a:t>
            </a:r>
            <a:r>
              <a:rPr lang="zh-CN" altLang="en-US" sz="2400" b="1" dirty="0" smtClean="0">
                <a:ea typeface="宋体" panose="02010600030101010101" pitchFamily="2" charset="-122"/>
              </a:rPr>
              <a:t>摄像头文字识别系列任务</a:t>
            </a:r>
            <a:endParaRPr lang="en-US" altLang="zh-CN" sz="2400" dirty="0">
              <a:ea typeface="宋体" panose="02010600030101010101" pitchFamily="2" charset="-122"/>
            </a:endParaRPr>
          </a:p>
        </p:txBody>
      </p:sp>
    </p:spTree>
    <p:extLst>
      <p:ext uri="{BB962C8B-B14F-4D97-AF65-F5344CB8AC3E}">
        <p14:creationId xmlns:p14="http://schemas.microsoft.com/office/powerpoint/2010/main" xmlns="" val="429325024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dirty="0" smtClean="0">
                <a:latin typeface="华文楷体" panose="02010600040101010101" pitchFamily="2" charset="-122"/>
                <a:ea typeface="华文楷体" panose="02010600040101010101" pitchFamily="2" charset="-122"/>
              </a:rPr>
              <a:t>知识概要</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pPr>
              <a:buBlip>
                <a:blip r:embed="rId2"/>
              </a:buBlip>
            </a:pPr>
            <a:r>
              <a:rPr lang="zh-CN" altLang="en-US" sz="2400" dirty="0" smtClean="0"/>
              <a:t> 认识摄像头</a:t>
            </a:r>
            <a:endParaRPr lang="en-US" altLang="zh-CN" sz="2400" dirty="0" smtClean="0"/>
          </a:p>
          <a:p>
            <a:pPr>
              <a:buBlip>
                <a:blip r:embed="rId2"/>
              </a:buBlip>
            </a:pPr>
            <a:r>
              <a:rPr lang="zh-CN" altLang="en-US" sz="2400" dirty="0" smtClean="0"/>
              <a:t> 了解文字识别的工作原理</a:t>
            </a:r>
            <a:endParaRPr lang="en-US" altLang="zh-CN" sz="2400" dirty="0" smtClean="0"/>
          </a:p>
          <a:p>
            <a:pPr>
              <a:buBlip>
                <a:blip r:embed="rId2"/>
              </a:buBlip>
            </a:pPr>
            <a:r>
              <a:rPr lang="zh-CN" altLang="en-US" sz="2400" dirty="0" smtClean="0"/>
              <a:t> 摄像头的连接</a:t>
            </a:r>
            <a:endParaRPr lang="en-US" altLang="zh-CN" sz="2400" dirty="0" smtClean="0"/>
          </a:p>
          <a:p>
            <a:pPr>
              <a:buBlip>
                <a:blip r:embed="rId2"/>
              </a:buBlip>
            </a:pPr>
            <a:r>
              <a:rPr lang="zh-CN" altLang="en-US" sz="2400" dirty="0" smtClean="0"/>
              <a:t>任务</a:t>
            </a:r>
            <a:r>
              <a:rPr lang="en-US" altLang="zh-CN" sz="2400" dirty="0" smtClean="0"/>
              <a:t>1</a:t>
            </a:r>
            <a:r>
              <a:rPr lang="zh-CN" altLang="en-US" sz="2400" dirty="0" smtClean="0"/>
              <a:t>：用摄像头拍一张照片</a:t>
            </a:r>
            <a:endParaRPr lang="en-US" altLang="zh-CN" sz="2400" dirty="0" smtClean="0"/>
          </a:p>
          <a:p>
            <a:pPr>
              <a:buBlip>
                <a:blip r:embed="rId2"/>
              </a:buBlip>
            </a:pPr>
            <a:r>
              <a:rPr lang="zh-CN" altLang="en-US" sz="2400" dirty="0" smtClean="0"/>
              <a:t>任务</a:t>
            </a:r>
            <a:r>
              <a:rPr lang="en-US" altLang="zh-CN" sz="2400" smtClean="0"/>
              <a:t>2</a:t>
            </a:r>
            <a:r>
              <a:rPr lang="zh-CN" altLang="en-US" sz="2400" smtClean="0"/>
              <a:t>：微信登陆</a:t>
            </a:r>
            <a:endParaRPr lang="en-US" altLang="zh-CN" sz="2400" dirty="0" smtClean="0"/>
          </a:p>
          <a:p>
            <a:pPr>
              <a:buBlip>
                <a:blip r:embed="rId2"/>
              </a:buBlip>
            </a:pPr>
            <a:r>
              <a:rPr lang="zh-CN" altLang="en-US" sz="2400" dirty="0" smtClean="0"/>
              <a:t>任务</a:t>
            </a:r>
            <a:r>
              <a:rPr lang="en-US" altLang="zh-CN" sz="2400" dirty="0" smtClean="0"/>
              <a:t>3</a:t>
            </a:r>
            <a:r>
              <a:rPr lang="zh-CN" altLang="en-US" sz="2400" dirty="0" smtClean="0"/>
              <a:t>：识别图片上的文字</a:t>
            </a:r>
            <a:endParaRPr lang="en-US" altLang="zh-CN" sz="2400" dirty="0" smtClean="0"/>
          </a:p>
          <a:p>
            <a:pPr>
              <a:buBlip>
                <a:blip r:embed="rId2"/>
              </a:buBlip>
            </a:pPr>
            <a:r>
              <a:rPr lang="zh-CN" altLang="en-US" sz="2400" dirty="0" smtClean="0"/>
              <a:t>任务</a:t>
            </a:r>
            <a:r>
              <a:rPr lang="en-US" altLang="zh-CN" sz="2400" dirty="0" smtClean="0"/>
              <a:t>4:   </a:t>
            </a:r>
            <a:r>
              <a:rPr lang="zh-CN" altLang="en-US" sz="2400" dirty="0" smtClean="0"/>
              <a:t>命令行拍摄照片</a:t>
            </a:r>
            <a:endParaRPr lang="en-US" altLang="zh-CN" sz="2400" dirty="0" smtClean="0"/>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6" name="图片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84" y="8305712"/>
            <a:ext cx="1559029" cy="108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60521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dirty="0">
                <a:latin typeface="华文楷体" panose="02010600040101010101" pitchFamily="2" charset="-122"/>
                <a:ea typeface="华文楷体" panose="02010600040101010101" pitchFamily="2" charset="-122"/>
              </a:rPr>
              <a:t>摄像头</a:t>
            </a:r>
          </a:p>
        </p:txBody>
      </p:sp>
      <p:sp>
        <p:nvSpPr>
          <p:cNvPr id="3" name="内容占位符 2"/>
          <p:cNvSpPr>
            <a:spLocks noGrp="1"/>
          </p:cNvSpPr>
          <p:nvPr>
            <p:ph idx="1"/>
          </p:nvPr>
        </p:nvSpPr>
        <p:spPr>
          <a:xfrm>
            <a:off x="471488" y="2362268"/>
            <a:ext cx="5915025" cy="6857820"/>
          </a:xfrm>
        </p:spPr>
        <p:txBody>
          <a:bodyPr>
            <a:normAutofit/>
          </a:bodyPr>
          <a:lstStyle/>
          <a:p>
            <a:pPr>
              <a:buBlip>
                <a:blip r:embed="rId2"/>
              </a:buBlip>
            </a:pPr>
            <a:r>
              <a:rPr lang="zh-CN" altLang="en-US" sz="2400" dirty="0" smtClean="0"/>
              <a:t> 认识摄像头</a:t>
            </a:r>
            <a:endParaRPr lang="en-US" altLang="zh-CN" sz="2400" dirty="0" smtClean="0"/>
          </a:p>
          <a:p>
            <a:pPr marL="0" indent="0">
              <a:buNone/>
            </a:pPr>
            <a:r>
              <a:rPr lang="zh-CN" altLang="en-US" sz="2400" dirty="0" smtClean="0"/>
              <a:t>        </a:t>
            </a:r>
            <a:r>
              <a:rPr lang="zh-CN" altLang="en-US" sz="2400" b="1" dirty="0" smtClean="0"/>
              <a:t>摄像头</a:t>
            </a:r>
            <a:r>
              <a:rPr lang="en-US" altLang="zh-CN" sz="2400" dirty="0"/>
              <a:t>(CAMERA</a:t>
            </a:r>
            <a:r>
              <a:rPr lang="zh-CN" altLang="en-US" sz="2400" dirty="0"/>
              <a:t>或</a:t>
            </a:r>
            <a:r>
              <a:rPr lang="en-US" altLang="zh-CN" sz="2400" dirty="0"/>
              <a:t>WEBCAM)</a:t>
            </a:r>
            <a:r>
              <a:rPr lang="zh-CN" altLang="en-US" sz="2400" dirty="0"/>
              <a:t>又称为电脑相机、电脑眼、电子眼等，是一种视频输入设备，被广泛的运用于视频会议，远程医疗及实时监控等方面。</a:t>
            </a:r>
          </a:p>
          <a:p>
            <a:pPr marL="0" indent="0">
              <a:buNone/>
            </a:pPr>
            <a:endParaRPr lang="en-US" altLang="zh-CN" sz="2400" dirty="0"/>
          </a:p>
          <a:p>
            <a:pPr marL="0" indent="0">
              <a:buNone/>
            </a:pPr>
            <a:endParaRPr lang="en-US" altLang="zh-CN" sz="2400" dirty="0" smtClean="0"/>
          </a:p>
          <a:p>
            <a:pPr marL="0" indent="0">
              <a:buNone/>
            </a:pPr>
            <a:endParaRPr lang="en-US" altLang="zh-CN" sz="2400" dirty="0" smtClean="0"/>
          </a:p>
          <a:p>
            <a:pPr marL="0" indent="0">
              <a:buNone/>
            </a:pPr>
            <a:r>
              <a:rPr lang="zh-CN" altLang="en-US" sz="2400" dirty="0" smtClean="0"/>
              <a:t>   </a:t>
            </a:r>
            <a:endParaRPr lang="en-US" altLang="zh-CN" sz="2400" dirty="0" smtClean="0"/>
          </a:p>
          <a:p>
            <a:pPr marL="0" indent="0">
              <a:buNone/>
            </a:pPr>
            <a:endParaRPr lang="en-US" altLang="zh-CN" sz="2400" dirty="0"/>
          </a:p>
          <a:p>
            <a:pPr marL="0" indent="0">
              <a:buNone/>
            </a:pPr>
            <a:r>
              <a:rPr lang="zh-CN" altLang="en-US" sz="2400" dirty="0" smtClean="0"/>
              <a:t> </a:t>
            </a:r>
            <a:endParaRPr lang="en-US" altLang="zh-CN" sz="2400" dirty="0" smtClean="0"/>
          </a:p>
          <a:p>
            <a:pPr marL="0" indent="0">
              <a:buNone/>
            </a:pPr>
            <a:r>
              <a:rPr lang="zh-CN" altLang="en-US" sz="2400" dirty="0" smtClean="0"/>
              <a:t>摄像头一般</a:t>
            </a:r>
            <a:r>
              <a:rPr lang="zh-CN" altLang="en-US" sz="2400" dirty="0"/>
              <a:t>具有视频摄像</a:t>
            </a:r>
            <a:r>
              <a:rPr lang="en-US" altLang="zh-CN" sz="2400" dirty="0"/>
              <a:t>/</a:t>
            </a:r>
            <a:r>
              <a:rPr lang="zh-CN" altLang="en-US" sz="2400" dirty="0"/>
              <a:t>传播和静态图像捕捉等基本功能，它是借由镜头采集图像后，由摄像头内的感光组件电路及控制组件对图像进行处理并转换成电脑所能识别的数字信号，然后借由并行端口或</a:t>
            </a:r>
            <a:r>
              <a:rPr lang="en-US" altLang="zh-CN" sz="2400" dirty="0"/>
              <a:t>USB</a:t>
            </a:r>
            <a:r>
              <a:rPr lang="zh-CN" altLang="en-US" sz="2400" dirty="0"/>
              <a:t>连接输入到电脑后由软件再进行图像还原。</a:t>
            </a:r>
            <a:endParaRPr lang="en-US" altLang="zh-CN" sz="2400" dirty="0" smtClean="0"/>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20482" name="Picture 2" descr="https://timgsa.baidu.com/timg?image&amp;quality=80&amp;size=b9999_10000&amp;sec=1544674740511&amp;di=90fb33ed832aa664655aaf7ee698a7b1&amp;imgtype=0&amp;src=http%3A%2F%2F2e.zol-img.com.cn%2Fproduct%2F172_1200x900%2F536%2FceHTZN4UbHYh2.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727" t="3463" r="6666" b="1031"/>
          <a:stretch/>
        </p:blipFill>
        <p:spPr bwMode="auto">
          <a:xfrm>
            <a:off x="1524050" y="4191020"/>
            <a:ext cx="3429000" cy="25146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077910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zh-CN" altLang="en-US" smtClean="0"/>
              <a:t>创客教育普惠课程由“吴俊杰和他的朋友们”教师团队开发</a:t>
            </a:r>
            <a:endParaRPr lang="en-US" altLang="zh-CN"/>
          </a:p>
        </p:txBody>
      </p:sp>
      <p:pic>
        <p:nvPicPr>
          <p:cNvPr id="6" name="Picture 2" descr=" "/>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10000" b="90000" l="10000" r="90000">
                        <a14:foregroundMark x1="53616" y1="73029" x2="53616" y2="73029"/>
                        <a14:foregroundMark x1="48428" y1="65560" x2="48428" y2="65560"/>
                        <a14:foregroundMark x1="59906" y1="86100" x2="59906" y2="86100"/>
                      </a14:backgroundRemoval>
                    </a14:imgEffect>
                  </a14:imgLayer>
                </a14:imgProps>
              </a:ext>
            </a:extLst>
          </a:blip>
          <a:srcRect/>
          <a:stretch>
            <a:fillRect/>
          </a:stretch>
        </p:blipFill>
        <p:spPr bwMode="auto">
          <a:xfrm>
            <a:off x="442690" y="1996184"/>
            <a:ext cx="2944289" cy="2229895"/>
          </a:xfrm>
          <a:prstGeom prst="rect">
            <a:avLst/>
          </a:prstGeom>
          <a:noFill/>
        </p:spPr>
      </p:pic>
      <p:pic>
        <p:nvPicPr>
          <p:cNvPr id="7" name="Picture 2"/>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9959" b="97303" l="1730" r="89780">
                        <a14:backgroundMark x1="61006" y1="82158" x2="61006" y2="82158"/>
                        <a14:backgroundMark x1="60377" y1="74689" x2="60377" y2="74689"/>
                      </a14:backgroundRemoval>
                    </a14:imgEffect>
                  </a14:imgLayer>
                </a14:imgProps>
              </a:ext>
              <a:ext uri="{28A0092B-C50C-407E-A947-70E740481C1C}">
                <a14:useLocalDpi xmlns:a14="http://schemas.microsoft.com/office/drawing/2010/main" xmlns="" val="0"/>
              </a:ext>
            </a:extLst>
          </a:blip>
          <a:stretch>
            <a:fillRect/>
          </a:stretch>
        </p:blipFill>
        <p:spPr bwMode="auto">
          <a:xfrm>
            <a:off x="3429000" y="1752684"/>
            <a:ext cx="2438336" cy="2438336"/>
          </a:xfrm>
          <a:prstGeom prst="rect">
            <a:avLst/>
          </a:prstGeom>
          <a:noFill/>
        </p:spPr>
      </p:pic>
      <p:sp>
        <p:nvSpPr>
          <p:cNvPr id="8" name="标题 1"/>
          <p:cNvSpPr>
            <a:spLocks noGrp="1"/>
          </p:cNvSpPr>
          <p:nvPr>
            <p:ph type="title"/>
          </p:nvPr>
        </p:nvSpPr>
        <p:spPr>
          <a:xfrm>
            <a:off x="471488" y="1351030"/>
            <a:ext cx="5915025" cy="1305118"/>
          </a:xfrm>
        </p:spPr>
        <p:txBody>
          <a:bodyPr/>
          <a:lstStyle/>
          <a:p>
            <a:pPr marL="457200" indent="-457200">
              <a:buBlip>
                <a:blip r:embed="rId6"/>
              </a:buBlip>
            </a:pPr>
            <a:r>
              <a:rPr lang="zh-CN" altLang="en-US" dirty="0" smtClean="0">
                <a:latin typeface="华文楷体" panose="02010600040101010101" pitchFamily="2" charset="-122"/>
                <a:ea typeface="华文楷体" panose="02010600040101010101" pitchFamily="2" charset="-122"/>
              </a:rPr>
              <a:t>树莓派摄像头</a:t>
            </a:r>
            <a:endParaRPr lang="zh-CN" altLang="en-US" dirty="0">
              <a:latin typeface="华文楷体" panose="02010600040101010101" pitchFamily="2" charset="-122"/>
              <a:ea typeface="华文楷体" panose="02010600040101010101" pitchFamily="2" charset="-122"/>
            </a:endParaRPr>
          </a:p>
        </p:txBody>
      </p:sp>
      <p:sp>
        <p:nvSpPr>
          <p:cNvPr id="9" name="TextBox 8"/>
          <p:cNvSpPr txBox="1"/>
          <p:nvPr/>
        </p:nvSpPr>
        <p:spPr>
          <a:xfrm>
            <a:off x="1404390" y="4495814"/>
            <a:ext cx="1338828" cy="369332"/>
          </a:xfrm>
          <a:prstGeom prst="rect">
            <a:avLst/>
          </a:prstGeom>
          <a:noFill/>
        </p:spPr>
        <p:txBody>
          <a:bodyPr wrap="none" rtlCol="0">
            <a:spAutoFit/>
          </a:bodyPr>
          <a:lstStyle/>
          <a:p>
            <a:r>
              <a:rPr lang="zh-CN" altLang="en-US" dirty="0" smtClean="0"/>
              <a:t>普通摄像头</a:t>
            </a:r>
            <a:endParaRPr lang="zh-CN" altLang="en-US" dirty="0"/>
          </a:p>
        </p:txBody>
      </p:sp>
      <p:sp>
        <p:nvSpPr>
          <p:cNvPr id="10" name="TextBox 9"/>
          <p:cNvSpPr txBox="1"/>
          <p:nvPr/>
        </p:nvSpPr>
        <p:spPr>
          <a:xfrm>
            <a:off x="3830042" y="4495812"/>
            <a:ext cx="2113492" cy="369332"/>
          </a:xfrm>
          <a:prstGeom prst="rect">
            <a:avLst/>
          </a:prstGeom>
          <a:noFill/>
        </p:spPr>
        <p:txBody>
          <a:bodyPr wrap="square" rtlCol="0">
            <a:spAutoFit/>
          </a:bodyPr>
          <a:lstStyle/>
          <a:p>
            <a:r>
              <a:rPr lang="zh-CN" altLang="en-US" dirty="0"/>
              <a:t>可</a:t>
            </a:r>
            <a:r>
              <a:rPr lang="zh-CN" altLang="en-US" dirty="0" smtClean="0"/>
              <a:t>调焦摄像头</a:t>
            </a:r>
            <a:endParaRPr lang="zh-CN" altLang="en-US" dirty="0"/>
          </a:p>
        </p:txBody>
      </p:sp>
      <p:sp>
        <p:nvSpPr>
          <p:cNvPr id="11" name="标题 1"/>
          <p:cNvSpPr txBox="1">
            <a:spLocks/>
          </p:cNvSpPr>
          <p:nvPr/>
        </p:nvSpPr>
        <p:spPr bwMode="auto">
          <a:xfrm>
            <a:off x="509465" y="4714654"/>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6"/>
              </a:buBlip>
            </a:pPr>
            <a:r>
              <a:rPr lang="zh-CN" altLang="en-US" dirty="0" smtClean="0">
                <a:latin typeface="华文楷体" panose="02010600040101010101" pitchFamily="2" charset="-122"/>
                <a:ea typeface="华文楷体" panose="02010600040101010101" pitchFamily="2" charset="-122"/>
              </a:rPr>
              <a:t>摄像头的连接</a:t>
            </a:r>
            <a:endParaRPr lang="zh-CN" altLang="en-US" dirty="0">
              <a:latin typeface="华文楷体" panose="02010600040101010101" pitchFamily="2" charset="-122"/>
              <a:ea typeface="华文楷体" panose="02010600040101010101" pitchFamily="2" charset="-122"/>
            </a:endParaRPr>
          </a:p>
        </p:txBody>
      </p:sp>
      <p:pic>
        <p:nvPicPr>
          <p:cNvPr id="13" name="Picture 2" descr=" "/>
          <p:cNvPicPr>
            <a:picLocks noChangeAspect="1" noChangeArrowheads="1"/>
          </p:cNvPicPr>
          <p:nvPr/>
        </p:nvPicPr>
        <p:blipFill>
          <a:blip r:embed="rId7" cstate="print"/>
          <a:srcRect/>
          <a:stretch>
            <a:fillRect/>
          </a:stretch>
        </p:blipFill>
        <p:spPr bwMode="auto">
          <a:xfrm>
            <a:off x="838268" y="5867376"/>
            <a:ext cx="2891498" cy="2246632"/>
          </a:xfrm>
          <a:prstGeom prst="rect">
            <a:avLst/>
          </a:prstGeom>
          <a:ln>
            <a:noFill/>
          </a:ln>
          <a:effectLst>
            <a:softEdge rad="112500"/>
          </a:effectLst>
        </p:spPr>
      </p:pic>
      <p:sp>
        <p:nvSpPr>
          <p:cNvPr id="14" name="矩形 13"/>
          <p:cNvSpPr/>
          <p:nvPr/>
        </p:nvSpPr>
        <p:spPr>
          <a:xfrm>
            <a:off x="538835" y="8372956"/>
            <a:ext cx="6395273" cy="923330"/>
          </a:xfrm>
          <a:prstGeom prst="rect">
            <a:avLst/>
          </a:prstGeom>
        </p:spPr>
        <p:txBody>
          <a:bodyPr wrap="square">
            <a:spAutoFit/>
          </a:bodyPr>
          <a:lstStyle/>
          <a:p>
            <a:r>
              <a:rPr lang="zh-CN" altLang="en-US" dirty="0" smtClean="0"/>
              <a:t>摄像头使用软排线进行连接，垂直插入接口。</a:t>
            </a:r>
            <a:endParaRPr lang="en-US" altLang="zh-CN" dirty="0" smtClean="0"/>
          </a:p>
          <a:p>
            <a:r>
              <a:rPr lang="en-US" altLang="zh-CN" dirty="0" smtClean="0"/>
              <a:t>Tips</a:t>
            </a:r>
            <a:r>
              <a:rPr lang="zh-CN" altLang="en-US" dirty="0" smtClean="0"/>
              <a:t>：有触点的一侧朝向</a:t>
            </a:r>
            <a:r>
              <a:rPr lang="en-US" altLang="zh-CN" dirty="0" smtClean="0"/>
              <a:t>HDMI</a:t>
            </a:r>
            <a:r>
              <a:rPr lang="zh-CN" altLang="en-US" dirty="0" smtClean="0"/>
              <a:t>接口。摄像头不支持热插拔，连接后需要重启。</a:t>
            </a:r>
            <a:endParaRPr lang="zh-CN" altLang="en-US" dirty="0"/>
          </a:p>
        </p:txBody>
      </p:sp>
      <p:grpSp>
        <p:nvGrpSpPr>
          <p:cNvPr id="17" name="组合 16"/>
          <p:cNvGrpSpPr/>
          <p:nvPr/>
        </p:nvGrpSpPr>
        <p:grpSpPr>
          <a:xfrm>
            <a:off x="3729765" y="5595441"/>
            <a:ext cx="2664487" cy="2664487"/>
            <a:chOff x="3729765" y="5595441"/>
            <a:chExt cx="2664487" cy="2664487"/>
          </a:xfrm>
        </p:grpSpPr>
        <p:pic>
          <p:nvPicPr>
            <p:cNvPr id="15" name="Picture 2"/>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10000" b="90000" l="10000" r="90000"/>
                      </a14:imgEffect>
                    </a14:imgLayer>
                  </a14:imgProps>
                </a:ext>
                <a:ext uri="{28A0092B-C50C-407E-A947-70E740481C1C}">
                  <a14:useLocalDpi xmlns:a14="http://schemas.microsoft.com/office/drawing/2010/main" xmlns="" val="0"/>
                </a:ext>
              </a:extLst>
            </a:blip>
            <a:stretch>
              <a:fillRect/>
            </a:stretch>
          </p:blipFill>
          <p:spPr bwMode="auto">
            <a:xfrm>
              <a:off x="3729765" y="5595441"/>
              <a:ext cx="2664487" cy="2664487"/>
            </a:xfrm>
            <a:prstGeom prst="rect">
              <a:avLst/>
            </a:prstGeom>
            <a:noFill/>
          </p:spPr>
        </p:pic>
        <p:sp>
          <p:nvSpPr>
            <p:cNvPr id="16" name="矩形 15"/>
            <p:cNvSpPr/>
            <p:nvPr/>
          </p:nvSpPr>
          <p:spPr>
            <a:xfrm>
              <a:off x="4419573" y="6871057"/>
              <a:ext cx="647683" cy="23505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xmlns="" val="240455626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568320" y="3962426"/>
            <a:ext cx="3761654" cy="2438336"/>
          </a:xfrm>
          <a:prstGeom prst="rect">
            <a:avLst/>
          </a:prstGeom>
          <a:noFill/>
          <a:ln w="9525">
            <a:noFill/>
            <a:miter lim="800000"/>
            <a:headEnd/>
            <a:tailEnd/>
          </a:ln>
        </p:spPr>
      </p:pic>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zh-CN" altLang="en-US" smtClean="0"/>
              <a:t>创客教育普惠课程由“吴俊杰和他的朋友们”教师团队开发</a:t>
            </a:r>
            <a:endParaRPr lang="en-US" altLang="zh-CN"/>
          </a:p>
        </p:txBody>
      </p:sp>
      <p:sp>
        <p:nvSpPr>
          <p:cNvPr id="6" name="Rectangle 2"/>
          <p:cNvSpPr>
            <a:spLocks noGrp="1" noChangeArrowheads="1"/>
          </p:cNvSpPr>
          <p:nvPr>
            <p:ph type="title"/>
          </p:nvPr>
        </p:nvSpPr>
        <p:spPr>
          <a:xfrm>
            <a:off x="257103" y="1708101"/>
            <a:ext cx="5915025" cy="1035157"/>
          </a:xfrm>
        </p:spPr>
        <p:txBody>
          <a:bodyPr/>
          <a:lstStyle/>
          <a:p>
            <a:r>
              <a:rPr lang="zh-CN" altLang="en-US" sz="3200" dirty="0" smtClean="0"/>
              <a:t>任务</a:t>
            </a:r>
            <a:r>
              <a:rPr lang="en-US" altLang="zh-CN" sz="3200" dirty="0"/>
              <a:t>1</a:t>
            </a:r>
            <a:r>
              <a:rPr lang="zh-CN" altLang="en-US" sz="3200" dirty="0" smtClean="0"/>
              <a:t>：用摄像头拍摄照片</a:t>
            </a:r>
            <a:endParaRPr lang="en-US" altLang="zh-CN" sz="3200" dirty="0"/>
          </a:p>
        </p:txBody>
      </p:sp>
      <p:sp>
        <p:nvSpPr>
          <p:cNvPr id="7" name="文本框 1"/>
          <p:cNvSpPr txBox="1"/>
          <p:nvPr/>
        </p:nvSpPr>
        <p:spPr>
          <a:xfrm>
            <a:off x="152486" y="2895654"/>
            <a:ext cx="6596678" cy="707886"/>
          </a:xfrm>
          <a:prstGeom prst="rect">
            <a:avLst/>
          </a:prstGeom>
          <a:noFill/>
        </p:spPr>
        <p:txBody>
          <a:bodyPr wrap="none" rtlCol="0">
            <a:spAutoFit/>
          </a:bodyPr>
          <a:lstStyle/>
          <a:p>
            <a:r>
              <a:rPr lang="zh-CN" altLang="en-US" sz="2000" dirty="0" smtClean="0"/>
              <a:t>摄像头正确连接在树莓派主板上后，如何使用摄像头进行</a:t>
            </a:r>
            <a:endParaRPr lang="en-US" altLang="zh-CN" sz="2000" dirty="0" smtClean="0"/>
          </a:p>
          <a:p>
            <a:r>
              <a:rPr lang="zh-CN" altLang="en-US" sz="2000" dirty="0"/>
              <a:t>工作</a:t>
            </a:r>
            <a:r>
              <a:rPr lang="zh-CN" altLang="en-US" sz="2000" dirty="0" smtClean="0"/>
              <a:t>呢？</a:t>
            </a:r>
            <a:endParaRPr lang="zh-CN" altLang="en-US" sz="2000" dirty="0"/>
          </a:p>
        </p:txBody>
      </p:sp>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86188" y="5417918"/>
            <a:ext cx="2324108" cy="36040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1" name="直接箭头连接符 10"/>
          <p:cNvCxnSpPr/>
          <p:nvPr/>
        </p:nvCxnSpPr>
        <p:spPr>
          <a:xfrm flipH="1">
            <a:off x="2590822" y="7189408"/>
            <a:ext cx="114297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文本框 1"/>
          <p:cNvSpPr txBox="1"/>
          <p:nvPr/>
        </p:nvSpPr>
        <p:spPr>
          <a:xfrm>
            <a:off x="838268" y="6983546"/>
            <a:ext cx="1828752" cy="400110"/>
          </a:xfrm>
          <a:prstGeom prst="rect">
            <a:avLst/>
          </a:prstGeom>
          <a:noFill/>
        </p:spPr>
        <p:txBody>
          <a:bodyPr wrap="square" rtlCol="0">
            <a:spAutoFit/>
          </a:bodyPr>
          <a:lstStyle/>
          <a:p>
            <a:r>
              <a:rPr lang="zh-CN" altLang="en-US" sz="2000" dirty="0" smtClean="0"/>
              <a:t>图片存储路径</a:t>
            </a:r>
            <a:endParaRPr lang="zh-CN" altLang="en-US" sz="2000" dirty="0"/>
          </a:p>
        </p:txBody>
      </p:sp>
    </p:spTree>
    <p:extLst>
      <p:ext uri="{BB962C8B-B14F-4D97-AF65-F5344CB8AC3E}">
        <p14:creationId xmlns:p14="http://schemas.microsoft.com/office/powerpoint/2010/main" xmlns="" val="249499185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zh-CN" altLang="en-US" smtClean="0"/>
              <a:t>创客教育普惠课程由“吴俊杰和他的朋友们”教师团队开发</a:t>
            </a:r>
            <a:endParaRPr lang="en-US" altLang="zh-CN"/>
          </a:p>
        </p:txBody>
      </p:sp>
      <p:sp>
        <p:nvSpPr>
          <p:cNvPr id="6" name="Rectangle 2"/>
          <p:cNvSpPr>
            <a:spLocks noGrp="1" noChangeArrowheads="1"/>
          </p:cNvSpPr>
          <p:nvPr>
            <p:ph type="title"/>
          </p:nvPr>
        </p:nvSpPr>
        <p:spPr>
          <a:xfrm>
            <a:off x="257103" y="1708101"/>
            <a:ext cx="5915025" cy="1035157"/>
          </a:xfrm>
        </p:spPr>
        <p:txBody>
          <a:bodyPr/>
          <a:lstStyle/>
          <a:p>
            <a:r>
              <a:rPr lang="zh-CN" altLang="en-US" sz="3200" dirty="0" smtClean="0"/>
              <a:t>任务</a:t>
            </a:r>
            <a:r>
              <a:rPr lang="en-US" altLang="zh-CN" sz="3200"/>
              <a:t>2</a:t>
            </a:r>
            <a:r>
              <a:rPr lang="zh-CN" altLang="en-US" sz="3200" smtClean="0"/>
              <a:t>：发送照片到微信上</a:t>
            </a:r>
            <a:endParaRPr lang="en-US" altLang="zh-CN" sz="3200" dirty="0"/>
          </a:p>
        </p:txBody>
      </p:sp>
      <p:sp>
        <p:nvSpPr>
          <p:cNvPr id="14" name="文本框 1"/>
          <p:cNvSpPr txBox="1"/>
          <p:nvPr/>
        </p:nvSpPr>
        <p:spPr>
          <a:xfrm>
            <a:off x="836032" y="4700556"/>
            <a:ext cx="5433586" cy="400110"/>
          </a:xfrm>
          <a:prstGeom prst="rect">
            <a:avLst/>
          </a:prstGeom>
          <a:noFill/>
        </p:spPr>
        <p:txBody>
          <a:bodyPr wrap="square" rtlCol="0">
            <a:spAutoFit/>
          </a:bodyPr>
          <a:lstStyle/>
          <a:p>
            <a:r>
              <a:rPr lang="en-US" altLang="zh-CN" sz="2000" smtClean="0"/>
              <a:t>Tips</a:t>
            </a:r>
            <a:r>
              <a:rPr lang="zh-CN" altLang="en-US" sz="2000" smtClean="0"/>
              <a:t>：需要准备一部安装微信的智能手机，</a:t>
            </a:r>
            <a:endParaRPr lang="zh-CN" altLang="en-US" sz="2000" dirty="0"/>
          </a:p>
        </p:txBody>
      </p:sp>
      <p:pic>
        <p:nvPicPr>
          <p:cNvPr id="2" name="图片 1"/>
          <p:cNvPicPr>
            <a:picLocks noChangeAspect="1"/>
          </p:cNvPicPr>
          <p:nvPr/>
        </p:nvPicPr>
        <p:blipFill>
          <a:blip r:embed="rId2" cstate="print"/>
          <a:stretch>
            <a:fillRect/>
          </a:stretch>
        </p:blipFill>
        <p:spPr>
          <a:xfrm>
            <a:off x="1752644" y="2819458"/>
            <a:ext cx="3095625" cy="1724025"/>
          </a:xfrm>
          <a:prstGeom prst="rect">
            <a:avLst/>
          </a:prstGeom>
        </p:spPr>
      </p:pic>
      <p:pic>
        <p:nvPicPr>
          <p:cNvPr id="3" name="图片 2"/>
          <p:cNvPicPr>
            <a:picLocks noChangeAspect="1"/>
          </p:cNvPicPr>
          <p:nvPr/>
        </p:nvPicPr>
        <p:blipFill>
          <a:blip r:embed="rId3" cstate="print"/>
          <a:stretch>
            <a:fillRect/>
          </a:stretch>
        </p:blipFill>
        <p:spPr>
          <a:xfrm>
            <a:off x="1066862" y="5257739"/>
            <a:ext cx="4652963" cy="1701001"/>
          </a:xfrm>
          <a:prstGeom prst="rect">
            <a:avLst/>
          </a:prstGeom>
        </p:spPr>
      </p:pic>
      <p:sp>
        <p:nvSpPr>
          <p:cNvPr id="11" name="文本框 1"/>
          <p:cNvSpPr txBox="1"/>
          <p:nvPr/>
        </p:nvSpPr>
        <p:spPr>
          <a:xfrm>
            <a:off x="836032" y="7115813"/>
            <a:ext cx="5433586" cy="707886"/>
          </a:xfrm>
          <a:prstGeom prst="rect">
            <a:avLst/>
          </a:prstGeom>
          <a:noFill/>
        </p:spPr>
        <p:txBody>
          <a:bodyPr wrap="square" rtlCol="0">
            <a:spAutoFit/>
          </a:bodyPr>
          <a:lstStyle/>
          <a:p>
            <a:r>
              <a:rPr lang="en-US" altLang="zh-CN" sz="2000" smtClean="0"/>
              <a:t>Tips</a:t>
            </a:r>
            <a:r>
              <a:rPr lang="zh-CN" altLang="en-US" sz="2000" smtClean="0"/>
              <a:t>：完成上面的两个步骤，会出现二维码，用微信扫描，即可登陆，</a:t>
            </a:r>
            <a:endParaRPr lang="zh-CN" altLang="en-US" sz="2000" dirty="0"/>
          </a:p>
        </p:txBody>
      </p:sp>
    </p:spTree>
    <p:extLst>
      <p:ext uri="{BB962C8B-B14F-4D97-AF65-F5344CB8AC3E}">
        <p14:creationId xmlns:p14="http://schemas.microsoft.com/office/powerpoint/2010/main" xmlns="" val="117204980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a:blip r:embed="rId2" cstate="print"/>
          <a:srcRect/>
          <a:stretch>
            <a:fillRect/>
          </a:stretch>
        </p:blipFill>
        <p:spPr bwMode="auto">
          <a:xfrm>
            <a:off x="381080" y="4191020"/>
            <a:ext cx="5495925" cy="2962275"/>
          </a:xfrm>
          <a:prstGeom prst="rect">
            <a:avLst/>
          </a:prstGeom>
          <a:noFill/>
          <a:ln w="9525">
            <a:noFill/>
            <a:miter lim="800000"/>
            <a:headEnd/>
            <a:tailEnd/>
          </a:ln>
        </p:spPr>
      </p:pic>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zh-CN" altLang="en-US" smtClean="0"/>
              <a:t>创客教育普惠课程由“吴俊杰和他的朋友们”教师团队开发</a:t>
            </a:r>
            <a:endParaRPr lang="en-US" altLang="zh-CN"/>
          </a:p>
        </p:txBody>
      </p:sp>
      <p:sp>
        <p:nvSpPr>
          <p:cNvPr id="6" name="Rectangle 2"/>
          <p:cNvSpPr>
            <a:spLocks noGrp="1" noChangeArrowheads="1"/>
          </p:cNvSpPr>
          <p:nvPr>
            <p:ph type="title"/>
          </p:nvPr>
        </p:nvSpPr>
        <p:spPr>
          <a:xfrm>
            <a:off x="257103" y="1708101"/>
            <a:ext cx="5915025" cy="1035157"/>
          </a:xfrm>
        </p:spPr>
        <p:txBody>
          <a:bodyPr/>
          <a:lstStyle/>
          <a:p>
            <a:r>
              <a:rPr lang="zh-CN" altLang="en-US" sz="3200" dirty="0" smtClean="0"/>
              <a:t>任务</a:t>
            </a:r>
            <a:r>
              <a:rPr lang="en-US" altLang="zh-CN" sz="3200" dirty="0"/>
              <a:t>3</a:t>
            </a:r>
            <a:r>
              <a:rPr lang="zh-CN" altLang="en-US" sz="3200" dirty="0" smtClean="0"/>
              <a:t>：文字识别</a:t>
            </a:r>
            <a:endParaRPr lang="en-US" altLang="zh-CN" sz="3200" dirty="0"/>
          </a:p>
        </p:txBody>
      </p:sp>
      <p:sp>
        <p:nvSpPr>
          <p:cNvPr id="7" name="文本框 1"/>
          <p:cNvSpPr txBox="1"/>
          <p:nvPr/>
        </p:nvSpPr>
        <p:spPr>
          <a:xfrm>
            <a:off x="152486" y="2743258"/>
            <a:ext cx="6857820" cy="1323439"/>
          </a:xfrm>
          <a:prstGeom prst="rect">
            <a:avLst/>
          </a:prstGeom>
          <a:noFill/>
        </p:spPr>
        <p:txBody>
          <a:bodyPr wrap="square" rtlCol="0">
            <a:spAutoFit/>
          </a:bodyPr>
          <a:lstStyle/>
          <a:p>
            <a:r>
              <a:rPr lang="zh-CN" altLang="en-US" sz="2000" dirty="0" smtClean="0"/>
              <a:t>如何获取图片上的文字，并输出到调试器中？</a:t>
            </a:r>
            <a:endParaRPr lang="en-US" altLang="zh-CN" sz="2000" dirty="0" smtClean="0"/>
          </a:p>
          <a:p>
            <a:r>
              <a:rPr lang="zh-CN" altLang="en-US" sz="2000" dirty="0" smtClean="0"/>
              <a:t>工作原理：按下按钮触发摄像头拍摄照片并存储在系统中，</a:t>
            </a:r>
            <a:endParaRPr lang="en-US" altLang="zh-CN" sz="2000" dirty="0" smtClean="0"/>
          </a:p>
          <a:p>
            <a:r>
              <a:rPr lang="zh-CN" altLang="en-US" sz="2000" dirty="0" smtClean="0"/>
              <a:t>通过获取图片中的文字信息指令读取拍摄照片内容，</a:t>
            </a:r>
            <a:endParaRPr lang="en-US" altLang="zh-CN" sz="2000" dirty="0" smtClean="0"/>
          </a:p>
          <a:p>
            <a:r>
              <a:rPr lang="zh-CN" altLang="en-US" sz="2000" dirty="0" smtClean="0"/>
              <a:t>然后在</a:t>
            </a:r>
            <a:r>
              <a:rPr lang="en-US" altLang="zh-CN" sz="2000" dirty="0" smtClean="0"/>
              <a:t>Log</a:t>
            </a:r>
            <a:r>
              <a:rPr lang="zh-CN" altLang="en-US" sz="2000" dirty="0" smtClean="0"/>
              <a:t>显示区输出调试信息。</a:t>
            </a:r>
            <a:endParaRPr lang="zh-CN" altLang="en-US" sz="2000" dirty="0"/>
          </a:p>
        </p:txBody>
      </p:sp>
      <p:sp>
        <p:nvSpPr>
          <p:cNvPr id="14" name="文本框 1"/>
          <p:cNvSpPr txBox="1"/>
          <p:nvPr/>
        </p:nvSpPr>
        <p:spPr>
          <a:xfrm>
            <a:off x="758187" y="8175948"/>
            <a:ext cx="5433586" cy="1015663"/>
          </a:xfrm>
          <a:prstGeom prst="rect">
            <a:avLst/>
          </a:prstGeom>
          <a:noFill/>
        </p:spPr>
        <p:txBody>
          <a:bodyPr wrap="square" rtlCol="0">
            <a:spAutoFit/>
          </a:bodyPr>
          <a:lstStyle/>
          <a:p>
            <a:r>
              <a:rPr lang="en-US" altLang="zh-CN" sz="2000" dirty="0" smtClean="0"/>
              <a:t>Tips</a:t>
            </a:r>
            <a:r>
              <a:rPr lang="zh-CN" altLang="en-US" sz="2000" dirty="0" smtClean="0"/>
              <a:t>：使用可调焦摄像头可以放大或缩小被拍摄物体。调整合适的焦距可拍出更清晰的文字照片。</a:t>
            </a:r>
            <a:endParaRPr lang="zh-CN" altLang="en-US" sz="2000" dirty="0"/>
          </a:p>
        </p:txBody>
      </p:sp>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00406" y="6126102"/>
            <a:ext cx="2910874" cy="1951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497977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zh-CN" altLang="en-US" smtClean="0"/>
              <a:t>创客教育普惠课程由“吴俊杰和他的朋友们”教师团队开发</a:t>
            </a:r>
            <a:endParaRPr lang="en-US" altLang="zh-CN"/>
          </a:p>
        </p:txBody>
      </p:sp>
      <p:sp>
        <p:nvSpPr>
          <p:cNvPr id="6" name="Rectangle 2"/>
          <p:cNvSpPr>
            <a:spLocks noGrp="1" noChangeArrowheads="1"/>
          </p:cNvSpPr>
          <p:nvPr>
            <p:ph type="title"/>
          </p:nvPr>
        </p:nvSpPr>
        <p:spPr>
          <a:xfrm>
            <a:off x="257103" y="1708101"/>
            <a:ext cx="5915025" cy="1035157"/>
          </a:xfrm>
        </p:spPr>
        <p:txBody>
          <a:bodyPr/>
          <a:lstStyle/>
          <a:p>
            <a:r>
              <a:rPr lang="zh-CN" altLang="en-US" sz="3200" dirty="0" smtClean="0"/>
              <a:t>任务</a:t>
            </a:r>
            <a:r>
              <a:rPr lang="en-US" altLang="zh-CN" sz="3200" dirty="0" smtClean="0"/>
              <a:t>4</a:t>
            </a:r>
            <a:r>
              <a:rPr lang="zh-CN" altLang="en-US" sz="3200" dirty="0" smtClean="0"/>
              <a:t>：命令行拍摄照片</a:t>
            </a:r>
            <a:endParaRPr lang="en-US" altLang="zh-CN" sz="3200" dirty="0"/>
          </a:p>
        </p:txBody>
      </p:sp>
      <p:sp>
        <p:nvSpPr>
          <p:cNvPr id="7" name="文本框 1"/>
          <p:cNvSpPr txBox="1"/>
          <p:nvPr/>
        </p:nvSpPr>
        <p:spPr>
          <a:xfrm>
            <a:off x="1066862" y="2819456"/>
            <a:ext cx="4047262" cy="400110"/>
          </a:xfrm>
          <a:prstGeom prst="rect">
            <a:avLst/>
          </a:prstGeom>
          <a:noFill/>
        </p:spPr>
        <p:txBody>
          <a:bodyPr wrap="none" rtlCol="0">
            <a:spAutoFit/>
          </a:bodyPr>
          <a:lstStyle/>
          <a:p>
            <a:pPr lvl="0"/>
            <a:r>
              <a:rPr lang="zh-CN" altLang="en-US" sz="2000" dirty="0" smtClean="0"/>
              <a:t>用命令 </a:t>
            </a:r>
            <a:r>
              <a:rPr lang="zh-CN" altLang="zh-CN" sz="2000" dirty="0" smtClean="0"/>
              <a:t>raspistill -o cam.jpg</a:t>
            </a:r>
            <a:r>
              <a:rPr lang="zh-CN" altLang="en-US" sz="2000" dirty="0" smtClean="0"/>
              <a:t>进行拍照</a:t>
            </a:r>
            <a:endParaRPr lang="zh-CN" altLang="en-US" sz="2000" dirty="0"/>
          </a:p>
        </p:txBody>
      </p:sp>
      <p:sp>
        <p:nvSpPr>
          <p:cNvPr id="14" name="文本框 1"/>
          <p:cNvSpPr txBox="1"/>
          <p:nvPr/>
        </p:nvSpPr>
        <p:spPr>
          <a:xfrm>
            <a:off x="838268" y="7696128"/>
            <a:ext cx="5638652" cy="707886"/>
          </a:xfrm>
          <a:prstGeom prst="rect">
            <a:avLst/>
          </a:prstGeom>
          <a:noFill/>
        </p:spPr>
        <p:txBody>
          <a:bodyPr wrap="square" rtlCol="0">
            <a:spAutoFit/>
          </a:bodyPr>
          <a:lstStyle/>
          <a:p>
            <a:r>
              <a:rPr lang="en-US" altLang="zh-CN" sz="2000" dirty="0" smtClean="0"/>
              <a:t>Tips</a:t>
            </a:r>
            <a:r>
              <a:rPr lang="zh-CN" altLang="en-US" sz="2000" dirty="0" smtClean="0"/>
              <a:t>：由于使用编程平台拍照后，摄像头一直处于使用状态，需要重启树莓派后才能用命令行。</a:t>
            </a:r>
            <a:endParaRPr lang="zh-CN" altLang="en-US" sz="2000" dirty="0"/>
          </a:p>
        </p:txBody>
      </p:sp>
      <p:pic>
        <p:nvPicPr>
          <p:cNvPr id="60418" name="Picture 2"/>
          <p:cNvPicPr>
            <a:picLocks noChangeAspect="1" noChangeArrowheads="1"/>
          </p:cNvPicPr>
          <p:nvPr/>
        </p:nvPicPr>
        <p:blipFill>
          <a:blip r:embed="rId2" cstate="print"/>
          <a:srcRect/>
          <a:stretch>
            <a:fillRect/>
          </a:stretch>
        </p:blipFill>
        <p:spPr bwMode="auto">
          <a:xfrm>
            <a:off x="685872" y="4191020"/>
            <a:ext cx="5719987" cy="1295366"/>
          </a:xfrm>
          <a:prstGeom prst="rect">
            <a:avLst/>
          </a:prstGeom>
          <a:noFill/>
          <a:ln w="9525">
            <a:noFill/>
            <a:miter lim="800000"/>
            <a:headEnd/>
            <a:tailEnd/>
          </a:ln>
        </p:spPr>
      </p:pic>
      <p:sp>
        <p:nvSpPr>
          <p:cNvPr id="10" name="文本框 1"/>
          <p:cNvSpPr txBox="1"/>
          <p:nvPr/>
        </p:nvSpPr>
        <p:spPr>
          <a:xfrm>
            <a:off x="838268" y="6172168"/>
            <a:ext cx="5638652" cy="707886"/>
          </a:xfrm>
          <a:prstGeom prst="rect">
            <a:avLst/>
          </a:prstGeom>
          <a:noFill/>
        </p:spPr>
        <p:txBody>
          <a:bodyPr wrap="square" rtlCol="0">
            <a:spAutoFit/>
          </a:bodyPr>
          <a:lstStyle/>
          <a:p>
            <a:r>
              <a:rPr lang="zh-CN" altLang="en-US" sz="2000" dirty="0" smtClean="0"/>
              <a:t>拍完照后，可在</a:t>
            </a:r>
            <a:r>
              <a:rPr lang="en-US" altLang="zh-CN" sz="2000" dirty="0" smtClean="0"/>
              <a:t>/home/pi</a:t>
            </a:r>
            <a:r>
              <a:rPr lang="zh-CN" altLang="en-US" sz="2000" dirty="0" smtClean="0"/>
              <a:t>目录下找到 名为</a:t>
            </a:r>
            <a:r>
              <a:rPr lang="en-US" altLang="zh-CN" sz="2000" dirty="0" smtClean="0"/>
              <a:t>cam.jpg</a:t>
            </a:r>
            <a:r>
              <a:rPr lang="zh-CN" altLang="en-US" sz="2000" dirty="0" smtClean="0"/>
              <a:t>的照</a:t>
            </a:r>
            <a:r>
              <a:rPr lang="zh-CN" altLang="en-US" sz="2000" smtClean="0"/>
              <a:t>片。</a:t>
            </a:r>
            <a:endParaRPr lang="zh-CN" altLang="en-US" sz="2000" dirty="0"/>
          </a:p>
        </p:txBody>
      </p:sp>
    </p:spTree>
    <p:extLst>
      <p:ext uri="{BB962C8B-B14F-4D97-AF65-F5344CB8AC3E}">
        <p14:creationId xmlns:p14="http://schemas.microsoft.com/office/powerpoint/2010/main" xmlns="" val="384979778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prstClr val="black"/>
                </a:solidFill>
              </a:rPr>
              <a:t>创客教育普惠课程由“吴俊杰和他的朋友们”教师团队开发</a:t>
            </a:r>
            <a:endParaRPr lang="en-US" altLang="zh-CN">
              <a:solidFill>
                <a:prstClr val="black"/>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8362275"/>
            <a:ext cx="1559029" cy="108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矩形 15"/>
          <p:cNvSpPr/>
          <p:nvPr/>
        </p:nvSpPr>
        <p:spPr>
          <a:xfrm>
            <a:off x="306034" y="1778609"/>
            <a:ext cx="2089033" cy="523220"/>
          </a:xfrm>
          <a:prstGeom prst="rect">
            <a:avLst/>
          </a:prstGeom>
        </p:spPr>
        <p:txBody>
          <a:bodyPr wrap="none">
            <a:spAutoFit/>
          </a:bodyPr>
          <a:lstStyle/>
          <a:p>
            <a:pPr marL="457200" indent="-457200">
              <a:buFontTx/>
              <a:buBlip>
                <a:blip r:embed="rId3"/>
              </a:buBlip>
            </a:pPr>
            <a:r>
              <a:rPr lang="zh-CN" altLang="en-US" sz="2800" b="1" smtClean="0">
                <a:solidFill>
                  <a:prstClr val="black"/>
                </a:solidFill>
                <a:ea typeface="宋体" panose="02010600030101010101" pitchFamily="2" charset="-122"/>
              </a:rPr>
              <a:t>拓展任务</a:t>
            </a:r>
            <a:endParaRPr lang="en-US" altLang="zh-CN" sz="2800" b="1" dirty="0">
              <a:solidFill>
                <a:prstClr val="black"/>
              </a:solidFill>
              <a:ea typeface="宋体" panose="02010600030101010101" pitchFamily="2" charset="-122"/>
            </a:endParaRPr>
          </a:p>
        </p:txBody>
      </p:sp>
      <p:sp>
        <p:nvSpPr>
          <p:cNvPr id="2" name="文本框 1"/>
          <p:cNvSpPr txBox="1"/>
          <p:nvPr/>
        </p:nvSpPr>
        <p:spPr>
          <a:xfrm>
            <a:off x="803860" y="2799856"/>
            <a:ext cx="5992153" cy="923330"/>
          </a:xfrm>
          <a:prstGeom prst="rect">
            <a:avLst/>
          </a:prstGeom>
          <a:noFill/>
        </p:spPr>
        <p:txBody>
          <a:bodyPr wrap="none" rtlCol="0">
            <a:spAutoFit/>
          </a:bodyPr>
          <a:lstStyle/>
          <a:p>
            <a:r>
              <a:rPr lang="zh-CN" altLang="en-US" dirty="0" smtClean="0"/>
              <a:t>使用搜索引擎搜索</a:t>
            </a:r>
            <a:r>
              <a:rPr lang="zh-CN" altLang="zh-CN" dirty="0" smtClean="0"/>
              <a:t>raspistill </a:t>
            </a:r>
            <a:r>
              <a:rPr lang="zh-CN" altLang="en-US" dirty="0" smtClean="0"/>
              <a:t>，找到介绍</a:t>
            </a:r>
            <a:r>
              <a:rPr lang="zh-CN" altLang="zh-CN" dirty="0" smtClean="0"/>
              <a:t>raspistill </a:t>
            </a:r>
            <a:r>
              <a:rPr lang="zh-CN" altLang="en-US" dirty="0" smtClean="0"/>
              <a:t>使用方法。</a:t>
            </a:r>
            <a:endParaRPr lang="en-US" altLang="zh-CN" dirty="0" smtClean="0"/>
          </a:p>
          <a:p>
            <a:r>
              <a:rPr lang="zh-CN" altLang="en-US" dirty="0" smtClean="0"/>
              <a:t>根据提示测试各种有趣的功能，并进行验证。</a:t>
            </a:r>
            <a:endParaRPr lang="en-US" altLang="zh-CN" dirty="0" smtClean="0"/>
          </a:p>
          <a:p>
            <a:r>
              <a:rPr lang="zh-CN" altLang="en-US" dirty="0" smtClean="0"/>
              <a:t>比如：可设置图片大小，图像特效等。</a:t>
            </a:r>
            <a:endParaRPr lang="zh-CN" altLang="en-US" dirty="0"/>
          </a:p>
        </p:txBody>
      </p:sp>
      <p:pic>
        <p:nvPicPr>
          <p:cNvPr id="61442" name="Picture 2"/>
          <p:cNvPicPr>
            <a:picLocks noChangeAspect="1" noChangeArrowheads="1"/>
          </p:cNvPicPr>
          <p:nvPr/>
        </p:nvPicPr>
        <p:blipFill>
          <a:blip r:embed="rId4" cstate="print"/>
          <a:srcRect/>
          <a:stretch>
            <a:fillRect/>
          </a:stretch>
        </p:blipFill>
        <p:spPr bwMode="auto">
          <a:xfrm>
            <a:off x="57062" y="3810030"/>
            <a:ext cx="6724650" cy="4438650"/>
          </a:xfrm>
          <a:prstGeom prst="rect">
            <a:avLst/>
          </a:prstGeom>
          <a:noFill/>
          <a:ln w="9525">
            <a:noFill/>
            <a:miter lim="800000"/>
            <a:headEnd/>
            <a:tailEnd/>
          </a:ln>
        </p:spPr>
      </p:pic>
    </p:spTree>
    <p:extLst>
      <p:ext uri="{BB962C8B-B14F-4D97-AF65-F5344CB8AC3E}">
        <p14:creationId xmlns:p14="http://schemas.microsoft.com/office/powerpoint/2010/main" xmlns="" val="33918241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71488" y="1350964"/>
            <a:ext cx="5915025" cy="1212200"/>
          </a:xfrm>
        </p:spPr>
        <p:txBody>
          <a:bodyPr rtlCol="0">
            <a:normAutofit/>
          </a:bodyPr>
          <a:lstStyle/>
          <a:p>
            <a:pPr>
              <a:buBlip>
                <a:blip r:embed="rId4"/>
              </a:buBlip>
            </a:pPr>
            <a:r>
              <a:rPr lang="zh-CN" altLang="en-US" sz="2800" dirty="0" smtClean="0"/>
              <a:t> </a:t>
            </a:r>
            <a:r>
              <a:rPr lang="zh-CN" altLang="en-US" sz="2800" b="1" dirty="0">
                <a:effectLst>
                  <a:outerShdw blurRad="38100" dist="38100" dir="2700000" algn="tl">
                    <a:srgbClr val="000000">
                      <a:alpha val="43137"/>
                    </a:srgbClr>
                  </a:outerShdw>
                </a:effectLst>
              </a:rPr>
              <a:t>树莓派</a:t>
            </a:r>
            <a:r>
              <a:rPr lang="zh-CN" altLang="en-US" sz="2800" b="1" dirty="0" smtClean="0">
                <a:effectLst>
                  <a:outerShdw blurRad="38100" dist="38100" dir="2700000" algn="tl">
                    <a:srgbClr val="000000">
                      <a:alpha val="43137"/>
                    </a:srgbClr>
                  </a:outerShdw>
                </a:effectLst>
              </a:rPr>
              <a:t>开机</a:t>
            </a:r>
            <a:endParaRPr lang="en-US" altLang="zh-CN" sz="2800" b="1" dirty="0" smtClean="0">
              <a:effectLst>
                <a:outerShdw blurRad="38100" dist="38100" dir="2700000" algn="tl">
                  <a:srgbClr val="000000">
                    <a:alpha val="43137"/>
                  </a:srgbClr>
                </a:outerShdw>
              </a:effectLst>
            </a:endParaRPr>
          </a:p>
        </p:txBody>
      </p:sp>
      <p:sp>
        <p:nvSpPr>
          <p:cNvPr id="2" name="文本框 1"/>
          <p:cNvSpPr txBox="1"/>
          <p:nvPr/>
        </p:nvSpPr>
        <p:spPr>
          <a:xfrm>
            <a:off x="757559" y="2410944"/>
            <a:ext cx="5577168" cy="1015663"/>
          </a:xfrm>
          <a:prstGeom prst="rect">
            <a:avLst/>
          </a:prstGeom>
          <a:noFill/>
        </p:spPr>
        <p:txBody>
          <a:bodyPr wrap="none" rtlCol="0">
            <a:spAutoFit/>
          </a:bodyPr>
          <a:lstStyle/>
          <a:p>
            <a:r>
              <a:rPr lang="zh-CN" altLang="en-US" sz="2000" dirty="0" smtClean="0"/>
              <a:t>         连接上电源后，树莓派上的指示灯会闪烁，</a:t>
            </a:r>
            <a:endParaRPr lang="en-US" altLang="zh-CN" sz="2000" dirty="0" smtClean="0"/>
          </a:p>
          <a:p>
            <a:r>
              <a:rPr lang="zh-CN" altLang="en-US" sz="2000" dirty="0" smtClean="0"/>
              <a:t>显示器很快会有显示，是操作系统的加载过程。</a:t>
            </a:r>
            <a:endParaRPr lang="en-US" altLang="zh-CN" sz="2000" dirty="0" smtClean="0"/>
          </a:p>
          <a:p>
            <a:r>
              <a:rPr lang="zh-CN" altLang="en-US" sz="2000" dirty="0" smtClean="0"/>
              <a:t>等待启动了</a:t>
            </a:r>
            <a:r>
              <a:rPr lang="en-US" altLang="zh-CN" sz="2000" dirty="0" smtClean="0"/>
              <a:t>Linux</a:t>
            </a:r>
            <a:r>
              <a:rPr lang="zh-CN" altLang="en-US" sz="2000" dirty="0" smtClean="0"/>
              <a:t>系统，会显示如下桌面。</a:t>
            </a:r>
            <a:endParaRPr lang="zh-CN" altLang="en-US" sz="2000" dirty="0"/>
          </a:p>
        </p:txBody>
      </p:sp>
      <p:graphicFrame>
        <p:nvGraphicFramePr>
          <p:cNvPr id="3" name="对象 2"/>
          <p:cNvGraphicFramePr>
            <a:graphicFrameLocks noChangeAspect="1"/>
          </p:cNvGraphicFramePr>
          <p:nvPr>
            <p:extLst>
              <p:ext uri="{D42A27DB-BD31-4B8C-83A1-F6EECF244321}">
                <p14:modId xmlns:p14="http://schemas.microsoft.com/office/powerpoint/2010/main" xmlns="" val="3514951203"/>
              </p:ext>
            </p:extLst>
          </p:nvPr>
        </p:nvGraphicFramePr>
        <p:xfrm>
          <a:off x="769789" y="3886228"/>
          <a:ext cx="5168900" cy="5257800"/>
        </p:xfrm>
        <a:graphic>
          <a:graphicData uri="http://schemas.openxmlformats.org/presentationml/2006/ole">
            <p:oleObj spid="_x0000_s17614" r:id="rId5" imgW="5168254" imgH="5257143" progId="">
              <p:embed/>
            </p:oleObj>
          </a:graphicData>
        </a:graphic>
      </p:graphicFrame>
      <p:sp>
        <p:nvSpPr>
          <p:cNvPr id="26"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6"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zh-CN" altLang="en-US" smtClean="0"/>
              <a:t>创客教育普惠课程由“吴俊杰和他的朋友们”教师团队开发</a:t>
            </a:r>
            <a:endParaRPr lang="en-US" altLang="zh-CN"/>
          </a:p>
        </p:txBody>
      </p:sp>
      <p:sp>
        <p:nvSpPr>
          <p:cNvPr id="6" name="矩形 5"/>
          <p:cNvSpPr/>
          <p:nvPr/>
        </p:nvSpPr>
        <p:spPr>
          <a:xfrm>
            <a:off x="1628729" y="2749648"/>
            <a:ext cx="35509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dirty="0" smtClean="0">
                <a:ln/>
                <a:solidFill>
                  <a:srgbClr val="002060"/>
                </a:solidFill>
                <a:effectLst>
                  <a:outerShdw blurRad="38100" dist="38100" dir="2700000" algn="tl">
                    <a:srgbClr val="000000">
                      <a:alpha val="43137"/>
                    </a:srgbClr>
                  </a:outerShdw>
                </a:effectLst>
              </a:rPr>
              <a:t>12</a:t>
            </a:r>
            <a:r>
              <a:rPr lang="en-US" altLang="zh-CN" sz="4800" b="1" cap="none" spc="0" dirty="0" smtClean="0">
                <a:ln/>
                <a:solidFill>
                  <a:srgbClr val="002060"/>
                </a:solidFill>
                <a:effectLst>
                  <a:outerShdw blurRad="38100" dist="38100" dir="2700000" algn="tl">
                    <a:srgbClr val="000000">
                      <a:alpha val="43137"/>
                    </a:srgbClr>
                  </a:outerShdw>
                </a:effectLst>
              </a:rPr>
              <a:t>  </a:t>
            </a:r>
            <a:r>
              <a:rPr lang="zh-CN" altLang="en-US" sz="4800" b="1" dirty="0" smtClean="0">
                <a:ln/>
                <a:solidFill>
                  <a:srgbClr val="002060"/>
                </a:solidFill>
                <a:effectLst>
                  <a:outerShdw blurRad="38100" dist="38100" dir="2700000" algn="tl">
                    <a:srgbClr val="000000">
                      <a:alpha val="43137"/>
                    </a:srgbClr>
                  </a:outerShdw>
                </a:effectLst>
              </a:rPr>
              <a:t>语音输出</a:t>
            </a:r>
            <a:endParaRPr lang="zh-CN" altLang="en-US" sz="4800" b="1" cap="none" spc="0" dirty="0">
              <a:ln/>
              <a:solidFill>
                <a:srgbClr val="002060"/>
              </a:solidFill>
              <a:effectLst>
                <a:outerShdw blurRad="38100" dist="38100" dir="2700000" algn="tl">
                  <a:srgbClr val="000000">
                    <a:alpha val="43137"/>
                  </a:srgbClr>
                </a:outerShdw>
              </a:effectLst>
            </a:endParaRPr>
          </a:p>
        </p:txBody>
      </p:sp>
      <p:grpSp>
        <p:nvGrpSpPr>
          <p:cNvPr id="7" name="Group 3"/>
          <p:cNvGrpSpPr>
            <a:grpSpLocks/>
          </p:cNvGrpSpPr>
          <p:nvPr/>
        </p:nvGrpSpPr>
        <p:grpSpPr bwMode="auto">
          <a:xfrm>
            <a:off x="803344" y="4002299"/>
            <a:ext cx="5264012" cy="1871206"/>
            <a:chOff x="0" y="0"/>
            <a:chExt cx="3984" cy="912"/>
          </a:xfrm>
        </p:grpSpPr>
        <p:sp>
          <p:nvSpPr>
            <p:cNvPr id="8" name="AutoShape 4"/>
            <p:cNvSpPr>
              <a:spLocks noChangeArrowheads="1"/>
            </p:cNvSpPr>
            <p:nvPr/>
          </p:nvSpPr>
          <p:spPr bwMode="auto">
            <a:xfrm>
              <a:off x="0" y="0"/>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9" name="Group 5"/>
            <p:cNvGrpSpPr>
              <a:grpSpLocks/>
            </p:cNvGrpSpPr>
            <p:nvPr/>
          </p:nvGrpSpPr>
          <p:grpSpPr bwMode="auto">
            <a:xfrm>
              <a:off x="11" y="85"/>
              <a:ext cx="905" cy="746"/>
              <a:chOff x="-76" y="1"/>
              <a:chExt cx="905" cy="746"/>
            </a:xfrm>
          </p:grpSpPr>
          <p:sp>
            <p:nvSpPr>
              <p:cNvPr id="11"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12"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3"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mn-lt"/>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mn-lt"/>
                  <a:ea typeface="宋体" panose="02010600030101010101" pitchFamily="2" charset="-122"/>
                </a:endParaRPr>
              </a:p>
            </p:txBody>
          </p:sp>
        </p:grpSp>
      </p:grpSp>
      <p:sp>
        <p:nvSpPr>
          <p:cNvPr id="14" name="Text Box 9"/>
          <p:cNvSpPr txBox="1">
            <a:spLocks noChangeArrowheads="1"/>
          </p:cNvSpPr>
          <p:nvPr/>
        </p:nvSpPr>
        <p:spPr bwMode="auto">
          <a:xfrm>
            <a:off x="1933045" y="4343416"/>
            <a:ext cx="4176546"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400" b="1" dirty="0" smtClean="0">
                <a:ea typeface="宋体" panose="02010600030101010101" pitchFamily="2" charset="-122"/>
              </a:rPr>
              <a:t>1.</a:t>
            </a:r>
            <a:r>
              <a:rPr lang="zh-CN" altLang="en-US" sz="2400" b="1" dirty="0" smtClean="0">
                <a:ea typeface="宋体" panose="02010600030101010101" pitchFamily="2" charset="-122"/>
              </a:rPr>
              <a:t>认识语音输出</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2.</a:t>
            </a:r>
            <a:r>
              <a:rPr lang="zh-CN" altLang="en-US" sz="2400" b="1" dirty="0" smtClean="0">
                <a:ea typeface="宋体" panose="02010600030101010101" pitchFamily="2" charset="-122"/>
              </a:rPr>
              <a:t>了解车牌识别入库工作原理</a:t>
            </a:r>
            <a:endParaRPr lang="en-US" altLang="zh-CN" sz="2400" b="1" dirty="0" smtClean="0">
              <a:ea typeface="宋体" panose="02010600030101010101" pitchFamily="2" charset="-122"/>
            </a:endParaRPr>
          </a:p>
          <a:p>
            <a:r>
              <a:rPr lang="en-US" altLang="zh-CN" sz="2400" b="1" dirty="0">
                <a:ea typeface="宋体" panose="02010600030101010101" pitchFamily="2" charset="-122"/>
              </a:rPr>
              <a:t>3</a:t>
            </a:r>
            <a:r>
              <a:rPr lang="en-US" altLang="zh-CN" sz="2400" b="1" dirty="0" smtClean="0">
                <a:ea typeface="宋体" panose="02010600030101010101" pitchFamily="2" charset="-122"/>
              </a:rPr>
              <a:t> .</a:t>
            </a:r>
            <a:r>
              <a:rPr lang="zh-CN" altLang="en-US" sz="2400" b="1" dirty="0" smtClean="0">
                <a:ea typeface="宋体" panose="02010600030101010101" pitchFamily="2" charset="-122"/>
              </a:rPr>
              <a:t>语音输出系列</a:t>
            </a:r>
            <a:r>
              <a:rPr lang="zh-CN" altLang="en-US" sz="2400" b="1" dirty="0">
                <a:ea typeface="宋体" panose="02010600030101010101" pitchFamily="2" charset="-122"/>
              </a:rPr>
              <a:t>任务</a:t>
            </a:r>
            <a:endParaRPr lang="en-US" altLang="zh-CN" sz="2400" dirty="0">
              <a:ea typeface="宋体" panose="02010600030101010101" pitchFamily="2" charset="-122"/>
            </a:endParaRPr>
          </a:p>
        </p:txBody>
      </p:sp>
    </p:spTree>
    <p:extLst>
      <p:ext uri="{BB962C8B-B14F-4D97-AF65-F5344CB8AC3E}">
        <p14:creationId xmlns:p14="http://schemas.microsoft.com/office/powerpoint/2010/main" xmlns="" val="290205196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dirty="0" smtClean="0">
                <a:latin typeface="华文楷体" panose="02010600040101010101" pitchFamily="2" charset="-122"/>
                <a:ea typeface="华文楷体" panose="02010600040101010101" pitchFamily="2" charset="-122"/>
              </a:rPr>
              <a:t>知识概要</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pPr>
              <a:buBlip>
                <a:blip r:embed="rId2"/>
              </a:buBlip>
            </a:pPr>
            <a:r>
              <a:rPr lang="zh-CN" altLang="en-US" sz="2400" dirty="0" smtClean="0"/>
              <a:t> 认识语音输出</a:t>
            </a:r>
            <a:endParaRPr lang="en-US" altLang="zh-CN" sz="2400" dirty="0" smtClean="0"/>
          </a:p>
          <a:p>
            <a:pPr>
              <a:buBlip>
                <a:blip r:embed="rId2"/>
              </a:buBlip>
            </a:pPr>
            <a:r>
              <a:rPr lang="zh-CN" altLang="en-US" sz="2400" dirty="0" smtClean="0"/>
              <a:t> 了解智能停车场的工作原理</a:t>
            </a:r>
            <a:endParaRPr lang="en-US" altLang="zh-CN" sz="2400" dirty="0" smtClean="0"/>
          </a:p>
          <a:p>
            <a:pPr>
              <a:buBlip>
                <a:blip r:embed="rId2"/>
              </a:buBlip>
            </a:pPr>
            <a:r>
              <a:rPr lang="zh-CN" altLang="en-US" sz="2400" dirty="0" smtClean="0"/>
              <a:t>任务</a:t>
            </a:r>
            <a:r>
              <a:rPr lang="en-US" altLang="zh-CN" sz="2400" dirty="0" smtClean="0"/>
              <a:t>1</a:t>
            </a:r>
            <a:r>
              <a:rPr lang="zh-CN" altLang="en-US" sz="2400" dirty="0" smtClean="0"/>
              <a:t>：校园广播员</a:t>
            </a:r>
            <a:endParaRPr lang="en-US" altLang="zh-CN" sz="2400" dirty="0" smtClean="0"/>
          </a:p>
          <a:p>
            <a:pPr>
              <a:buBlip>
                <a:blip r:embed="rId2"/>
              </a:buBlip>
            </a:pPr>
            <a:r>
              <a:rPr lang="zh-CN" altLang="en-US" sz="2400" dirty="0" smtClean="0"/>
              <a:t>任务</a:t>
            </a:r>
            <a:r>
              <a:rPr lang="en-US" altLang="zh-CN" sz="2400" dirty="0" smtClean="0"/>
              <a:t>2</a:t>
            </a:r>
            <a:r>
              <a:rPr lang="zh-CN" altLang="en-US" sz="2400" dirty="0" smtClean="0"/>
              <a:t>：</a:t>
            </a:r>
            <a:r>
              <a:rPr lang="zh-CN" altLang="en-US" sz="2400" dirty="0"/>
              <a:t>模拟</a:t>
            </a:r>
            <a:r>
              <a:rPr lang="zh-CN" altLang="en-US" sz="2400" dirty="0" smtClean="0"/>
              <a:t>停车场识别车牌</a:t>
            </a:r>
            <a:endParaRPr lang="en-US" altLang="zh-CN" sz="2400" dirty="0" smtClean="0"/>
          </a:p>
          <a:p>
            <a:pPr>
              <a:buBlip>
                <a:blip r:embed="rId2"/>
              </a:buBlip>
            </a:pPr>
            <a:r>
              <a:rPr lang="zh-CN" altLang="en-US" sz="2400" dirty="0" smtClean="0"/>
              <a:t>任务</a:t>
            </a:r>
            <a:r>
              <a:rPr lang="en-US" altLang="zh-CN" sz="2400" dirty="0" smtClean="0"/>
              <a:t>3</a:t>
            </a:r>
            <a:r>
              <a:rPr lang="zh-CN" altLang="en-US" sz="2400" dirty="0" smtClean="0"/>
              <a:t>：智能停车场</a:t>
            </a:r>
            <a:endParaRPr lang="en-US" altLang="zh-CN" sz="2400" dirty="0" smtClean="0"/>
          </a:p>
          <a:p>
            <a:pPr>
              <a:buBlip>
                <a:blip r:embed="rId2"/>
              </a:buBlip>
            </a:pPr>
            <a:endParaRPr lang="en-US" altLang="zh-CN" sz="2400" dirty="0" smtClean="0"/>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extLst>
      <p:ext uri="{BB962C8B-B14F-4D97-AF65-F5344CB8AC3E}">
        <p14:creationId xmlns:p14="http://schemas.microsoft.com/office/powerpoint/2010/main" xmlns="" val="8111410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dirty="0" smtClean="0">
                <a:latin typeface="华文楷体" panose="02010600040101010101" pitchFamily="2" charset="-122"/>
                <a:ea typeface="华文楷体" panose="02010600040101010101" pitchFamily="2" charset="-122"/>
              </a:rPr>
              <a:t>语音输出</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471488" y="2362268"/>
            <a:ext cx="5915025" cy="6857820"/>
          </a:xfrm>
        </p:spPr>
        <p:txBody>
          <a:bodyPr>
            <a:normAutofit/>
          </a:bodyPr>
          <a:lstStyle/>
          <a:p>
            <a:pPr marL="0" indent="0">
              <a:buNone/>
            </a:pPr>
            <a:r>
              <a:rPr lang="zh-CN" altLang="en-US" sz="2400" dirty="0" smtClean="0"/>
              <a:t>        语音</a:t>
            </a:r>
            <a:r>
              <a:rPr lang="zh-CN" altLang="en-US" sz="2400" dirty="0"/>
              <a:t>输入输出装置是指将人的语音信息直接输入或输出计算机的人机接口装置。人们在日常生活中大部分是通过语音来传递信息的，因此语音输入输出装置是人机接口装置的重要发展方向</a:t>
            </a:r>
            <a:r>
              <a:rPr lang="zh-CN" altLang="en-US" sz="2400" dirty="0" smtClean="0"/>
              <a:t>。比如现在比较常用的手机付款，商家收到付款时会有语音提醒。</a:t>
            </a:r>
            <a:endParaRPr lang="en-US" altLang="zh-CN" sz="2400" dirty="0" smtClean="0"/>
          </a:p>
          <a:p>
            <a:pPr marL="0" indent="0">
              <a:buNone/>
            </a:pPr>
            <a:r>
              <a:rPr lang="zh-CN" altLang="en-US" sz="2400" dirty="0" smtClean="0"/>
              <a:t>   </a:t>
            </a:r>
            <a:r>
              <a:rPr lang="en-US" altLang="zh-CN" sz="2400" dirty="0" smtClean="0"/>
              <a:t>      </a:t>
            </a:r>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749425" y="4876802"/>
            <a:ext cx="3127373" cy="31273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p:cNvSpPr txBox="1"/>
          <p:nvPr/>
        </p:nvSpPr>
        <p:spPr>
          <a:xfrm>
            <a:off x="2256365" y="8381910"/>
            <a:ext cx="2113492" cy="369332"/>
          </a:xfrm>
          <a:prstGeom prst="rect">
            <a:avLst/>
          </a:prstGeom>
          <a:noFill/>
        </p:spPr>
        <p:txBody>
          <a:bodyPr wrap="square" rtlCol="0">
            <a:spAutoFit/>
          </a:bodyPr>
          <a:lstStyle/>
          <a:p>
            <a:r>
              <a:rPr lang="zh-CN" altLang="en-US" dirty="0"/>
              <a:t>树莓</a:t>
            </a:r>
            <a:r>
              <a:rPr lang="zh-CN" altLang="en-US" dirty="0" smtClean="0"/>
              <a:t>派连接音响</a:t>
            </a:r>
            <a:endParaRPr lang="zh-CN" altLang="en-US" dirty="0"/>
          </a:p>
        </p:txBody>
      </p:sp>
    </p:spTree>
    <p:extLst>
      <p:ext uri="{BB962C8B-B14F-4D97-AF65-F5344CB8AC3E}">
        <p14:creationId xmlns:p14="http://schemas.microsoft.com/office/powerpoint/2010/main" xmlns="" val="418629664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zh-CN" altLang="en-US" smtClean="0"/>
              <a:t>创客教育普惠课程由“吴俊杰和他的朋友们”教师团队开发</a:t>
            </a:r>
            <a:endParaRPr lang="en-US" altLang="zh-CN"/>
          </a:p>
        </p:txBody>
      </p:sp>
      <p:sp>
        <p:nvSpPr>
          <p:cNvPr id="6" name="Rectangle 2"/>
          <p:cNvSpPr>
            <a:spLocks noGrp="1" noChangeArrowheads="1"/>
          </p:cNvSpPr>
          <p:nvPr>
            <p:ph type="title"/>
          </p:nvPr>
        </p:nvSpPr>
        <p:spPr>
          <a:xfrm>
            <a:off x="257103" y="1708101"/>
            <a:ext cx="5915025" cy="1035157"/>
          </a:xfrm>
        </p:spPr>
        <p:txBody>
          <a:bodyPr/>
          <a:lstStyle/>
          <a:p>
            <a:r>
              <a:rPr lang="zh-CN" altLang="en-US" sz="3200" dirty="0" smtClean="0"/>
              <a:t>任务</a:t>
            </a:r>
            <a:r>
              <a:rPr lang="en-US" altLang="zh-CN" sz="3200" dirty="0"/>
              <a:t>1</a:t>
            </a:r>
            <a:r>
              <a:rPr lang="zh-CN" altLang="en-US" sz="3200" dirty="0" smtClean="0"/>
              <a:t>：校园广播员</a:t>
            </a:r>
            <a:endParaRPr lang="en-US" altLang="zh-CN" sz="3200" dirty="0"/>
          </a:p>
        </p:txBody>
      </p:sp>
      <p:sp>
        <p:nvSpPr>
          <p:cNvPr id="7" name="文本框 1"/>
          <p:cNvSpPr txBox="1"/>
          <p:nvPr/>
        </p:nvSpPr>
        <p:spPr>
          <a:xfrm>
            <a:off x="469401" y="2895654"/>
            <a:ext cx="6293711" cy="1323439"/>
          </a:xfrm>
          <a:prstGeom prst="rect">
            <a:avLst/>
          </a:prstGeom>
          <a:noFill/>
        </p:spPr>
        <p:txBody>
          <a:bodyPr wrap="none" rtlCol="0">
            <a:spAutoFit/>
          </a:bodyPr>
          <a:lstStyle/>
          <a:p>
            <a:r>
              <a:rPr lang="zh-CN" altLang="en-US" sz="2000" dirty="0" smtClean="0"/>
              <a:t>雨天，校园广播员通过广播系统通知同学们不出操。</a:t>
            </a:r>
            <a:endParaRPr lang="en-US" altLang="zh-CN" sz="2000" dirty="0" smtClean="0"/>
          </a:p>
          <a:p>
            <a:r>
              <a:rPr lang="zh-CN" altLang="en-US" sz="2000" dirty="0" smtClean="0"/>
              <a:t>能否用树莓派设计一个智能的校园广播员？</a:t>
            </a:r>
            <a:endParaRPr lang="en-US" altLang="zh-CN" sz="2000" dirty="0" smtClean="0"/>
          </a:p>
          <a:p>
            <a:r>
              <a:rPr lang="zh-CN" altLang="en-US" sz="2000" dirty="0" smtClean="0"/>
              <a:t>思考：结合按钮，当按钮按下时，广播播放</a:t>
            </a:r>
            <a:r>
              <a:rPr lang="en-US" altLang="zh-CN" sz="2000" dirty="0" smtClean="0"/>
              <a:t>”</a:t>
            </a:r>
            <a:r>
              <a:rPr lang="zh-CN" altLang="en-US" sz="2000" dirty="0" smtClean="0"/>
              <a:t>不出操</a:t>
            </a:r>
            <a:r>
              <a:rPr lang="en-US" altLang="zh-CN" sz="2000" dirty="0" smtClean="0"/>
              <a:t>”</a:t>
            </a:r>
            <a:r>
              <a:rPr lang="zh-CN" altLang="en-US" sz="2000" dirty="0" smtClean="0"/>
              <a:t>的</a:t>
            </a:r>
            <a:endParaRPr lang="en-US" altLang="zh-CN" sz="2000" dirty="0" smtClean="0"/>
          </a:p>
          <a:p>
            <a:r>
              <a:rPr lang="zh-CN" altLang="en-US" sz="2000" dirty="0" smtClean="0"/>
              <a:t>消息。</a:t>
            </a:r>
            <a:endParaRPr lang="zh-CN" altLang="en-US" sz="2000" dirty="0"/>
          </a:p>
        </p:txBody>
      </p:sp>
      <p:pic>
        <p:nvPicPr>
          <p:cNvPr id="63490" name="Picture 2"/>
          <p:cNvPicPr>
            <a:picLocks noChangeAspect="1" noChangeArrowheads="1"/>
          </p:cNvPicPr>
          <p:nvPr/>
        </p:nvPicPr>
        <p:blipFill>
          <a:blip r:embed="rId2" cstate="print"/>
          <a:srcRect/>
          <a:stretch>
            <a:fillRect/>
          </a:stretch>
        </p:blipFill>
        <p:spPr bwMode="auto">
          <a:xfrm>
            <a:off x="685872" y="4267218"/>
            <a:ext cx="5520682" cy="4486257"/>
          </a:xfrm>
          <a:prstGeom prst="rect">
            <a:avLst/>
          </a:prstGeom>
          <a:noFill/>
          <a:ln w="9525">
            <a:noFill/>
            <a:miter lim="800000"/>
            <a:headEnd/>
            <a:tailEnd/>
          </a:ln>
        </p:spPr>
      </p:pic>
    </p:spTree>
    <p:extLst>
      <p:ext uri="{BB962C8B-B14F-4D97-AF65-F5344CB8AC3E}">
        <p14:creationId xmlns:p14="http://schemas.microsoft.com/office/powerpoint/2010/main" xmlns="" val="410432357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zh-CN" altLang="en-US" smtClean="0"/>
              <a:t>创客教育普惠课程由“吴俊杰和他的朋友们”教师团队开发</a:t>
            </a:r>
            <a:endParaRPr lang="en-US" altLang="zh-CN"/>
          </a:p>
        </p:txBody>
      </p:sp>
      <p:sp>
        <p:nvSpPr>
          <p:cNvPr id="6" name="Rectangle 2"/>
          <p:cNvSpPr>
            <a:spLocks noGrp="1" noChangeArrowheads="1"/>
          </p:cNvSpPr>
          <p:nvPr>
            <p:ph type="title"/>
          </p:nvPr>
        </p:nvSpPr>
        <p:spPr>
          <a:xfrm>
            <a:off x="257103" y="1708101"/>
            <a:ext cx="5915025" cy="1035157"/>
          </a:xfrm>
        </p:spPr>
        <p:txBody>
          <a:bodyPr/>
          <a:lstStyle/>
          <a:p>
            <a:r>
              <a:rPr lang="zh-CN" altLang="en-US" sz="3200" dirty="0" smtClean="0"/>
              <a:t>任务</a:t>
            </a:r>
            <a:r>
              <a:rPr lang="en-US" altLang="zh-CN" sz="3200" dirty="0"/>
              <a:t>2</a:t>
            </a:r>
            <a:r>
              <a:rPr lang="zh-CN" altLang="en-US" sz="3200" dirty="0" smtClean="0"/>
              <a:t>：</a:t>
            </a:r>
            <a:r>
              <a:rPr lang="zh-CN" altLang="en-US" sz="3200" dirty="0"/>
              <a:t>模拟</a:t>
            </a:r>
            <a:r>
              <a:rPr lang="zh-CN" altLang="en-US" sz="3200" dirty="0" smtClean="0"/>
              <a:t>停车场</a:t>
            </a:r>
            <a:endParaRPr lang="en-US" altLang="zh-CN" sz="3200" dirty="0"/>
          </a:p>
        </p:txBody>
      </p:sp>
      <p:sp>
        <p:nvSpPr>
          <p:cNvPr id="7" name="文本框 1"/>
          <p:cNvSpPr txBox="1"/>
          <p:nvPr/>
        </p:nvSpPr>
        <p:spPr>
          <a:xfrm>
            <a:off x="304882" y="2895654"/>
            <a:ext cx="6340197" cy="707886"/>
          </a:xfrm>
          <a:prstGeom prst="rect">
            <a:avLst/>
          </a:prstGeom>
          <a:noFill/>
        </p:spPr>
        <p:txBody>
          <a:bodyPr wrap="none" rtlCol="0">
            <a:spAutoFit/>
          </a:bodyPr>
          <a:lstStyle/>
          <a:p>
            <a:r>
              <a:rPr lang="zh-CN" altLang="en-US" sz="2000" dirty="0" smtClean="0"/>
              <a:t>你知道停车场的智能停车是怎么做的吗？车辆进入停车</a:t>
            </a:r>
            <a:endParaRPr lang="en-US" altLang="zh-CN" sz="2000" dirty="0" smtClean="0"/>
          </a:p>
          <a:p>
            <a:r>
              <a:rPr lang="zh-CN" altLang="en-US" sz="2000" dirty="0" smtClean="0"/>
              <a:t>场前摄像头拍照，识别车牌，语音广播，车辆进入。</a:t>
            </a:r>
            <a:endParaRPr lang="en-US" altLang="zh-CN" sz="2000" dirty="0" smtClean="0"/>
          </a:p>
        </p:txBody>
      </p:sp>
      <p:pic>
        <p:nvPicPr>
          <p:cNvPr id="64515" name="Picture 3"/>
          <p:cNvPicPr>
            <a:picLocks noChangeAspect="1" noChangeArrowheads="1"/>
          </p:cNvPicPr>
          <p:nvPr/>
        </p:nvPicPr>
        <p:blipFill>
          <a:blip r:embed="rId2" cstate="print"/>
          <a:srcRect/>
          <a:stretch>
            <a:fillRect/>
          </a:stretch>
        </p:blipFill>
        <p:spPr bwMode="auto">
          <a:xfrm>
            <a:off x="457278" y="3886228"/>
            <a:ext cx="5748446" cy="3886098"/>
          </a:xfrm>
          <a:prstGeom prst="rect">
            <a:avLst/>
          </a:prstGeom>
          <a:noFill/>
          <a:ln w="9525">
            <a:noFill/>
            <a:miter lim="800000"/>
            <a:headEnd/>
            <a:tailEnd/>
          </a:ln>
        </p:spPr>
      </p:pic>
      <p:sp>
        <p:nvSpPr>
          <p:cNvPr id="9" name="文本框 1"/>
          <p:cNvSpPr txBox="1"/>
          <p:nvPr/>
        </p:nvSpPr>
        <p:spPr>
          <a:xfrm>
            <a:off x="609674" y="8305712"/>
            <a:ext cx="5714850" cy="400110"/>
          </a:xfrm>
          <a:prstGeom prst="rect">
            <a:avLst/>
          </a:prstGeom>
          <a:noFill/>
        </p:spPr>
        <p:txBody>
          <a:bodyPr wrap="square" rtlCol="0">
            <a:spAutoFit/>
          </a:bodyPr>
          <a:lstStyle/>
          <a:p>
            <a:r>
              <a:rPr lang="zh-CN" altLang="en-US" sz="2000" dirty="0" smtClean="0"/>
              <a:t>思考：哪个传感器更适合摄像头前面有车出现？</a:t>
            </a:r>
            <a:r>
              <a:rPr lang="en-US" altLang="zh-CN" sz="2000" dirty="0" smtClean="0"/>
              <a:t> </a:t>
            </a:r>
          </a:p>
        </p:txBody>
      </p:sp>
    </p:spTree>
    <p:extLst>
      <p:ext uri="{BB962C8B-B14F-4D97-AF65-F5344CB8AC3E}">
        <p14:creationId xmlns:p14="http://schemas.microsoft.com/office/powerpoint/2010/main" xmlns="" val="310738237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zh-CN" altLang="en-US" smtClean="0"/>
              <a:t>创客教育普惠课程由“吴俊杰和他的朋友们”教师团队开发</a:t>
            </a:r>
            <a:endParaRPr lang="en-US" altLang="zh-CN"/>
          </a:p>
        </p:txBody>
      </p:sp>
      <p:sp>
        <p:nvSpPr>
          <p:cNvPr id="6" name="Rectangle 2"/>
          <p:cNvSpPr>
            <a:spLocks noGrp="1" noChangeArrowheads="1"/>
          </p:cNvSpPr>
          <p:nvPr>
            <p:ph type="title"/>
          </p:nvPr>
        </p:nvSpPr>
        <p:spPr>
          <a:xfrm>
            <a:off x="257103" y="1708101"/>
            <a:ext cx="5915025" cy="1035157"/>
          </a:xfrm>
        </p:spPr>
        <p:txBody>
          <a:bodyPr/>
          <a:lstStyle/>
          <a:p>
            <a:r>
              <a:rPr lang="zh-CN" altLang="en-US" sz="3200" dirty="0" smtClean="0"/>
              <a:t>任务</a:t>
            </a:r>
            <a:r>
              <a:rPr lang="en-US" altLang="zh-CN" sz="3200" dirty="0"/>
              <a:t>3</a:t>
            </a:r>
            <a:r>
              <a:rPr lang="zh-CN" altLang="en-US" sz="3200" dirty="0" smtClean="0"/>
              <a:t>：智能停车场</a:t>
            </a:r>
            <a:endParaRPr lang="en-US" altLang="zh-CN" sz="3200" dirty="0"/>
          </a:p>
        </p:txBody>
      </p:sp>
      <p:sp>
        <p:nvSpPr>
          <p:cNvPr id="7" name="文本框 1"/>
          <p:cNvSpPr txBox="1"/>
          <p:nvPr/>
        </p:nvSpPr>
        <p:spPr>
          <a:xfrm>
            <a:off x="304882" y="2895654"/>
            <a:ext cx="6596678" cy="707886"/>
          </a:xfrm>
          <a:prstGeom prst="rect">
            <a:avLst/>
          </a:prstGeom>
          <a:noFill/>
        </p:spPr>
        <p:txBody>
          <a:bodyPr wrap="none" rtlCol="0">
            <a:spAutoFit/>
          </a:bodyPr>
          <a:lstStyle/>
          <a:p>
            <a:r>
              <a:rPr lang="zh-CN" altLang="en-US" sz="2000" dirty="0" smtClean="0"/>
              <a:t>使用人工智能指令，不仅可以读取车牌号，还能识别车牌</a:t>
            </a:r>
            <a:endParaRPr lang="en-US" altLang="zh-CN" sz="2000" dirty="0" smtClean="0"/>
          </a:p>
          <a:p>
            <a:r>
              <a:rPr lang="zh-CN" altLang="en-US" sz="2000" dirty="0" smtClean="0"/>
              <a:t>颜色等信息，可以识别真实的车牌信息。</a:t>
            </a:r>
            <a:endParaRPr lang="en-US" altLang="zh-CN" sz="2000" dirty="0" smtClean="0"/>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7003" y="4724406"/>
            <a:ext cx="6238076" cy="32003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文本框 1"/>
          <p:cNvSpPr txBox="1"/>
          <p:nvPr/>
        </p:nvSpPr>
        <p:spPr>
          <a:xfrm>
            <a:off x="758187" y="8175948"/>
            <a:ext cx="5433586" cy="400110"/>
          </a:xfrm>
          <a:prstGeom prst="rect">
            <a:avLst/>
          </a:prstGeom>
          <a:noFill/>
        </p:spPr>
        <p:txBody>
          <a:bodyPr wrap="square" rtlCol="0">
            <a:spAutoFit/>
          </a:bodyPr>
          <a:lstStyle/>
          <a:p>
            <a:r>
              <a:rPr lang="en-US" altLang="zh-CN" sz="2000" dirty="0" smtClean="0"/>
              <a:t>Tips</a:t>
            </a:r>
            <a:r>
              <a:rPr lang="zh-CN" altLang="en-US" sz="2000" dirty="0" smtClean="0"/>
              <a:t>：图片一定要包含真车牌的图像哦</a:t>
            </a:r>
            <a:endParaRPr lang="zh-CN" altLang="en-US" sz="2000" dirty="0"/>
          </a:p>
        </p:txBody>
      </p:sp>
    </p:spTree>
    <p:extLst>
      <p:ext uri="{BB962C8B-B14F-4D97-AF65-F5344CB8AC3E}">
        <p14:creationId xmlns:p14="http://schemas.microsoft.com/office/powerpoint/2010/main" xmlns="" val="267621089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图片 9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80" y="4800604"/>
            <a:ext cx="5653710" cy="3023375"/>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122" y="-152396"/>
            <a:ext cx="6858000" cy="9906000"/>
          </a:xfrm>
          <a:prstGeom prst="rect">
            <a:avLst/>
          </a:prstGeom>
        </p:spPr>
      </p:pic>
      <p:sp>
        <p:nvSpPr>
          <p:cNvPr id="51"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97" name="Rectangle 2"/>
          <p:cNvSpPr txBox="1">
            <a:spLocks noChangeArrowheads="1"/>
          </p:cNvSpPr>
          <p:nvPr/>
        </p:nvSpPr>
        <p:spPr bwMode="auto">
          <a:xfrm>
            <a:off x="347057" y="1888188"/>
            <a:ext cx="2406387" cy="668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eaLnBrk="1" hangingPunct="1">
              <a:buBlip>
                <a:blip r:embed="rId5"/>
              </a:buBlip>
            </a:pPr>
            <a:r>
              <a:rPr lang="zh-CN" altLang="en-US" sz="2700" b="1" dirty="0" smtClean="0">
                <a:ea typeface="宋体" panose="02010600030101010101" pitchFamily="2" charset="-122"/>
              </a:rPr>
              <a:t>拓展练习</a:t>
            </a:r>
            <a:endParaRPr lang="en-US" altLang="zh-CN" sz="1500" b="1" dirty="0" smtClean="0">
              <a:ea typeface="宋体" panose="02010600030101010101" pitchFamily="2" charset="-122"/>
            </a:endParaRPr>
          </a:p>
        </p:txBody>
      </p:sp>
      <p:sp>
        <p:nvSpPr>
          <p:cNvPr id="2" name="矩形 1"/>
          <p:cNvSpPr/>
          <p:nvPr/>
        </p:nvSpPr>
        <p:spPr>
          <a:xfrm>
            <a:off x="474364" y="2702332"/>
            <a:ext cx="6535942" cy="1815882"/>
          </a:xfrm>
          <a:prstGeom prst="rect">
            <a:avLst/>
          </a:prstGeom>
        </p:spPr>
        <p:txBody>
          <a:bodyPr wrap="square">
            <a:spAutoFit/>
          </a:bodyPr>
          <a:lstStyle/>
          <a:p>
            <a:pPr eaLnBrk="1" fontAlgn="auto" hangingPunct="1">
              <a:spcBef>
                <a:spcPts val="0"/>
              </a:spcBef>
              <a:spcAft>
                <a:spcPts val="0"/>
              </a:spcAft>
              <a:defRPr/>
            </a:pPr>
            <a:r>
              <a:rPr lang="zh-CN" altLang="en-US" sz="2800" dirty="0" smtClean="0">
                <a:ea typeface="宋体" panose="02010600030101010101" pitchFamily="2" charset="-122"/>
              </a:rPr>
              <a:t>结合舵机和红外传感器的使用，尝试做一个模拟自动识别车牌入库的程序。</a:t>
            </a:r>
            <a:endParaRPr lang="en-US" altLang="zh-CN" sz="2800" dirty="0" smtClean="0">
              <a:ea typeface="宋体" panose="02010600030101010101" pitchFamily="2" charset="-122"/>
            </a:endParaRPr>
          </a:p>
          <a:p>
            <a:pPr eaLnBrk="1" fontAlgn="auto" hangingPunct="1">
              <a:spcBef>
                <a:spcPts val="0"/>
              </a:spcBef>
              <a:spcAft>
                <a:spcPts val="0"/>
              </a:spcAft>
              <a:defRPr/>
            </a:pPr>
            <a:r>
              <a:rPr lang="zh-CN" altLang="en-US" sz="2800" dirty="0" smtClean="0">
                <a:ea typeface="宋体" panose="02010600030101010101" pitchFamily="2" charset="-122"/>
              </a:rPr>
              <a:t>工作原理：识别车牌数字</a:t>
            </a:r>
            <a:r>
              <a:rPr lang="en-US" altLang="zh-CN" sz="2800" dirty="0" smtClean="0">
                <a:ea typeface="宋体" panose="02010600030101010101" pitchFamily="2" charset="-122"/>
              </a:rPr>
              <a:t>—</a:t>
            </a:r>
            <a:r>
              <a:rPr lang="zh-CN" altLang="en-US" sz="2800" dirty="0" smtClean="0">
                <a:ea typeface="宋体" panose="02010600030101010101" pitchFamily="2" charset="-122"/>
              </a:rPr>
              <a:t>存储车牌信息</a:t>
            </a:r>
            <a:r>
              <a:rPr lang="en-US" altLang="zh-CN" sz="2800" dirty="0" smtClean="0">
                <a:ea typeface="宋体" panose="02010600030101010101" pitchFamily="2" charset="-122"/>
              </a:rPr>
              <a:t>—</a:t>
            </a:r>
            <a:r>
              <a:rPr lang="zh-CN" altLang="en-US" sz="2800" dirty="0" smtClean="0">
                <a:ea typeface="宋体" panose="02010600030101010101" pitchFamily="2" charset="-122"/>
              </a:rPr>
              <a:t>道闸门抬起</a:t>
            </a:r>
            <a:r>
              <a:rPr lang="en-US" altLang="zh-CN" sz="2800" dirty="0" smtClean="0">
                <a:ea typeface="宋体" panose="02010600030101010101" pitchFamily="2" charset="-122"/>
              </a:rPr>
              <a:t>—</a:t>
            </a:r>
            <a:r>
              <a:rPr lang="zh-CN" altLang="en-US" sz="2800" dirty="0" smtClean="0">
                <a:ea typeface="宋体" panose="02010600030101010101" pitchFamily="2" charset="-122"/>
              </a:rPr>
              <a:t>车辆进入车库</a:t>
            </a:r>
            <a:endParaRPr lang="en-US" altLang="zh-CN" sz="2800" dirty="0">
              <a:ea typeface="宋体" panose="02010600030101010101" pitchFamily="2" charset="-122"/>
            </a:endParaRPr>
          </a:p>
        </p:txBody>
      </p:sp>
    </p:spTree>
    <p:extLst>
      <p:ext uri="{BB962C8B-B14F-4D97-AF65-F5344CB8AC3E}">
        <p14:creationId xmlns:p14="http://schemas.microsoft.com/office/powerpoint/2010/main" xmlns="" val="420537177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6" name="矩形 5"/>
          <p:cNvSpPr/>
          <p:nvPr/>
        </p:nvSpPr>
        <p:spPr>
          <a:xfrm>
            <a:off x="1251222" y="2749648"/>
            <a:ext cx="4305987"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dirty="0" smtClean="0">
                <a:ln/>
                <a:solidFill>
                  <a:srgbClr val="002060"/>
                </a:solidFill>
                <a:effectLst>
                  <a:outerShdw blurRad="38100" dist="38100" dir="2700000" algn="tl">
                    <a:srgbClr val="000000">
                      <a:alpha val="43137"/>
                    </a:srgbClr>
                  </a:outerShdw>
                </a:effectLst>
              </a:rPr>
              <a:t>13</a:t>
            </a:r>
            <a:r>
              <a:rPr lang="en-US" altLang="zh-CN" sz="4800" b="1" cap="none" spc="0" dirty="0" smtClean="0">
                <a:ln/>
                <a:solidFill>
                  <a:srgbClr val="002060"/>
                </a:solidFill>
                <a:effectLst>
                  <a:outerShdw blurRad="38100" dist="38100" dir="2700000" algn="tl">
                    <a:srgbClr val="000000">
                      <a:alpha val="43137"/>
                    </a:srgbClr>
                  </a:outerShdw>
                </a:effectLst>
              </a:rPr>
              <a:t>   </a:t>
            </a:r>
            <a:r>
              <a:rPr lang="zh-CN" altLang="en-US" sz="4800" b="1" dirty="0" smtClean="0">
                <a:ln/>
                <a:solidFill>
                  <a:srgbClr val="002060"/>
                </a:solidFill>
                <a:effectLst>
                  <a:outerShdw blurRad="38100" dist="38100" dir="2700000" algn="tl">
                    <a:srgbClr val="000000">
                      <a:alpha val="43137"/>
                    </a:srgbClr>
                  </a:outerShdw>
                </a:effectLst>
              </a:rPr>
              <a:t>开启倒计时</a:t>
            </a:r>
            <a:endParaRPr lang="zh-CN" altLang="en-US" sz="4800" b="1" cap="none" spc="0" dirty="0">
              <a:ln/>
              <a:solidFill>
                <a:srgbClr val="002060"/>
              </a:solidFill>
              <a:effectLst>
                <a:outerShdw blurRad="38100" dist="38100" dir="2700000" algn="tl">
                  <a:srgbClr val="000000">
                    <a:alpha val="43137"/>
                  </a:srgbClr>
                </a:outerShdw>
              </a:effectLst>
            </a:endParaRPr>
          </a:p>
        </p:txBody>
      </p:sp>
      <p:grpSp>
        <p:nvGrpSpPr>
          <p:cNvPr id="8" name="Group 3"/>
          <p:cNvGrpSpPr>
            <a:grpSpLocks/>
          </p:cNvGrpSpPr>
          <p:nvPr/>
        </p:nvGrpSpPr>
        <p:grpSpPr bwMode="auto">
          <a:xfrm>
            <a:off x="803344" y="4002299"/>
            <a:ext cx="5264012" cy="1871206"/>
            <a:chOff x="0" y="0"/>
            <a:chExt cx="3984" cy="912"/>
          </a:xfrm>
        </p:grpSpPr>
        <p:sp>
          <p:nvSpPr>
            <p:cNvPr id="9" name="AutoShape 4"/>
            <p:cNvSpPr>
              <a:spLocks noChangeArrowheads="1"/>
            </p:cNvSpPr>
            <p:nvPr/>
          </p:nvSpPr>
          <p:spPr bwMode="auto">
            <a:xfrm>
              <a:off x="0" y="0"/>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10" name="Group 5"/>
            <p:cNvGrpSpPr>
              <a:grpSpLocks/>
            </p:cNvGrpSpPr>
            <p:nvPr/>
          </p:nvGrpSpPr>
          <p:grpSpPr bwMode="auto">
            <a:xfrm>
              <a:off x="11" y="85"/>
              <a:ext cx="905" cy="746"/>
              <a:chOff x="-76" y="1"/>
              <a:chExt cx="905" cy="746"/>
            </a:xfrm>
          </p:grpSpPr>
          <p:sp>
            <p:nvSpPr>
              <p:cNvPr id="12"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13"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4"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mn-lt"/>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mn-lt"/>
                  <a:ea typeface="宋体" panose="02010600030101010101" pitchFamily="2" charset="-122"/>
                </a:endParaRPr>
              </a:p>
            </p:txBody>
          </p:sp>
        </p:grpSp>
        <p:sp>
          <p:nvSpPr>
            <p:cNvPr id="11" name="Text Box 9"/>
            <p:cNvSpPr txBox="1">
              <a:spLocks noChangeArrowheads="1"/>
            </p:cNvSpPr>
            <p:nvPr/>
          </p:nvSpPr>
          <p:spPr bwMode="auto">
            <a:xfrm>
              <a:off x="960" y="141"/>
              <a:ext cx="2928" cy="7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400" b="1" dirty="0" smtClean="0">
                  <a:ea typeface="宋体" panose="02010600030101010101" pitchFamily="2" charset="-122"/>
                </a:rPr>
                <a:t>1.  </a:t>
              </a:r>
              <a:r>
                <a:rPr lang="zh-CN" altLang="en-US" sz="2400" b="1" dirty="0" smtClean="0">
                  <a:ea typeface="宋体" panose="02010600030101010101" pitchFamily="2" charset="-122"/>
                </a:rPr>
                <a:t>认识数码管元器件</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2 . </a:t>
              </a:r>
              <a:r>
                <a:rPr lang="zh-CN" altLang="en-US" sz="2400" b="1" dirty="0" smtClean="0">
                  <a:ea typeface="宋体" panose="02010600030101010101" pitchFamily="2" charset="-122"/>
                </a:rPr>
                <a:t>能正确连接</a:t>
              </a:r>
              <a:r>
                <a:rPr lang="zh-CN" altLang="en-US" sz="2400" b="1" dirty="0">
                  <a:ea typeface="宋体" panose="02010600030101010101" pitchFamily="2" charset="-122"/>
                </a:rPr>
                <a:t>数码管</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3. </a:t>
              </a:r>
              <a:r>
                <a:rPr lang="zh-CN" altLang="en-US" sz="2400" b="1" dirty="0" smtClean="0">
                  <a:ea typeface="宋体" panose="02010600030101010101" pitchFamily="2" charset="-122"/>
                </a:rPr>
                <a:t>了解数码管的工作原理</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4.  </a:t>
              </a:r>
              <a:r>
                <a:rPr lang="zh-CN" altLang="en-US" sz="2400" b="1" dirty="0" smtClean="0">
                  <a:ea typeface="宋体" panose="02010600030101010101" pitchFamily="2" charset="-122"/>
                </a:rPr>
                <a:t>用数码管进行倒计时</a:t>
              </a:r>
              <a:endParaRPr lang="en-US" altLang="zh-CN" sz="2400" dirty="0">
                <a:ea typeface="宋体" panose="02010600030101010101" pitchFamily="2" charset="-122"/>
              </a:endParaRPr>
            </a:p>
          </p:txBody>
        </p:sp>
      </p:gr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7619930"/>
            <a:ext cx="2625801" cy="1827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6093398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dirty="0" smtClean="0">
                <a:latin typeface="华文楷体" panose="02010600040101010101" pitchFamily="2" charset="-122"/>
                <a:ea typeface="华文楷体" panose="02010600040101010101" pitchFamily="2" charset="-122"/>
              </a:rPr>
              <a:t>知识概要</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pPr>
              <a:buBlip>
                <a:blip r:embed="rId2"/>
              </a:buBlip>
            </a:pPr>
            <a:r>
              <a:rPr lang="zh-CN" altLang="en-US" sz="2400" dirty="0" smtClean="0"/>
              <a:t> 认识</a:t>
            </a:r>
            <a:r>
              <a:rPr lang="zh-CN" altLang="en-US" sz="2400" dirty="0"/>
              <a:t>数码管</a:t>
            </a:r>
            <a:endParaRPr lang="en-US" altLang="zh-CN" sz="2400" dirty="0" smtClean="0"/>
          </a:p>
          <a:p>
            <a:pPr>
              <a:buBlip>
                <a:blip r:embed="rId2"/>
              </a:buBlip>
            </a:pPr>
            <a:r>
              <a:rPr lang="zh-CN" altLang="en-US" sz="2400" dirty="0" smtClean="0"/>
              <a:t> </a:t>
            </a:r>
            <a:r>
              <a:rPr lang="zh-CN" altLang="en-US" sz="2400" dirty="0"/>
              <a:t>数码管</a:t>
            </a:r>
            <a:r>
              <a:rPr lang="zh-CN" altLang="en-US" sz="2400" dirty="0" smtClean="0"/>
              <a:t>的连接</a:t>
            </a:r>
            <a:endParaRPr lang="en-US" altLang="zh-CN" sz="2400" dirty="0" smtClean="0"/>
          </a:p>
          <a:p>
            <a:pPr>
              <a:buBlip>
                <a:blip r:embed="rId2"/>
              </a:buBlip>
            </a:pPr>
            <a:r>
              <a:rPr lang="zh-CN" altLang="en-US" sz="2400" dirty="0" smtClean="0"/>
              <a:t> 数码管的显示原理</a:t>
            </a:r>
            <a:endParaRPr lang="en-US" altLang="zh-CN" sz="2400" dirty="0" smtClean="0"/>
          </a:p>
          <a:p>
            <a:pPr>
              <a:buBlip>
                <a:blip r:embed="rId2"/>
              </a:buBlip>
            </a:pPr>
            <a:r>
              <a:rPr lang="zh-CN" altLang="en-US" sz="2400" dirty="0" smtClean="0"/>
              <a:t>任务</a:t>
            </a:r>
            <a:r>
              <a:rPr lang="en-US" altLang="zh-CN" sz="2400" dirty="0" smtClean="0"/>
              <a:t>1</a:t>
            </a:r>
            <a:r>
              <a:rPr lang="zh-CN" altLang="en-US" sz="2400" dirty="0" smtClean="0"/>
              <a:t>：用数码管显示数字</a:t>
            </a:r>
            <a:endParaRPr lang="en-US" altLang="zh-CN" sz="2400" dirty="0" smtClean="0"/>
          </a:p>
          <a:p>
            <a:pPr>
              <a:buBlip>
                <a:blip r:embed="rId2"/>
              </a:buBlip>
            </a:pPr>
            <a:r>
              <a:rPr lang="zh-CN" altLang="en-US" sz="2400" dirty="0" smtClean="0"/>
              <a:t>任务</a:t>
            </a:r>
            <a:r>
              <a:rPr lang="en-US" altLang="zh-CN" sz="2400" dirty="0" smtClean="0"/>
              <a:t>2</a:t>
            </a:r>
            <a:r>
              <a:rPr lang="zh-CN" altLang="en-US" sz="2400" dirty="0" smtClean="0"/>
              <a:t>：</a:t>
            </a:r>
            <a:r>
              <a:rPr lang="zh-CN" altLang="zh-CN" sz="2400" dirty="0" smtClean="0"/>
              <a:t>用</a:t>
            </a:r>
            <a:r>
              <a:rPr lang="zh-CN" altLang="en-US" sz="2400" dirty="0" smtClean="0"/>
              <a:t>数码管显示时间</a:t>
            </a:r>
            <a:endParaRPr lang="en-US" altLang="zh-CN" sz="2400" dirty="0" smtClean="0"/>
          </a:p>
          <a:p>
            <a:pPr>
              <a:buBlip>
                <a:blip r:embed="rId2"/>
              </a:buBlip>
            </a:pPr>
            <a:r>
              <a:rPr lang="zh-CN" altLang="en-US" sz="2400" dirty="0" smtClean="0"/>
              <a:t>任务</a:t>
            </a:r>
            <a:r>
              <a:rPr lang="en-US" altLang="zh-CN" sz="2400" dirty="0" smtClean="0"/>
              <a:t>3</a:t>
            </a:r>
            <a:r>
              <a:rPr lang="zh-CN" altLang="en-US" sz="2400" dirty="0" smtClean="0"/>
              <a:t>：</a:t>
            </a:r>
            <a:r>
              <a:rPr lang="zh-CN" altLang="en-US" sz="2400" dirty="0" smtClean="0">
                <a:sym typeface="Arial" pitchFamily="34" charset="0"/>
              </a:rPr>
              <a:t>用数码管显示两位数</a:t>
            </a:r>
            <a:endParaRPr lang="en-US" altLang="zh-CN" sz="2400" dirty="0" smtClean="0">
              <a:sym typeface="Arial" pitchFamily="34" charset="0"/>
            </a:endParaRPr>
          </a:p>
          <a:p>
            <a:pPr>
              <a:buBlip>
                <a:blip r:embed="rId2"/>
              </a:buBlip>
            </a:pPr>
            <a:r>
              <a:rPr lang="zh-CN" altLang="en-US" sz="2400" dirty="0" smtClean="0"/>
              <a:t>任务</a:t>
            </a:r>
            <a:r>
              <a:rPr lang="en-US" altLang="zh-CN" sz="2400" dirty="0" smtClean="0"/>
              <a:t>4</a:t>
            </a:r>
            <a:r>
              <a:rPr lang="zh-CN" altLang="en-US" sz="2400" dirty="0" smtClean="0"/>
              <a:t>：</a:t>
            </a:r>
            <a:r>
              <a:rPr lang="zh-CN" altLang="en-US" sz="2400" dirty="0">
                <a:sym typeface="Arial" pitchFamily="34" charset="0"/>
              </a:rPr>
              <a:t>用数码</a:t>
            </a:r>
            <a:r>
              <a:rPr lang="zh-CN" altLang="en-US" sz="2400" dirty="0" smtClean="0">
                <a:sym typeface="Arial" pitchFamily="34" charset="0"/>
              </a:rPr>
              <a:t>管倒计时</a:t>
            </a:r>
            <a:endParaRPr lang="en-US" altLang="zh-CN" sz="2400" dirty="0" smtClean="0">
              <a:sym typeface="Arial" pitchFamily="34" charset="0"/>
            </a:endParaRPr>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extLst>
      <p:ext uri="{BB962C8B-B14F-4D97-AF65-F5344CB8AC3E}">
        <p14:creationId xmlns:p14="http://schemas.microsoft.com/office/powerpoint/2010/main" xmlns="" val="54756098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16" name="Rectangle 2"/>
          <p:cNvSpPr txBox="1">
            <a:spLocks noChangeArrowheads="1"/>
          </p:cNvSpPr>
          <p:nvPr/>
        </p:nvSpPr>
        <p:spPr bwMode="auto">
          <a:xfrm>
            <a:off x="371352" y="1472871"/>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3"/>
              </a:buBlip>
            </a:pPr>
            <a:r>
              <a:rPr lang="zh-CN" altLang="en-US" sz="3200" b="1" dirty="0" smtClean="0"/>
              <a:t>认识数码管</a:t>
            </a:r>
            <a:endParaRPr lang="en-US" altLang="zh-CN" sz="3200" b="1" dirty="0" smtClean="0">
              <a:ea typeface="宋体" panose="02010600030101010101" pitchFamily="2" charset="-122"/>
            </a:endParaRPr>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60403" y="3657634"/>
            <a:ext cx="4554537"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矩形 1"/>
          <p:cNvSpPr/>
          <p:nvPr/>
        </p:nvSpPr>
        <p:spPr>
          <a:xfrm>
            <a:off x="609674" y="2514664"/>
            <a:ext cx="6172038" cy="830997"/>
          </a:xfrm>
          <a:prstGeom prst="rect">
            <a:avLst/>
          </a:prstGeom>
        </p:spPr>
        <p:txBody>
          <a:bodyPr wrap="square">
            <a:spAutoFit/>
          </a:bodyPr>
          <a:lstStyle/>
          <a:p>
            <a:r>
              <a:rPr lang="zh-CN" altLang="en-US" sz="2400" dirty="0">
                <a:latin typeface="仿宋" pitchFamily="49" charset="-122"/>
                <a:ea typeface="仿宋" pitchFamily="49" charset="-122"/>
              </a:rPr>
              <a:t>数码管</a:t>
            </a:r>
            <a:r>
              <a:rPr lang="zh-CN" altLang="en-US" sz="2400" dirty="0" smtClean="0">
                <a:latin typeface="仿宋" pitchFamily="49" charset="-122"/>
                <a:ea typeface="仿宋" pitchFamily="49" charset="-122"/>
              </a:rPr>
              <a:t>：</a:t>
            </a:r>
            <a:r>
              <a:rPr lang="zh-CN" altLang="en-US" sz="2400" smtClean="0">
                <a:latin typeface="仿宋" pitchFamily="49" charset="-122"/>
                <a:ea typeface="仿宋" pitchFamily="49" charset="-122"/>
              </a:rPr>
              <a:t>包含八段</a:t>
            </a:r>
            <a:r>
              <a:rPr lang="zh-CN" altLang="en-US" sz="2400" dirty="0">
                <a:latin typeface="仿宋" pitchFamily="49" charset="-122"/>
                <a:ea typeface="仿宋" pitchFamily="49" charset="-122"/>
              </a:rPr>
              <a:t>码（</a:t>
            </a:r>
            <a:r>
              <a:rPr lang="en-US" altLang="zh-CN" sz="2400" dirty="0">
                <a:latin typeface="仿宋" pitchFamily="49" charset="-122"/>
                <a:ea typeface="仿宋" pitchFamily="49" charset="-122"/>
              </a:rPr>
              <a:t>7</a:t>
            </a:r>
            <a:r>
              <a:rPr lang="zh-CN" altLang="en-US" sz="2400" dirty="0">
                <a:latin typeface="仿宋" pitchFamily="49" charset="-122"/>
                <a:ea typeface="仿宋" pitchFamily="49" charset="-122"/>
              </a:rPr>
              <a:t>个</a:t>
            </a:r>
            <a:r>
              <a:rPr lang="zh-CN" altLang="en-US" sz="2400">
                <a:latin typeface="仿宋" pitchFamily="49" charset="-122"/>
                <a:ea typeface="仿宋" pitchFamily="49" charset="-122"/>
              </a:rPr>
              <a:t>小</a:t>
            </a:r>
            <a:r>
              <a:rPr lang="zh-CN" altLang="en-US" sz="2400" smtClean="0">
                <a:latin typeface="仿宋" pitchFamily="49" charset="-122"/>
                <a:ea typeface="仿宋" pitchFamily="49" charset="-122"/>
              </a:rPr>
              <a:t>灯</a:t>
            </a:r>
            <a:r>
              <a:rPr lang="en-US" altLang="zh-CN" sz="2400" smtClean="0">
                <a:latin typeface="仿宋" pitchFamily="49" charset="-122"/>
                <a:ea typeface="仿宋" pitchFamily="49" charset="-122"/>
              </a:rPr>
              <a:t>+ </a:t>
            </a:r>
            <a:r>
              <a:rPr lang="en-US" altLang="zh-CN" sz="2400" dirty="0">
                <a:latin typeface="仿宋" pitchFamily="49" charset="-122"/>
                <a:ea typeface="仿宋" pitchFamily="49" charset="-122"/>
              </a:rPr>
              <a:t>1</a:t>
            </a:r>
            <a:r>
              <a:rPr lang="zh-CN" altLang="en-US" sz="2400" dirty="0">
                <a:latin typeface="仿宋" pitchFamily="49" charset="-122"/>
                <a:ea typeface="仿宋" pitchFamily="49" charset="-122"/>
              </a:rPr>
              <a:t>个小</a:t>
            </a:r>
            <a:r>
              <a:rPr lang="zh-CN" altLang="en-US" sz="2400" smtClean="0">
                <a:latin typeface="仿宋" pitchFamily="49" charset="-122"/>
                <a:ea typeface="仿宋" pitchFamily="49" charset="-122"/>
              </a:rPr>
              <a:t>圆点），</a:t>
            </a:r>
            <a:r>
              <a:rPr lang="zh-CN" altLang="en-US" sz="2400" dirty="0" smtClean="0">
                <a:latin typeface="仿宋" pitchFamily="49" charset="-122"/>
                <a:ea typeface="仿宋" pitchFamily="49" charset="-122"/>
              </a:rPr>
              <a:t>和</a:t>
            </a:r>
            <a:r>
              <a:rPr lang="zh-CN" altLang="en-US" sz="2400" dirty="0">
                <a:latin typeface="仿宋" pitchFamily="49" charset="-122"/>
                <a:ea typeface="仿宋" pitchFamily="49" charset="-122"/>
              </a:rPr>
              <a:t>点亮小灯一样，通电就</a:t>
            </a:r>
            <a:r>
              <a:rPr lang="zh-CN" altLang="en-US" sz="2400">
                <a:latin typeface="仿宋" pitchFamily="49" charset="-122"/>
                <a:ea typeface="仿宋" pitchFamily="49" charset="-122"/>
              </a:rPr>
              <a:t>亮</a:t>
            </a:r>
            <a:r>
              <a:rPr lang="zh-CN" altLang="en-US" sz="2400" smtClean="0">
                <a:latin typeface="仿宋" pitchFamily="49" charset="-122"/>
                <a:ea typeface="仿宋" pitchFamily="49" charset="-122"/>
              </a:rPr>
              <a:t>了。</a:t>
            </a:r>
            <a:endParaRPr lang="en-US" altLang="zh-CN" sz="2400" dirty="0">
              <a:latin typeface="仿宋" pitchFamily="49" charset="-122"/>
              <a:ea typeface="仿宋" pitchFamily="49" charset="-122"/>
            </a:endParaRPr>
          </a:p>
        </p:txBody>
      </p:sp>
      <p:sp>
        <p:nvSpPr>
          <p:cNvPr id="29" name="矩形 7"/>
          <p:cNvSpPr>
            <a:spLocks noChangeArrowheads="1"/>
          </p:cNvSpPr>
          <p:nvPr/>
        </p:nvSpPr>
        <p:spPr bwMode="auto">
          <a:xfrm>
            <a:off x="381080" y="7391336"/>
            <a:ext cx="655302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en-US" altLang="zh-CN" sz="2000" dirty="0">
              <a:solidFill>
                <a:srgbClr val="000000"/>
              </a:solidFill>
              <a:sym typeface="Arial" pitchFamily="34" charset="0"/>
            </a:endParaRPr>
          </a:p>
          <a:p>
            <a:r>
              <a:rPr lang="zh-CN" altLang="en-US" sz="2000" dirty="0" smtClean="0">
                <a:solidFill>
                  <a:srgbClr val="000000"/>
                </a:solidFill>
                <a:sym typeface="Arial" pitchFamily="34" charset="0"/>
              </a:rPr>
              <a:t>“小圆点 </a:t>
            </a:r>
            <a:r>
              <a:rPr lang="en-US" altLang="zh-CN" sz="2000" dirty="0" smtClean="0">
                <a:solidFill>
                  <a:srgbClr val="000000"/>
                </a:solidFill>
                <a:sym typeface="Arial" pitchFamily="34" charset="0"/>
              </a:rPr>
              <a:t>·</a:t>
            </a:r>
            <a:r>
              <a:rPr lang="zh-CN" altLang="en-US" sz="2000" dirty="0" smtClean="0">
                <a:solidFill>
                  <a:srgbClr val="000000"/>
                </a:solidFill>
                <a:sym typeface="Arial" pitchFamily="34" charset="0"/>
              </a:rPr>
              <a:t>”，</a:t>
            </a:r>
            <a:r>
              <a:rPr lang="en-US" altLang="zh-CN" sz="2000" dirty="0" smtClean="0">
                <a:solidFill>
                  <a:srgbClr val="000000"/>
                </a:solidFill>
                <a:sym typeface="Arial" pitchFamily="34" charset="0"/>
              </a:rPr>
              <a:t>·</a:t>
            </a:r>
            <a:r>
              <a:rPr lang="zh-CN" altLang="en-US" sz="2000" dirty="0" smtClean="0">
                <a:solidFill>
                  <a:srgbClr val="000000"/>
                </a:solidFill>
                <a:sym typeface="Arial" pitchFamily="34" charset="0"/>
              </a:rPr>
              <a:t>为</a:t>
            </a:r>
            <a:r>
              <a:rPr lang="en-US" altLang="zh-CN" sz="2000" dirty="0">
                <a:solidFill>
                  <a:srgbClr val="000000"/>
                </a:solidFill>
                <a:sym typeface="Arial" pitchFamily="34" charset="0"/>
              </a:rPr>
              <a:t>0</a:t>
            </a:r>
            <a:r>
              <a:rPr lang="zh-CN" altLang="en-US" sz="2000" dirty="0">
                <a:solidFill>
                  <a:srgbClr val="000000"/>
                </a:solidFill>
                <a:sym typeface="Arial" pitchFamily="34" charset="0"/>
              </a:rPr>
              <a:t>表示不显示右下角的点，</a:t>
            </a:r>
            <a:r>
              <a:rPr lang="en-US" altLang="zh-CN" sz="2000" dirty="0">
                <a:solidFill>
                  <a:srgbClr val="000000"/>
                </a:solidFill>
                <a:sym typeface="Arial" pitchFamily="34" charset="0"/>
              </a:rPr>
              <a:t>1</a:t>
            </a:r>
            <a:r>
              <a:rPr lang="zh-CN" altLang="en-US" sz="2000" dirty="0">
                <a:solidFill>
                  <a:srgbClr val="000000"/>
                </a:solidFill>
                <a:sym typeface="Arial" pitchFamily="34" charset="0"/>
              </a:rPr>
              <a:t>为显示</a:t>
            </a:r>
          </a:p>
        </p:txBody>
      </p:sp>
    </p:spTree>
    <p:extLst>
      <p:ext uri="{BB962C8B-B14F-4D97-AF65-F5344CB8AC3E}">
        <p14:creationId xmlns:p14="http://schemas.microsoft.com/office/powerpoint/2010/main" xmlns="" val="34896293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71488" y="1350963"/>
            <a:ext cx="5915025" cy="1304925"/>
          </a:xfrm>
        </p:spPr>
        <p:txBody>
          <a:bodyPr rtlCol="0">
            <a:normAutofit/>
          </a:bodyPr>
          <a:lstStyle/>
          <a:p>
            <a:pPr marL="285750" indent="-285750">
              <a:buBlip>
                <a:blip r:embed="rId4"/>
              </a:buBlip>
              <a:defRPr/>
            </a:pPr>
            <a:r>
              <a:rPr lang="zh-CN" altLang="en-US" sz="2800" dirty="0"/>
              <a:t>连接</a:t>
            </a:r>
            <a:r>
              <a:rPr lang="en-US" altLang="zh-CN" sz="2800" dirty="0"/>
              <a:t>WIFI</a:t>
            </a:r>
          </a:p>
        </p:txBody>
      </p:sp>
      <p:sp>
        <p:nvSpPr>
          <p:cNvPr id="2" name="文本框 1"/>
          <p:cNvSpPr txBox="1"/>
          <p:nvPr/>
        </p:nvSpPr>
        <p:spPr>
          <a:xfrm>
            <a:off x="747861" y="2438466"/>
            <a:ext cx="5638652" cy="1200329"/>
          </a:xfrm>
          <a:prstGeom prst="rect">
            <a:avLst/>
          </a:prstGeom>
          <a:noFill/>
        </p:spPr>
        <p:txBody>
          <a:bodyPr wrap="square" rtlCol="0">
            <a:spAutoFit/>
          </a:bodyPr>
          <a:lstStyle/>
          <a:p>
            <a:r>
              <a:rPr lang="zh-CN" altLang="en-US" dirty="0" smtClean="0"/>
              <a:t>        单击右上角      网络图标，找到</a:t>
            </a:r>
            <a:r>
              <a:rPr lang="en-US" altLang="zh-CN" dirty="0" smtClean="0"/>
              <a:t>WIFI</a:t>
            </a:r>
            <a:r>
              <a:rPr lang="zh-CN" altLang="en-US" dirty="0" smtClean="0"/>
              <a:t>网络，输入无线网络密码，就能将树莓派连接到网络了。</a:t>
            </a:r>
            <a:endParaRPr lang="en-US" altLang="zh-CN" dirty="0" smtClean="0"/>
          </a:p>
          <a:p>
            <a:r>
              <a:rPr lang="zh-CN" altLang="en-US" dirty="0" smtClean="0"/>
              <a:t>         输入</a:t>
            </a:r>
            <a:r>
              <a:rPr lang="en-US" altLang="zh-CN" dirty="0" smtClean="0"/>
              <a:t>WIFI</a:t>
            </a:r>
            <a:r>
              <a:rPr lang="zh-CN" altLang="en-US" dirty="0" smtClean="0"/>
              <a:t>密码，需要用到鼠标、键盘，自行连接到树莓派</a:t>
            </a:r>
            <a:r>
              <a:rPr lang="en-US" altLang="zh-CN" dirty="0" smtClean="0"/>
              <a:t>USB</a:t>
            </a:r>
            <a:r>
              <a:rPr lang="zh-CN" altLang="en-US" dirty="0" smtClean="0"/>
              <a:t>上就可以了。</a:t>
            </a:r>
            <a:endParaRPr lang="zh-CN" altLang="en-US" dirty="0"/>
          </a:p>
        </p:txBody>
      </p:sp>
      <p:sp>
        <p:nvSpPr>
          <p:cNvPr id="31" name="文本框 30"/>
          <p:cNvSpPr txBox="1"/>
          <p:nvPr/>
        </p:nvSpPr>
        <p:spPr>
          <a:xfrm>
            <a:off x="471488" y="7506695"/>
            <a:ext cx="6298519" cy="1600438"/>
          </a:xfrm>
          <a:prstGeom prst="rect">
            <a:avLst/>
          </a:prstGeom>
          <a:noFill/>
        </p:spPr>
        <p:txBody>
          <a:bodyPr wrap="none" rtlCol="0">
            <a:spAutoFit/>
          </a:bodyPr>
          <a:lstStyle/>
          <a:p>
            <a:r>
              <a:rPr lang="zh-CN" altLang="en-US" b="1" dirty="0" smtClean="0"/>
              <a:t>温馨提示：</a:t>
            </a:r>
            <a:endParaRPr lang="en-US" altLang="zh-CN" b="1" dirty="0" smtClean="0"/>
          </a:p>
          <a:p>
            <a:r>
              <a:rPr lang="zh-CN" altLang="en-US" sz="1600" dirty="0" smtClean="0"/>
              <a:t>      </a:t>
            </a:r>
            <a:endParaRPr lang="en-US" altLang="zh-CN" sz="1600" dirty="0" smtClean="0"/>
          </a:p>
          <a:p>
            <a:r>
              <a:rPr lang="en-US" altLang="zh-CN" sz="1600" dirty="0"/>
              <a:t> </a:t>
            </a:r>
            <a:r>
              <a:rPr lang="en-US" altLang="zh-CN" sz="1600" dirty="0" smtClean="0"/>
              <a:t>      </a:t>
            </a:r>
            <a:r>
              <a:rPr lang="zh-CN" altLang="en-US" sz="1600" dirty="0" smtClean="0"/>
              <a:t> </a:t>
            </a:r>
            <a:r>
              <a:rPr lang="en-US" altLang="zh-CN" sz="1600" dirty="0" smtClean="0"/>
              <a:t>1.</a:t>
            </a:r>
            <a:r>
              <a:rPr lang="zh-CN" altLang="en-US" sz="1600" dirty="0" smtClean="0"/>
              <a:t> 如果</a:t>
            </a:r>
            <a:r>
              <a:rPr lang="en-US" altLang="zh-CN" sz="1600" dirty="0" smtClean="0"/>
              <a:t>WIFI</a:t>
            </a:r>
            <a:r>
              <a:rPr lang="zh-CN" altLang="en-US" sz="1600" dirty="0" smtClean="0"/>
              <a:t>的用户名是中文的将不能连接到网络，一定是英文</a:t>
            </a:r>
            <a:endParaRPr lang="en-US" altLang="zh-CN" sz="1600" dirty="0" smtClean="0"/>
          </a:p>
          <a:p>
            <a:r>
              <a:rPr lang="zh-CN" altLang="en-US" sz="1600" dirty="0" smtClean="0"/>
              <a:t>或数字，不能有汉字。</a:t>
            </a:r>
            <a:endParaRPr lang="en-US" altLang="zh-CN" sz="1600" dirty="0" smtClean="0"/>
          </a:p>
          <a:p>
            <a:r>
              <a:rPr lang="en-US" altLang="zh-CN" sz="1600" dirty="0" smtClean="0"/>
              <a:t>         2.</a:t>
            </a:r>
            <a:r>
              <a:rPr lang="zh-CN" altLang="en-US" sz="1600" dirty="0" smtClean="0"/>
              <a:t>如果没有键盘，可以单击鼠标右键，在快捷菜单中就能找到</a:t>
            </a:r>
            <a:endParaRPr lang="en-US" altLang="zh-CN" sz="1600" dirty="0" smtClean="0"/>
          </a:p>
          <a:p>
            <a:r>
              <a:rPr lang="zh-CN" altLang="en-US" sz="1600" dirty="0" smtClean="0"/>
              <a:t>可以使用的软键盘。</a:t>
            </a:r>
            <a:endParaRPr lang="zh-CN" altLang="en-US" sz="1600" dirty="0"/>
          </a:p>
        </p:txBody>
      </p:sp>
      <p:sp>
        <p:nvSpPr>
          <p:cNvPr id="32"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47861" y="3771820"/>
            <a:ext cx="5437428" cy="3054022"/>
          </a:xfrm>
          <a:prstGeom prst="rect">
            <a:avLst/>
          </a:prstGeom>
        </p:spPr>
      </p:pic>
      <p:graphicFrame>
        <p:nvGraphicFramePr>
          <p:cNvPr id="5" name="对象 4"/>
          <p:cNvGraphicFramePr>
            <a:graphicFrameLocks noChangeAspect="1"/>
          </p:cNvGraphicFramePr>
          <p:nvPr>
            <p:extLst>
              <p:ext uri="{D42A27DB-BD31-4B8C-83A1-F6EECF244321}">
                <p14:modId xmlns:p14="http://schemas.microsoft.com/office/powerpoint/2010/main" xmlns="" val="2989684347"/>
              </p:ext>
            </p:extLst>
          </p:nvPr>
        </p:nvGraphicFramePr>
        <p:xfrm>
          <a:off x="2438426" y="2578158"/>
          <a:ext cx="190500" cy="165100"/>
        </p:xfrm>
        <a:graphic>
          <a:graphicData uri="http://schemas.openxmlformats.org/presentationml/2006/ole">
            <p:oleObj spid="_x0000_s19665" r:id="rId6" imgW="190476" imgH="165079" progId="">
              <p:embed/>
            </p:oleObj>
          </a:graphicData>
        </a:graphic>
      </p:graphicFrame>
      <p:sp>
        <p:nvSpPr>
          <p:cNvPr id="8"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grpSp>
        <p:nvGrpSpPr>
          <p:cNvPr id="2071" name="组合 2070"/>
          <p:cNvGrpSpPr/>
          <p:nvPr/>
        </p:nvGrpSpPr>
        <p:grpSpPr>
          <a:xfrm>
            <a:off x="457278" y="2927797"/>
            <a:ext cx="6076939" cy="5149321"/>
            <a:chOff x="781005" y="2678718"/>
            <a:chExt cx="6076939" cy="5149321"/>
          </a:xfrm>
        </p:grpSpPr>
        <p:sp>
          <p:nvSpPr>
            <p:cNvPr id="42" name="TextBox 41"/>
            <p:cNvSpPr txBox="1"/>
            <p:nvPr/>
          </p:nvSpPr>
          <p:spPr>
            <a:xfrm>
              <a:off x="781005" y="2678718"/>
              <a:ext cx="1505025" cy="369332"/>
            </a:xfrm>
            <a:prstGeom prst="rect">
              <a:avLst/>
            </a:prstGeom>
            <a:noFill/>
          </p:spPr>
          <p:txBody>
            <a:bodyPr wrap="square" rtlCol="0">
              <a:spAutoFit/>
            </a:bodyPr>
            <a:lstStyle/>
            <a:p>
              <a:r>
                <a:rPr lang="zh-CN" altLang="en-US" dirty="0" smtClean="0"/>
                <a:t>接数据</a:t>
              </a:r>
              <a:r>
                <a:rPr lang="en-US" altLang="zh-CN" dirty="0" smtClean="0"/>
                <a:t>DATA</a:t>
              </a:r>
              <a:endParaRPr lang="zh-CN" altLang="en-US" dirty="0"/>
            </a:p>
          </p:txBody>
        </p:sp>
        <p:sp>
          <p:nvSpPr>
            <p:cNvPr id="66" name="TextBox 65"/>
            <p:cNvSpPr txBox="1"/>
            <p:nvPr/>
          </p:nvSpPr>
          <p:spPr>
            <a:xfrm>
              <a:off x="914466" y="6080906"/>
              <a:ext cx="1345347" cy="369332"/>
            </a:xfrm>
            <a:prstGeom prst="rect">
              <a:avLst/>
            </a:prstGeom>
            <a:noFill/>
          </p:spPr>
          <p:txBody>
            <a:bodyPr wrap="square" rtlCol="0">
              <a:spAutoFit/>
            </a:bodyPr>
            <a:lstStyle/>
            <a:p>
              <a:r>
                <a:rPr lang="zh-CN" altLang="en-US" dirty="0" smtClean="0"/>
                <a:t>接时钟</a:t>
              </a:r>
              <a:r>
                <a:rPr lang="en-US" altLang="zh-CN" dirty="0" smtClean="0"/>
                <a:t>CLK</a:t>
              </a:r>
              <a:endParaRPr lang="zh-CN" altLang="en-US" dirty="0"/>
            </a:p>
          </p:txBody>
        </p:sp>
        <p:sp>
          <p:nvSpPr>
            <p:cNvPr id="67" name="TextBox 66"/>
            <p:cNvSpPr txBox="1"/>
            <p:nvPr/>
          </p:nvSpPr>
          <p:spPr>
            <a:xfrm>
              <a:off x="914466" y="6705554"/>
              <a:ext cx="1327015" cy="369332"/>
            </a:xfrm>
            <a:prstGeom prst="rect">
              <a:avLst/>
            </a:prstGeom>
            <a:noFill/>
          </p:spPr>
          <p:txBody>
            <a:bodyPr wrap="square" rtlCol="0">
              <a:spAutoFit/>
            </a:bodyPr>
            <a:lstStyle/>
            <a:p>
              <a:r>
                <a:rPr lang="zh-CN" altLang="en-US" dirty="0" smtClean="0"/>
                <a:t>接地</a:t>
              </a:r>
              <a:r>
                <a:rPr lang="en-US" altLang="zh-CN" dirty="0" smtClean="0"/>
                <a:t>GND</a:t>
              </a:r>
              <a:endParaRPr lang="zh-CN" altLang="en-US" dirty="0"/>
            </a:p>
          </p:txBody>
        </p:sp>
        <p:sp>
          <p:nvSpPr>
            <p:cNvPr id="68" name="TextBox 67"/>
            <p:cNvSpPr txBox="1"/>
            <p:nvPr/>
          </p:nvSpPr>
          <p:spPr>
            <a:xfrm>
              <a:off x="914466" y="7326796"/>
              <a:ext cx="1327015" cy="369332"/>
            </a:xfrm>
            <a:prstGeom prst="rect">
              <a:avLst/>
            </a:prstGeom>
            <a:noFill/>
          </p:spPr>
          <p:txBody>
            <a:bodyPr wrap="square" rtlCol="0">
              <a:spAutoFit/>
            </a:bodyPr>
            <a:lstStyle/>
            <a:p>
              <a:r>
                <a:rPr lang="zh-CN" altLang="en-US" dirty="0" smtClean="0"/>
                <a:t>接电源</a:t>
              </a:r>
              <a:r>
                <a:rPr lang="en-US" altLang="zh-CN" dirty="0" smtClean="0"/>
                <a:t>VCC</a:t>
              </a:r>
              <a:endParaRPr lang="zh-CN" altLang="en-US" dirty="0"/>
            </a:p>
          </p:txBody>
        </p:sp>
        <p:grpSp>
          <p:nvGrpSpPr>
            <p:cNvPr id="2070" name="组合 2069"/>
            <p:cNvGrpSpPr/>
            <p:nvPr/>
          </p:nvGrpSpPr>
          <p:grpSpPr>
            <a:xfrm>
              <a:off x="781006" y="2819458"/>
              <a:ext cx="6076938" cy="5008581"/>
              <a:chOff x="781006" y="2819458"/>
              <a:chExt cx="6076938" cy="5008581"/>
            </a:xfrm>
          </p:grpSpPr>
          <p:pic>
            <p:nvPicPr>
              <p:cNvPr id="27" name="Picture 3"/>
              <p:cNvPicPr>
                <a:picLocks noChangeAspect="1" noChangeArrowheads="1"/>
              </p:cNvPicPr>
              <p:nvPr/>
            </p:nvPicPr>
            <p:blipFill>
              <a:blip r:embed="rId2" cstate="print"/>
              <a:srcRect/>
              <a:stretch>
                <a:fillRect/>
              </a:stretch>
            </p:blipFill>
            <p:spPr bwMode="auto">
              <a:xfrm>
                <a:off x="2968627" y="3493542"/>
                <a:ext cx="3889317" cy="4334497"/>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1976393" y="2843237"/>
                <a:ext cx="1933575" cy="432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0" name="直接箭头连接符 59"/>
              <p:cNvCxnSpPr/>
              <p:nvPr/>
            </p:nvCxnSpPr>
            <p:spPr>
              <a:xfrm flipH="1" flipV="1">
                <a:off x="2273130" y="2819458"/>
                <a:ext cx="2640155" cy="182875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51" name="直接箭头连接符 2050"/>
              <p:cNvCxnSpPr/>
              <p:nvPr/>
            </p:nvCxnSpPr>
            <p:spPr>
              <a:xfrm flipH="1">
                <a:off x="2133634" y="4857057"/>
                <a:ext cx="2779651" cy="139130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57" name="直接箭头连接符 2056"/>
              <p:cNvCxnSpPr/>
              <p:nvPr/>
            </p:nvCxnSpPr>
            <p:spPr>
              <a:xfrm flipH="1">
                <a:off x="2273130" y="5181594"/>
                <a:ext cx="2640155" cy="167635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63" name="直接箭头连接符 2062"/>
              <p:cNvCxnSpPr/>
              <p:nvPr/>
            </p:nvCxnSpPr>
            <p:spPr>
              <a:xfrm flipH="1">
                <a:off x="2286030" y="5410188"/>
                <a:ext cx="2627255" cy="20801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16" name="Rectangle 2"/>
          <p:cNvSpPr txBox="1">
            <a:spLocks noChangeArrowheads="1"/>
          </p:cNvSpPr>
          <p:nvPr/>
        </p:nvSpPr>
        <p:spPr bwMode="auto">
          <a:xfrm>
            <a:off x="381080" y="1449388"/>
            <a:ext cx="622935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457200" indent="-457200"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fontAlgn="base">
              <a:spcBef>
                <a:spcPct val="0"/>
              </a:spcBef>
              <a:spcAft>
                <a:spcPct val="0"/>
              </a:spcAft>
              <a:defRPr>
                <a:solidFill>
                  <a:schemeClr val="tx1"/>
                </a:solidFill>
                <a:latin typeface="Calibri" panose="020F0502020204030204" pitchFamily="34" charset="0"/>
              </a:defRPr>
            </a:lvl6pPr>
            <a:lvl7pPr marL="2971800" indent="-228600" defTabSz="685800" fontAlgn="base">
              <a:spcBef>
                <a:spcPct val="0"/>
              </a:spcBef>
              <a:spcAft>
                <a:spcPct val="0"/>
              </a:spcAft>
              <a:defRPr>
                <a:solidFill>
                  <a:schemeClr val="tx1"/>
                </a:solidFill>
                <a:latin typeface="Calibri" panose="020F0502020204030204" pitchFamily="34" charset="0"/>
              </a:defRPr>
            </a:lvl7pPr>
            <a:lvl8pPr marL="3429000" indent="-228600" defTabSz="685800" fontAlgn="base">
              <a:spcBef>
                <a:spcPct val="0"/>
              </a:spcBef>
              <a:spcAft>
                <a:spcPct val="0"/>
              </a:spcAft>
              <a:defRPr>
                <a:solidFill>
                  <a:schemeClr val="tx1"/>
                </a:solidFill>
                <a:latin typeface="Calibri" panose="020F0502020204030204" pitchFamily="34" charset="0"/>
              </a:defRPr>
            </a:lvl8pPr>
            <a:lvl9pPr marL="3886200" indent="-228600" defTabSz="6858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buFontTx/>
              <a:buBlip>
                <a:blip r:embed="rId4"/>
              </a:buBlip>
            </a:pPr>
            <a:r>
              <a:rPr lang="zh-CN" altLang="en-US" sz="2800" b="1" dirty="0" smtClean="0">
                <a:latin typeface="Calibri Light" panose="020F0302020204030204" pitchFamily="34" charset="0"/>
                <a:ea typeface="宋体" panose="02010600030101010101" pitchFamily="2" charset="-122"/>
              </a:rPr>
              <a:t>数码管的连接</a:t>
            </a:r>
            <a:endParaRPr lang="en-US" altLang="zh-CN" sz="2800" b="1" dirty="0">
              <a:latin typeface="Calibri Light" panose="020F0302020204030204" pitchFamily="34" charset="0"/>
              <a:ea typeface="宋体" panose="02010600030101010101" pitchFamily="2" charset="-122"/>
            </a:endParaRPr>
          </a:p>
        </p:txBody>
      </p:sp>
    </p:spTree>
    <p:extLst>
      <p:ext uri="{BB962C8B-B14F-4D97-AF65-F5344CB8AC3E}">
        <p14:creationId xmlns:p14="http://schemas.microsoft.com/office/powerpoint/2010/main" xmlns="" val="282576362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1" name="Rectangle 2"/>
          <p:cNvSpPr txBox="1">
            <a:spLocks noChangeArrowheads="1"/>
          </p:cNvSpPr>
          <p:nvPr/>
        </p:nvSpPr>
        <p:spPr bwMode="auto">
          <a:xfrm>
            <a:off x="628650" y="1449388"/>
            <a:ext cx="622935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457200" indent="-457200"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fontAlgn="base">
              <a:spcBef>
                <a:spcPct val="0"/>
              </a:spcBef>
              <a:spcAft>
                <a:spcPct val="0"/>
              </a:spcAft>
              <a:defRPr>
                <a:solidFill>
                  <a:schemeClr val="tx1"/>
                </a:solidFill>
                <a:latin typeface="Calibri" panose="020F0502020204030204" pitchFamily="34" charset="0"/>
              </a:defRPr>
            </a:lvl6pPr>
            <a:lvl7pPr marL="2971800" indent="-228600" defTabSz="685800" fontAlgn="base">
              <a:spcBef>
                <a:spcPct val="0"/>
              </a:spcBef>
              <a:spcAft>
                <a:spcPct val="0"/>
              </a:spcAft>
              <a:defRPr>
                <a:solidFill>
                  <a:schemeClr val="tx1"/>
                </a:solidFill>
                <a:latin typeface="Calibri" panose="020F0502020204030204" pitchFamily="34" charset="0"/>
              </a:defRPr>
            </a:lvl7pPr>
            <a:lvl8pPr marL="3429000" indent="-228600" defTabSz="685800" fontAlgn="base">
              <a:spcBef>
                <a:spcPct val="0"/>
              </a:spcBef>
              <a:spcAft>
                <a:spcPct val="0"/>
              </a:spcAft>
              <a:defRPr>
                <a:solidFill>
                  <a:schemeClr val="tx1"/>
                </a:solidFill>
                <a:latin typeface="Calibri" panose="020F0502020204030204" pitchFamily="34" charset="0"/>
              </a:defRPr>
            </a:lvl8pPr>
            <a:lvl9pPr marL="3886200" indent="-228600" defTabSz="6858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buFontTx/>
              <a:buBlip>
                <a:blip r:embed="rId3"/>
              </a:buBlip>
            </a:pPr>
            <a:r>
              <a:rPr lang="zh-CN" altLang="en-US" sz="2800" b="1" dirty="0" smtClean="0">
                <a:latin typeface="Calibri Light" panose="020F0302020204030204" pitchFamily="34" charset="0"/>
                <a:ea typeface="宋体" panose="02010600030101010101" pitchFamily="2" charset="-122"/>
              </a:rPr>
              <a:t>数码管的连接</a:t>
            </a:r>
            <a:endParaRPr lang="en-US" altLang="zh-CN" sz="2800" b="1" dirty="0">
              <a:latin typeface="Calibri Light" panose="020F0302020204030204" pitchFamily="34" charset="0"/>
              <a:ea typeface="宋体" panose="02010600030101010101" pitchFamily="2" charset="-122"/>
            </a:endParaRPr>
          </a:p>
        </p:txBody>
      </p:sp>
      <p:sp>
        <p:nvSpPr>
          <p:cNvPr id="13322" name="Rectangle 3"/>
          <p:cNvSpPr>
            <a:spLocks noGrp="1" noChangeArrowheads="1"/>
          </p:cNvSpPr>
          <p:nvPr>
            <p:ph idx="1"/>
          </p:nvPr>
        </p:nvSpPr>
        <p:spPr bwMode="auto">
          <a:xfrm>
            <a:off x="628650" y="2582863"/>
            <a:ext cx="5600700" cy="920750"/>
          </a:xfrm>
        </p:spPr>
        <p:txBody>
          <a:bodyPr wrap="square" numCol="1" anchor="t" anchorCtr="0" compatLnSpc="1">
            <a:prstTxWarp prst="textNoShape">
              <a:avLst/>
            </a:prstTxWarp>
          </a:bodyPr>
          <a:lstStyle/>
          <a:p>
            <a:r>
              <a:rPr lang="zh-CN" altLang="en-US" sz="2400" dirty="0" smtClean="0">
                <a:solidFill>
                  <a:schemeClr val="tx2"/>
                </a:solidFill>
                <a:ea typeface="宋体" panose="02010600030101010101" pitchFamily="2" charset="-122"/>
              </a:rPr>
              <a:t>一一对应原则</a:t>
            </a:r>
            <a:endParaRPr lang="en-US" altLang="zh-CN" sz="2400" dirty="0" smtClean="0">
              <a:solidFill>
                <a:schemeClr val="tx2"/>
              </a:solidFill>
              <a:ea typeface="宋体" panose="02010600030101010101" pitchFamily="2" charset="-122"/>
            </a:endParaRPr>
          </a:p>
        </p:txBody>
      </p:sp>
      <p:sp>
        <p:nvSpPr>
          <p:cNvPr id="26"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40"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40143" y="3458369"/>
            <a:ext cx="2736850" cy="1493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组合 5"/>
          <p:cNvGrpSpPr/>
          <p:nvPr/>
        </p:nvGrpSpPr>
        <p:grpSpPr>
          <a:xfrm>
            <a:off x="416234" y="3276644"/>
            <a:ext cx="2666381" cy="1631216"/>
            <a:chOff x="416234" y="3276644"/>
            <a:chExt cx="2666381" cy="1631216"/>
          </a:xfrm>
        </p:grpSpPr>
        <p:sp>
          <p:nvSpPr>
            <p:cNvPr id="28" name="TextBox 2"/>
            <p:cNvSpPr>
              <a:spLocks noChangeArrowheads="1"/>
            </p:cNvSpPr>
            <p:nvPr/>
          </p:nvSpPr>
          <p:spPr bwMode="auto">
            <a:xfrm>
              <a:off x="416234" y="3276644"/>
              <a:ext cx="2666381" cy="1631216"/>
            </a:xfrm>
            <a:prstGeom prst="rect">
              <a:avLst/>
            </a:prstGeom>
            <a:noFill/>
            <a:ln w="9525">
              <a:noFill/>
              <a:miter lim="800000"/>
              <a:headEnd/>
              <a:tailEnd/>
            </a:ln>
          </p:spPr>
          <p:txBody>
            <a:bodyPr wrap="square">
              <a:spAutoFit/>
            </a:bodyPr>
            <a:lstStyle/>
            <a:p>
              <a:r>
                <a:rPr lang="zh-CN" altLang="en-US" sz="2000" dirty="0" smtClean="0">
                  <a:sym typeface="Arial" pitchFamily="34" charset="0"/>
                </a:rPr>
                <a:t>数码管             树莓派</a:t>
              </a:r>
              <a:endParaRPr lang="en-US" altLang="zh-CN" sz="2000" dirty="0">
                <a:sym typeface="Arial" pitchFamily="34" charset="0"/>
              </a:endParaRPr>
            </a:p>
            <a:p>
              <a:r>
                <a:rPr lang="en-US" altLang="zh-CN" sz="2000" dirty="0" smtClean="0">
                  <a:sym typeface="Arial" pitchFamily="34" charset="0"/>
                </a:rPr>
                <a:t>   </a:t>
              </a:r>
              <a:r>
                <a:rPr lang="en-US" altLang="zh-CN" sz="2000" dirty="0" smtClean="0">
                  <a:latin typeface="Times New Roman" pitchFamily="18" charset="0"/>
                  <a:cs typeface="Times New Roman" pitchFamily="18" charset="0"/>
                  <a:sym typeface="Arial" pitchFamily="34" charset="0"/>
                </a:rPr>
                <a:t>VCC               </a:t>
              </a:r>
              <a:r>
                <a:rPr lang="en-US" altLang="zh-CN" sz="2000" dirty="0" err="1" smtClean="0">
                  <a:latin typeface="Times New Roman" pitchFamily="18" charset="0"/>
                  <a:cs typeface="Times New Roman" pitchFamily="18" charset="0"/>
                  <a:sym typeface="Arial" pitchFamily="34" charset="0"/>
                </a:rPr>
                <a:t>VCC</a:t>
              </a:r>
              <a:endParaRPr lang="en-US" altLang="zh-CN" sz="2000" dirty="0">
                <a:latin typeface="Times New Roman" pitchFamily="18" charset="0"/>
                <a:cs typeface="Times New Roman" pitchFamily="18" charset="0"/>
                <a:sym typeface="Arial" pitchFamily="34" charset="0"/>
              </a:endParaRPr>
            </a:p>
            <a:p>
              <a:r>
                <a:rPr lang="en-US" altLang="zh-CN" sz="2000" dirty="0" smtClean="0">
                  <a:latin typeface="Times New Roman" pitchFamily="18" charset="0"/>
                  <a:cs typeface="Times New Roman" pitchFamily="18" charset="0"/>
                  <a:sym typeface="Arial" pitchFamily="34" charset="0"/>
                </a:rPr>
                <a:t>   GND              </a:t>
              </a:r>
              <a:r>
                <a:rPr lang="en-US" altLang="zh-CN" sz="2000" dirty="0" err="1" smtClean="0">
                  <a:latin typeface="Times New Roman" pitchFamily="18" charset="0"/>
                  <a:cs typeface="Times New Roman" pitchFamily="18" charset="0"/>
                  <a:sym typeface="Arial" pitchFamily="34" charset="0"/>
                </a:rPr>
                <a:t>GND</a:t>
              </a:r>
              <a:endParaRPr lang="en-US" altLang="zh-CN" sz="2000" dirty="0">
                <a:latin typeface="Times New Roman" pitchFamily="18" charset="0"/>
                <a:cs typeface="Times New Roman" pitchFamily="18" charset="0"/>
                <a:sym typeface="Arial" pitchFamily="34" charset="0"/>
              </a:endParaRPr>
            </a:p>
            <a:p>
              <a:r>
                <a:rPr lang="en-US" altLang="zh-CN" sz="2000" dirty="0" smtClean="0">
                  <a:latin typeface="Times New Roman" pitchFamily="18" charset="0"/>
                  <a:cs typeface="Times New Roman" pitchFamily="18" charset="0"/>
                  <a:sym typeface="Arial" pitchFamily="34" charset="0"/>
                </a:rPr>
                <a:t>   SCL                CLK</a:t>
              </a:r>
              <a:endParaRPr lang="en-US" altLang="zh-CN" sz="2000" dirty="0">
                <a:latin typeface="Times New Roman" pitchFamily="18" charset="0"/>
                <a:cs typeface="Times New Roman" pitchFamily="18" charset="0"/>
                <a:sym typeface="Arial" pitchFamily="34" charset="0"/>
              </a:endParaRPr>
            </a:p>
            <a:p>
              <a:r>
                <a:rPr lang="en-US" altLang="zh-CN" sz="2000" dirty="0" smtClean="0">
                  <a:latin typeface="Times New Roman" pitchFamily="18" charset="0"/>
                  <a:cs typeface="Times New Roman" pitchFamily="18" charset="0"/>
                  <a:sym typeface="Arial" pitchFamily="34" charset="0"/>
                </a:rPr>
                <a:t>   SDA              DATA</a:t>
              </a:r>
              <a:endParaRPr lang="en-US" altLang="zh-CN" sz="2000" dirty="0">
                <a:latin typeface="Times New Roman" pitchFamily="18" charset="0"/>
                <a:cs typeface="Times New Roman" pitchFamily="18" charset="0"/>
                <a:sym typeface="Arial" pitchFamily="34" charset="0"/>
              </a:endParaRPr>
            </a:p>
          </p:txBody>
        </p:sp>
        <p:cxnSp>
          <p:nvCxnSpPr>
            <p:cNvPr id="5" name="直接箭头连接符 4"/>
            <p:cNvCxnSpPr/>
            <p:nvPr/>
          </p:nvCxnSpPr>
          <p:spPr>
            <a:xfrm>
              <a:off x="1219258" y="3733832"/>
              <a:ext cx="838178"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1219258" y="4077044"/>
              <a:ext cx="838178"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1219258" y="4419614"/>
              <a:ext cx="838178"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1219258" y="4648208"/>
              <a:ext cx="838178"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995451" y="5181594"/>
            <a:ext cx="2805113" cy="373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5248500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14" name="Rectangle 2"/>
          <p:cNvSpPr txBox="1">
            <a:spLocks noChangeArrowheads="1"/>
          </p:cNvSpPr>
          <p:nvPr/>
        </p:nvSpPr>
        <p:spPr bwMode="auto">
          <a:xfrm>
            <a:off x="371352" y="1472871"/>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3"/>
              </a:buBlip>
            </a:pPr>
            <a:r>
              <a:rPr lang="zh-CN" altLang="en-US" sz="3200" b="1" dirty="0" smtClean="0"/>
              <a:t>数</a:t>
            </a:r>
            <a:r>
              <a:rPr lang="zh-CN" altLang="en-US" sz="3200" b="1" smtClean="0"/>
              <a:t>码管的亮度</a:t>
            </a:r>
            <a:endParaRPr lang="en-US" altLang="zh-CN" sz="3200" b="1" dirty="0" smtClean="0">
              <a:ea typeface="宋体" panose="02010600030101010101" pitchFamily="2" charset="-122"/>
            </a:endParaRPr>
          </a:p>
        </p:txBody>
      </p:sp>
      <p:sp>
        <p:nvSpPr>
          <p:cNvPr id="2" name="矩形 1"/>
          <p:cNvSpPr/>
          <p:nvPr/>
        </p:nvSpPr>
        <p:spPr>
          <a:xfrm>
            <a:off x="558899" y="2705076"/>
            <a:ext cx="5752901" cy="461665"/>
          </a:xfrm>
          <a:prstGeom prst="rect">
            <a:avLst/>
          </a:prstGeom>
        </p:spPr>
        <p:txBody>
          <a:bodyPr wrap="square">
            <a:spAutoFit/>
          </a:bodyPr>
          <a:lstStyle/>
          <a:p>
            <a:r>
              <a:rPr lang="zh-CN" altLang="en-US" sz="2400" dirty="0">
                <a:latin typeface="仿宋" pitchFamily="49" charset="-122"/>
                <a:ea typeface="仿宋" pitchFamily="49" charset="-122"/>
              </a:rPr>
              <a:t>数码</a:t>
            </a:r>
            <a:r>
              <a:rPr lang="zh-CN" altLang="en-US" sz="2400" dirty="0" smtClean="0">
                <a:latin typeface="仿宋" pitchFamily="49" charset="-122"/>
                <a:ea typeface="仿宋" pitchFamily="49" charset="-122"/>
              </a:rPr>
              <a:t>管的相关指令：</a:t>
            </a:r>
            <a:endParaRPr lang="en-US" altLang="zh-CN" sz="2400" dirty="0">
              <a:latin typeface="仿宋" pitchFamily="49" charset="-122"/>
              <a:ea typeface="仿宋" pitchFamily="49" charset="-122"/>
            </a:endParaRPr>
          </a:p>
        </p:txBody>
      </p:sp>
      <p:grpSp>
        <p:nvGrpSpPr>
          <p:cNvPr id="8" name="组合 7"/>
          <p:cNvGrpSpPr/>
          <p:nvPr/>
        </p:nvGrpSpPr>
        <p:grpSpPr>
          <a:xfrm>
            <a:off x="366809" y="3733832"/>
            <a:ext cx="5570756" cy="1675389"/>
            <a:chOff x="304882" y="3270430"/>
            <a:chExt cx="5570756" cy="1675389"/>
          </a:xfrm>
        </p:grpSpPr>
        <p:pic>
          <p:nvPicPr>
            <p:cNvPr id="2058"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82" y="3270430"/>
              <a:ext cx="3438525" cy="666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304882" y="4114822"/>
              <a:ext cx="5570756" cy="830997"/>
            </a:xfrm>
            <a:prstGeom prst="rect">
              <a:avLst/>
            </a:prstGeom>
            <a:noFill/>
          </p:spPr>
          <p:txBody>
            <a:bodyPr wrap="none" rtlCol="0">
              <a:spAutoFit/>
            </a:bodyPr>
            <a:lstStyle/>
            <a:p>
              <a:r>
                <a:rPr lang="zh-CN" altLang="en-US" sz="2400" smtClean="0">
                  <a:latin typeface="仿宋" pitchFamily="49" charset="-122"/>
                  <a:ea typeface="仿宋" pitchFamily="49" charset="-122"/>
                </a:rPr>
                <a:t>设置数</a:t>
              </a:r>
              <a:r>
                <a:rPr lang="zh-CN" altLang="en-US" sz="2400" dirty="0" smtClean="0">
                  <a:latin typeface="仿宋" pitchFamily="49" charset="-122"/>
                  <a:ea typeface="仿宋" pitchFamily="49" charset="-122"/>
                </a:rPr>
                <a:t>码管亮度，第一个参数</a:t>
              </a:r>
              <a:r>
                <a:rPr lang="en-US" altLang="zh-CN" sz="2400" dirty="0" smtClean="0">
                  <a:latin typeface="仿宋" pitchFamily="49" charset="-122"/>
                  <a:ea typeface="仿宋" pitchFamily="49" charset="-122"/>
                </a:rPr>
                <a:t>0-3</a:t>
              </a:r>
              <a:r>
                <a:rPr lang="zh-CN" altLang="en-US" sz="2400" dirty="0" smtClean="0">
                  <a:latin typeface="仿宋" pitchFamily="49" charset="-122"/>
                  <a:ea typeface="仿宋" pitchFamily="49" charset="-122"/>
                </a:rPr>
                <a:t>（表示</a:t>
              </a:r>
              <a:endParaRPr lang="en-US" altLang="zh-CN" sz="2400" dirty="0" smtClean="0">
                <a:latin typeface="仿宋" pitchFamily="49" charset="-122"/>
                <a:ea typeface="仿宋" pitchFamily="49" charset="-122"/>
              </a:endParaRPr>
            </a:p>
            <a:p>
              <a:r>
                <a:rPr lang="zh-CN" altLang="en-US" sz="2400" dirty="0" smtClean="0">
                  <a:latin typeface="仿宋" pitchFamily="49" charset="-122"/>
                  <a:ea typeface="仿宋" pitchFamily="49" charset="-122"/>
                </a:rPr>
                <a:t>位置），第二个参数</a:t>
              </a:r>
              <a:r>
                <a:rPr lang="en-US" altLang="zh-CN" sz="2400" dirty="0" smtClean="0">
                  <a:latin typeface="仿宋" pitchFamily="49" charset="-122"/>
                  <a:ea typeface="仿宋" pitchFamily="49" charset="-122"/>
                </a:rPr>
                <a:t>1-7</a:t>
              </a:r>
              <a:r>
                <a:rPr lang="zh-CN" altLang="en-US" sz="2400" dirty="0" smtClean="0">
                  <a:latin typeface="仿宋" pitchFamily="49" charset="-122"/>
                  <a:ea typeface="仿宋" pitchFamily="49" charset="-122"/>
                </a:rPr>
                <a:t>（表示亮度）</a:t>
              </a:r>
              <a:endParaRPr lang="zh-CN" altLang="en-US" sz="2400" dirty="0">
                <a:latin typeface="仿宋" pitchFamily="49" charset="-122"/>
                <a:ea typeface="仿宋" pitchFamily="49" charset="-122"/>
              </a:endParaRPr>
            </a:p>
          </p:txBody>
        </p:sp>
      </p:grpSp>
      <p:pic>
        <p:nvPicPr>
          <p:cNvPr id="2060" name="Picture 1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06465" y="5916528"/>
            <a:ext cx="3951287" cy="2236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8388205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14" name="Rectangle 2"/>
          <p:cNvSpPr txBox="1">
            <a:spLocks noChangeArrowheads="1"/>
          </p:cNvSpPr>
          <p:nvPr/>
        </p:nvSpPr>
        <p:spPr bwMode="auto">
          <a:xfrm>
            <a:off x="371352" y="1472871"/>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3"/>
              </a:buBlip>
            </a:pPr>
            <a:r>
              <a:rPr lang="zh-CN" altLang="en-US" sz="3200" b="1" dirty="0" smtClean="0"/>
              <a:t>数码</a:t>
            </a:r>
            <a:r>
              <a:rPr lang="zh-CN" altLang="en-US" sz="3200" b="1" smtClean="0"/>
              <a:t>管的小圆点</a:t>
            </a:r>
            <a:endParaRPr lang="en-US" altLang="zh-CN" sz="3200" b="1" dirty="0" smtClean="0">
              <a:ea typeface="宋体" panose="02010600030101010101" pitchFamily="2" charset="-122"/>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00248" y="6019772"/>
            <a:ext cx="3584575" cy="2670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矩形 9"/>
          <p:cNvSpPr/>
          <p:nvPr/>
        </p:nvSpPr>
        <p:spPr>
          <a:xfrm>
            <a:off x="558899" y="2705076"/>
            <a:ext cx="5752901" cy="461665"/>
          </a:xfrm>
          <a:prstGeom prst="rect">
            <a:avLst/>
          </a:prstGeom>
        </p:spPr>
        <p:txBody>
          <a:bodyPr wrap="square">
            <a:spAutoFit/>
          </a:bodyPr>
          <a:lstStyle/>
          <a:p>
            <a:r>
              <a:rPr lang="zh-CN" altLang="en-US" sz="2400" dirty="0">
                <a:latin typeface="仿宋" pitchFamily="49" charset="-122"/>
                <a:ea typeface="仿宋" pitchFamily="49" charset="-122"/>
              </a:rPr>
              <a:t>数码</a:t>
            </a:r>
            <a:r>
              <a:rPr lang="zh-CN" altLang="en-US" sz="2400" dirty="0" smtClean="0">
                <a:latin typeface="仿宋" pitchFamily="49" charset="-122"/>
                <a:ea typeface="仿宋" pitchFamily="49" charset="-122"/>
              </a:rPr>
              <a:t>管的相关指令：</a:t>
            </a:r>
            <a:endParaRPr lang="en-US" altLang="zh-CN" sz="2400" dirty="0">
              <a:latin typeface="仿宋" pitchFamily="49" charset="-122"/>
              <a:ea typeface="仿宋" pitchFamily="49" charset="-122"/>
            </a:endParaRPr>
          </a:p>
        </p:txBody>
      </p:sp>
      <p:grpSp>
        <p:nvGrpSpPr>
          <p:cNvPr id="4" name="组合 3"/>
          <p:cNvGrpSpPr/>
          <p:nvPr/>
        </p:nvGrpSpPr>
        <p:grpSpPr>
          <a:xfrm>
            <a:off x="371352" y="3429040"/>
            <a:ext cx="6191526" cy="2007643"/>
            <a:chOff x="371352" y="3688498"/>
            <a:chExt cx="6191526" cy="2007643"/>
          </a:xfrm>
        </p:grpSpPr>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1352" y="3688498"/>
              <a:ext cx="4648200" cy="619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376569" y="4495812"/>
              <a:ext cx="6186309" cy="1200329"/>
            </a:xfrm>
            <a:prstGeom prst="rect">
              <a:avLst/>
            </a:prstGeom>
            <a:noFill/>
          </p:spPr>
          <p:txBody>
            <a:bodyPr wrap="none" rtlCol="0">
              <a:spAutoFit/>
            </a:bodyPr>
            <a:lstStyle/>
            <a:p>
              <a:r>
                <a:rPr lang="zh-CN" altLang="en-US" sz="2400" dirty="0" smtClean="0">
                  <a:latin typeface="仿宋" pitchFamily="49" charset="-122"/>
                  <a:ea typeface="仿宋" pitchFamily="49" charset="-122"/>
                </a:rPr>
                <a:t>输入要显示的内容，第一个参数为</a:t>
              </a:r>
              <a:r>
                <a:rPr lang="en-US" altLang="zh-CN" sz="2400" dirty="0" smtClean="0">
                  <a:latin typeface="仿宋" pitchFamily="49" charset="-122"/>
                  <a:ea typeface="仿宋" pitchFamily="49" charset="-122"/>
                </a:rPr>
                <a:t>0-3</a:t>
              </a:r>
              <a:r>
                <a:rPr lang="zh-CN" altLang="en-US" sz="2400" dirty="0" smtClean="0">
                  <a:latin typeface="仿宋" pitchFamily="49" charset="-122"/>
                  <a:ea typeface="仿宋" pitchFamily="49" charset="-122"/>
                </a:rPr>
                <a:t>（显示</a:t>
              </a:r>
              <a:endParaRPr lang="en-US" altLang="zh-CN" sz="2400" dirty="0" smtClean="0">
                <a:latin typeface="仿宋" pitchFamily="49" charset="-122"/>
                <a:ea typeface="仿宋" pitchFamily="49" charset="-122"/>
              </a:endParaRPr>
            </a:p>
            <a:p>
              <a:r>
                <a:rPr lang="zh-CN" altLang="en-US" sz="2400" dirty="0" smtClean="0">
                  <a:latin typeface="仿宋" pitchFamily="49" charset="-122"/>
                  <a:ea typeface="仿宋" pitchFamily="49" charset="-122"/>
                </a:rPr>
                <a:t>位置），第二个参数为</a:t>
              </a:r>
              <a:r>
                <a:rPr lang="en-US" altLang="zh-CN" sz="2400" dirty="0" smtClean="0">
                  <a:latin typeface="仿宋" pitchFamily="49" charset="-122"/>
                  <a:ea typeface="仿宋" pitchFamily="49" charset="-122"/>
                </a:rPr>
                <a:t>0-9</a:t>
              </a:r>
              <a:r>
                <a:rPr lang="zh-CN" altLang="en-US" sz="2400" dirty="0" smtClean="0">
                  <a:latin typeface="仿宋" pitchFamily="49" charset="-122"/>
                  <a:ea typeface="仿宋" pitchFamily="49" charset="-122"/>
                </a:rPr>
                <a:t>（显示数字），第</a:t>
              </a:r>
              <a:endParaRPr lang="en-US" altLang="zh-CN" sz="2400" dirty="0" smtClean="0">
                <a:latin typeface="仿宋" pitchFamily="49" charset="-122"/>
                <a:ea typeface="仿宋" pitchFamily="49" charset="-122"/>
              </a:endParaRPr>
            </a:p>
            <a:p>
              <a:r>
                <a:rPr lang="zh-CN" altLang="en-US" sz="2400" dirty="0" smtClean="0">
                  <a:latin typeface="仿宋" pitchFamily="49" charset="-122"/>
                  <a:ea typeface="仿宋" pitchFamily="49" charset="-122"/>
                </a:rPr>
                <a:t>三个参数为</a:t>
              </a:r>
              <a:r>
                <a:rPr lang="en-US" altLang="zh-CN" sz="2400" dirty="0" smtClean="0">
                  <a:latin typeface="仿宋" pitchFamily="49" charset="-122"/>
                  <a:ea typeface="仿宋" pitchFamily="49" charset="-122"/>
                </a:rPr>
                <a:t>0</a:t>
              </a:r>
              <a:r>
                <a:rPr lang="zh-CN" altLang="en-US" sz="2400" dirty="0" smtClean="0">
                  <a:latin typeface="仿宋" pitchFamily="49" charset="-122"/>
                  <a:ea typeface="仿宋" pitchFamily="49" charset="-122"/>
                </a:rPr>
                <a:t>或</a:t>
              </a:r>
              <a:r>
                <a:rPr lang="en-US" altLang="zh-CN" sz="2400" dirty="0" smtClean="0">
                  <a:latin typeface="仿宋" pitchFamily="49" charset="-122"/>
                  <a:ea typeface="仿宋" pitchFamily="49" charset="-122"/>
                </a:rPr>
                <a:t>1</a:t>
              </a:r>
              <a:r>
                <a:rPr lang="zh-CN" altLang="en-US" sz="2400" dirty="0" smtClean="0">
                  <a:latin typeface="仿宋" pitchFamily="49" charset="-122"/>
                  <a:ea typeface="仿宋" pitchFamily="49" charset="-122"/>
                </a:rPr>
                <a:t>（是否显示点）</a:t>
              </a:r>
              <a:endParaRPr lang="zh-CN" altLang="en-US" sz="2400" dirty="0">
                <a:latin typeface="仿宋" pitchFamily="49" charset="-122"/>
                <a:ea typeface="仿宋" pitchFamily="49" charset="-122"/>
              </a:endParaRPr>
            </a:p>
          </p:txBody>
        </p:sp>
      </p:grpSp>
    </p:spTree>
    <p:extLst>
      <p:ext uri="{BB962C8B-B14F-4D97-AF65-F5344CB8AC3E}">
        <p14:creationId xmlns:p14="http://schemas.microsoft.com/office/powerpoint/2010/main" xmlns="" val="403070084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14" name="Rectangle 2"/>
          <p:cNvSpPr txBox="1">
            <a:spLocks noChangeArrowheads="1"/>
          </p:cNvSpPr>
          <p:nvPr/>
        </p:nvSpPr>
        <p:spPr bwMode="auto">
          <a:xfrm>
            <a:off x="371352" y="1472871"/>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3"/>
              </a:buBlip>
            </a:pPr>
            <a:r>
              <a:rPr lang="zh-CN" altLang="en-US" sz="3200" b="1" dirty="0" smtClean="0"/>
              <a:t>数</a:t>
            </a:r>
            <a:r>
              <a:rPr lang="zh-CN" altLang="en-US" sz="3200" b="1" smtClean="0"/>
              <a:t>码管显示时间</a:t>
            </a:r>
            <a:endParaRPr lang="en-US" altLang="zh-CN" sz="3200" b="1" dirty="0" smtClean="0">
              <a:ea typeface="宋体" panose="02010600030101010101" pitchFamily="2" charset="-122"/>
            </a:endParaRPr>
          </a:p>
        </p:txBody>
      </p:sp>
      <p:sp>
        <p:nvSpPr>
          <p:cNvPr id="2" name="矩形 1"/>
          <p:cNvSpPr/>
          <p:nvPr/>
        </p:nvSpPr>
        <p:spPr>
          <a:xfrm>
            <a:off x="558899" y="2705076"/>
            <a:ext cx="5752901" cy="461665"/>
          </a:xfrm>
          <a:prstGeom prst="rect">
            <a:avLst/>
          </a:prstGeom>
        </p:spPr>
        <p:txBody>
          <a:bodyPr wrap="square">
            <a:spAutoFit/>
          </a:bodyPr>
          <a:lstStyle/>
          <a:p>
            <a:r>
              <a:rPr lang="zh-CN" altLang="en-US" sz="2400" b="1" dirty="0">
                <a:latin typeface="仿宋" pitchFamily="49" charset="-122"/>
                <a:ea typeface="仿宋" pitchFamily="49" charset="-122"/>
              </a:rPr>
              <a:t>获取</a:t>
            </a:r>
            <a:r>
              <a:rPr lang="zh-CN" altLang="en-US" sz="2400" b="1" dirty="0" smtClean="0">
                <a:latin typeface="仿宋" pitchFamily="49" charset="-122"/>
                <a:ea typeface="仿宋" pitchFamily="49" charset="-122"/>
              </a:rPr>
              <a:t>时间</a:t>
            </a:r>
            <a:r>
              <a:rPr lang="zh-CN" altLang="en-US" sz="2400" b="1" dirty="0">
                <a:latin typeface="仿宋" pitchFamily="49" charset="-122"/>
                <a:ea typeface="仿宋" pitchFamily="49" charset="-122"/>
              </a:rPr>
              <a:t>：</a:t>
            </a:r>
            <a:r>
              <a:rPr lang="zh-CN" altLang="en-US" sz="2400" dirty="0">
                <a:latin typeface="仿宋" pitchFamily="49" charset="-122"/>
                <a:ea typeface="仿宋" pitchFamily="49" charset="-122"/>
              </a:rPr>
              <a:t>年、月、日；时、分、秒</a:t>
            </a:r>
            <a:r>
              <a:rPr lang="zh-CN" altLang="en-US" sz="2400" dirty="0" smtClean="0">
                <a:latin typeface="仿宋" pitchFamily="49" charset="-122"/>
                <a:ea typeface="仿宋" pitchFamily="49" charset="-122"/>
              </a:rPr>
              <a:t>。</a:t>
            </a:r>
            <a:endParaRPr lang="en-US" altLang="zh-CN" sz="2400" dirty="0">
              <a:latin typeface="仿宋" pitchFamily="49" charset="-122"/>
              <a:ea typeface="仿宋" pitchFamily="49" charset="-122"/>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64523" y="3810030"/>
            <a:ext cx="3981450" cy="4621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6565452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77837" y="1828882"/>
            <a:ext cx="5915025" cy="1035157"/>
          </a:xfrm>
        </p:spPr>
        <p:txBody>
          <a:bodyPr/>
          <a:lstStyle/>
          <a:p>
            <a:pPr marL="457200" indent="-457200">
              <a:buBlip>
                <a:blip r:embed="rId3"/>
              </a:buBlip>
            </a:pPr>
            <a:r>
              <a:rPr lang="zh-CN" altLang="en-US" sz="3200" dirty="0" smtClean="0"/>
              <a:t>任务</a:t>
            </a:r>
            <a:r>
              <a:rPr lang="en-US" altLang="zh-CN" sz="3200" dirty="0" smtClean="0"/>
              <a:t>1</a:t>
            </a:r>
            <a:r>
              <a:rPr lang="zh-CN" altLang="en-US" sz="3200" dirty="0" smtClean="0"/>
              <a:t>：用数码管显示数字</a:t>
            </a:r>
            <a:r>
              <a:rPr lang="en-US" altLang="zh-CN" sz="3200" dirty="0" smtClean="0"/>
              <a:t/>
            </a:r>
            <a:br>
              <a:rPr lang="en-US" altLang="zh-CN" sz="3200" dirty="0" smtClean="0"/>
            </a:br>
            <a:endParaRPr lang="en-US" altLang="zh-CN" sz="3200" dirty="0" smtClean="0">
              <a:ea typeface="宋体" panose="02010600030101010101" pitchFamily="2" charset="-122"/>
            </a:endParaRPr>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38262" y="6324564"/>
            <a:ext cx="4194175"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66629" y="3939499"/>
            <a:ext cx="2541587" cy="1036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p:cNvSpPr txBox="1"/>
          <p:nvPr/>
        </p:nvSpPr>
        <p:spPr>
          <a:xfrm>
            <a:off x="685872" y="5638782"/>
            <a:ext cx="1107996" cy="461665"/>
          </a:xfrm>
          <a:prstGeom prst="rect">
            <a:avLst/>
          </a:prstGeom>
          <a:noFill/>
        </p:spPr>
        <p:txBody>
          <a:bodyPr wrap="none" rtlCol="0">
            <a:spAutoFit/>
          </a:bodyPr>
          <a:lstStyle/>
          <a:p>
            <a:r>
              <a:rPr lang="zh-CN" altLang="en-US" sz="2400" dirty="0" smtClean="0">
                <a:latin typeface="仿宋" pitchFamily="49" charset="-122"/>
                <a:ea typeface="仿宋" pitchFamily="49" charset="-122"/>
              </a:rPr>
              <a:t>程序：</a:t>
            </a:r>
            <a:endParaRPr lang="zh-CN" altLang="en-US" sz="2400" dirty="0">
              <a:latin typeface="仿宋" pitchFamily="49" charset="-122"/>
              <a:ea typeface="仿宋" pitchFamily="49" charset="-122"/>
            </a:endParaRPr>
          </a:p>
        </p:txBody>
      </p:sp>
      <p:sp>
        <p:nvSpPr>
          <p:cNvPr id="13" name="TextBox 12"/>
          <p:cNvSpPr txBox="1"/>
          <p:nvPr/>
        </p:nvSpPr>
        <p:spPr>
          <a:xfrm>
            <a:off x="685872" y="2983510"/>
            <a:ext cx="2805576" cy="461665"/>
          </a:xfrm>
          <a:prstGeom prst="rect">
            <a:avLst/>
          </a:prstGeom>
          <a:noFill/>
        </p:spPr>
        <p:txBody>
          <a:bodyPr wrap="none" rtlCol="0">
            <a:spAutoFit/>
          </a:bodyPr>
          <a:lstStyle/>
          <a:p>
            <a:r>
              <a:rPr lang="zh-CN" altLang="en-US" sz="2400" dirty="0" smtClean="0">
                <a:latin typeface="仿宋" pitchFamily="49" charset="-122"/>
                <a:ea typeface="仿宋" pitchFamily="49" charset="-122"/>
              </a:rPr>
              <a:t>用数码管显示</a:t>
            </a:r>
            <a:r>
              <a:rPr lang="en-US" altLang="zh-CN" sz="2400" dirty="0" smtClean="0">
                <a:latin typeface="仿宋" pitchFamily="49" charset="-122"/>
                <a:ea typeface="仿宋" pitchFamily="49" charset="-122"/>
              </a:rPr>
              <a:t>8</a:t>
            </a:r>
            <a:r>
              <a:rPr lang="zh-CN" altLang="en-US" sz="2400" dirty="0" smtClean="0">
                <a:latin typeface="仿宋" pitchFamily="49" charset="-122"/>
                <a:ea typeface="仿宋" pitchFamily="49" charset="-122"/>
              </a:rPr>
              <a:t>：</a:t>
            </a:r>
            <a:r>
              <a:rPr lang="en-US" altLang="zh-CN" sz="2400" dirty="0" smtClean="0">
                <a:latin typeface="仿宋" pitchFamily="49" charset="-122"/>
                <a:ea typeface="仿宋" pitchFamily="49" charset="-122"/>
              </a:rPr>
              <a:t>30</a:t>
            </a:r>
            <a:endParaRPr lang="zh-CN" altLang="en-US" sz="2400" dirty="0">
              <a:latin typeface="仿宋" pitchFamily="49" charset="-122"/>
              <a:ea typeface="仿宋" pitchFamily="49" charset="-122"/>
            </a:endParaRPr>
          </a:p>
        </p:txBody>
      </p:sp>
    </p:spTree>
    <p:extLst>
      <p:ext uri="{BB962C8B-B14F-4D97-AF65-F5344CB8AC3E}">
        <p14:creationId xmlns:p14="http://schemas.microsoft.com/office/powerpoint/2010/main" xmlns="" val="321300831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2393883"/>
            <a:ext cx="6503589" cy="1035157"/>
          </a:xfrm>
        </p:spPr>
        <p:txBody>
          <a:bodyPr/>
          <a:lstStyle/>
          <a:p>
            <a:pPr marL="457200" indent="-457200">
              <a:lnSpc>
                <a:spcPct val="150000"/>
              </a:lnSpc>
              <a:buBlip>
                <a:blip r:embed="rId3"/>
              </a:buBlip>
            </a:pPr>
            <a:r>
              <a:rPr lang="zh-CN" altLang="en-US" sz="2800" dirty="0"/>
              <a:t>任务</a:t>
            </a:r>
            <a:r>
              <a:rPr lang="en-US" altLang="zh-CN" sz="2800" dirty="0"/>
              <a:t>2</a:t>
            </a:r>
            <a:r>
              <a:rPr lang="zh-CN" altLang="en-US" sz="2800" dirty="0" smtClean="0"/>
              <a:t>：</a:t>
            </a:r>
            <a:r>
              <a:rPr lang="en-US" altLang="zh-CN" sz="2800" dirty="0" smtClean="0"/>
              <a:t/>
            </a:r>
            <a:br>
              <a:rPr lang="en-US" altLang="zh-CN" sz="2800" dirty="0" smtClean="0"/>
            </a:br>
            <a:r>
              <a:rPr lang="zh-CN" altLang="en-US" sz="2800" dirty="0" smtClean="0"/>
              <a:t>用按钮</a:t>
            </a:r>
            <a:r>
              <a:rPr lang="zh-CN" altLang="en-US" sz="2800" dirty="0"/>
              <a:t>控制数码</a:t>
            </a:r>
            <a:r>
              <a:rPr lang="zh-CN" altLang="en-US" sz="2800" dirty="0" smtClean="0"/>
              <a:t>管，显示数字</a:t>
            </a:r>
            <a:r>
              <a:rPr lang="en-US" altLang="zh-CN" sz="2800" dirty="0" smtClean="0">
                <a:latin typeface="Times New Roman" pitchFamily="18" charset="0"/>
                <a:cs typeface="Times New Roman" pitchFamily="18" charset="0"/>
              </a:rPr>
              <a:t>0-9</a:t>
            </a:r>
            <a:r>
              <a:rPr lang="en-US" altLang="zh-CN" sz="2800" dirty="0">
                <a:latin typeface="Times New Roman" pitchFamily="18" charset="0"/>
                <a:cs typeface="Times New Roman" pitchFamily="18" charset="0"/>
              </a:rPr>
              <a:t/>
            </a:r>
            <a:br>
              <a:rPr lang="en-US" altLang="zh-CN" sz="2800" dirty="0">
                <a:latin typeface="Times New Roman" pitchFamily="18" charset="0"/>
                <a:cs typeface="Times New Roman" pitchFamily="18" charset="0"/>
              </a:rPr>
            </a:br>
            <a:r>
              <a:rPr lang="en-US" altLang="zh-CN" sz="2800" dirty="0">
                <a:latin typeface="Times New Roman" pitchFamily="18" charset="0"/>
                <a:cs typeface="Times New Roman" pitchFamily="18" charset="0"/>
              </a:rPr>
              <a:t/>
            </a:r>
            <a:br>
              <a:rPr lang="en-US" altLang="zh-CN" sz="2800" dirty="0">
                <a:latin typeface="Times New Roman" pitchFamily="18" charset="0"/>
                <a:cs typeface="Times New Roman" pitchFamily="18" charset="0"/>
              </a:rPr>
            </a:br>
            <a:r>
              <a:rPr lang="en-US" altLang="zh-CN" sz="2800" dirty="0"/>
              <a:t/>
            </a:r>
            <a:br>
              <a:rPr lang="en-US" altLang="zh-CN" sz="2800" dirty="0"/>
            </a:br>
            <a:endParaRPr lang="en-US" altLang="zh-CN" sz="2800" dirty="0" smtClean="0">
              <a:ea typeface="宋体" panose="02010600030101010101" pitchFamily="2" charset="-122"/>
            </a:endParaRPr>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19258" y="5333990"/>
            <a:ext cx="4865687" cy="3925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矩形 1"/>
          <p:cNvSpPr/>
          <p:nvPr/>
        </p:nvSpPr>
        <p:spPr>
          <a:xfrm>
            <a:off x="533475" y="2979033"/>
            <a:ext cx="5867247" cy="830997"/>
          </a:xfrm>
          <a:prstGeom prst="rect">
            <a:avLst/>
          </a:prstGeom>
        </p:spPr>
        <p:txBody>
          <a:bodyPr wrap="square">
            <a:spAutoFit/>
          </a:bodyPr>
          <a:lstStyle/>
          <a:p>
            <a:r>
              <a:rPr lang="zh-CN" altLang="en-US" sz="2400" dirty="0">
                <a:latin typeface="仿宋" pitchFamily="49" charset="-122"/>
                <a:ea typeface="仿宋" pitchFamily="49" charset="-122"/>
              </a:rPr>
              <a:t>数码管初始值为</a:t>
            </a:r>
            <a:r>
              <a:rPr lang="en-US" altLang="zh-CN" sz="2400" dirty="0">
                <a:latin typeface="仿宋" pitchFamily="49" charset="-122"/>
                <a:ea typeface="仿宋" pitchFamily="49" charset="-122"/>
              </a:rPr>
              <a:t>0</a:t>
            </a:r>
            <a:r>
              <a:rPr lang="zh-CN" altLang="en-US" sz="2400" dirty="0" smtClean="0">
                <a:latin typeface="仿宋" pitchFamily="49" charset="-122"/>
                <a:ea typeface="仿宋" pitchFamily="49" charset="-122"/>
              </a:rPr>
              <a:t>，按钮</a:t>
            </a:r>
            <a:r>
              <a:rPr lang="zh-CN" altLang="en-US" sz="2400" dirty="0">
                <a:latin typeface="仿宋" pitchFamily="49" charset="-122"/>
                <a:ea typeface="仿宋" pitchFamily="49" charset="-122"/>
              </a:rPr>
              <a:t>按一次，显示数字增加</a:t>
            </a:r>
            <a:r>
              <a:rPr lang="en-US" altLang="zh-CN" sz="2400" dirty="0">
                <a:latin typeface="仿宋" pitchFamily="49" charset="-122"/>
                <a:ea typeface="仿宋" pitchFamily="49" charset="-122"/>
              </a:rPr>
              <a:t>1</a:t>
            </a:r>
            <a:r>
              <a:rPr lang="zh-CN" altLang="en-US" sz="2400" dirty="0">
                <a:latin typeface="仿宋" pitchFamily="49" charset="-122"/>
                <a:ea typeface="仿宋" pitchFamily="49" charset="-122"/>
              </a:rPr>
              <a:t>，直到</a:t>
            </a:r>
            <a:r>
              <a:rPr lang="en-US" altLang="zh-CN" sz="2400" dirty="0">
                <a:latin typeface="仿宋" pitchFamily="49" charset="-122"/>
                <a:ea typeface="仿宋" pitchFamily="49" charset="-122"/>
              </a:rPr>
              <a:t>9</a:t>
            </a:r>
            <a:endParaRPr lang="zh-CN" altLang="en-US" sz="2400" dirty="0">
              <a:latin typeface="仿宋" pitchFamily="49" charset="-122"/>
              <a:ea typeface="仿宋" pitchFamily="49" charset="-122"/>
            </a:endParaRPr>
          </a:p>
        </p:txBody>
      </p:sp>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87799" y="3925773"/>
            <a:ext cx="1377950" cy="1444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733792" y="4210148"/>
            <a:ext cx="1712913" cy="933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8225623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83555" y="2286070"/>
            <a:ext cx="6503589" cy="1035157"/>
          </a:xfrm>
        </p:spPr>
        <p:txBody>
          <a:bodyPr/>
          <a:lstStyle/>
          <a:p>
            <a:pPr marL="457200" indent="-457200">
              <a:buBlip>
                <a:blip r:embed="rId3"/>
              </a:buBlip>
            </a:pPr>
            <a:r>
              <a:rPr lang="zh-CN" altLang="en-US" sz="2800" dirty="0" smtClean="0"/>
              <a:t>任务</a:t>
            </a:r>
            <a:r>
              <a:rPr lang="en-US" altLang="zh-CN" sz="2800" dirty="0"/>
              <a:t>3</a:t>
            </a:r>
            <a:r>
              <a:rPr lang="zh-CN" altLang="en-US" sz="2800" dirty="0" smtClean="0"/>
              <a:t>：</a:t>
            </a:r>
            <a:r>
              <a:rPr lang="zh-CN" altLang="en-US" sz="2800" dirty="0" smtClean="0">
                <a:sym typeface="Arial" pitchFamily="34" charset="0"/>
              </a:rPr>
              <a:t>用数码管</a:t>
            </a:r>
            <a:r>
              <a:rPr lang="zh-CN" altLang="en-US" sz="2800" dirty="0">
                <a:sym typeface="Arial" pitchFamily="34" charset="0"/>
              </a:rPr>
              <a:t>倒计时</a:t>
            </a:r>
            <a:r>
              <a:rPr lang="en-US" altLang="zh-CN" sz="2800" dirty="0">
                <a:sym typeface="Arial" pitchFamily="34" charset="0"/>
              </a:rPr>
              <a:t/>
            </a:r>
            <a:br>
              <a:rPr lang="en-US" altLang="zh-CN" sz="2800" dirty="0">
                <a:sym typeface="Arial" pitchFamily="34" charset="0"/>
              </a:rPr>
            </a:br>
            <a:r>
              <a:rPr lang="en-US" altLang="zh-CN" sz="2800" dirty="0"/>
              <a:t/>
            </a:r>
            <a:br>
              <a:rPr lang="en-US" altLang="zh-CN" sz="2800" dirty="0"/>
            </a:br>
            <a:r>
              <a:rPr lang="en-US" altLang="zh-CN" sz="2800" dirty="0"/>
              <a:t/>
            </a:r>
            <a:br>
              <a:rPr lang="en-US" altLang="zh-CN" sz="2800" dirty="0"/>
            </a:br>
            <a:endParaRPr lang="en-US" altLang="zh-CN" sz="2800" dirty="0" smtClean="0">
              <a:ea typeface="宋体" panose="02010600030101010101" pitchFamily="2" charset="-122"/>
            </a:endParaRPr>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5128"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6538" y="5791178"/>
            <a:ext cx="5905500"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6" name="矩形 35"/>
          <p:cNvSpPr/>
          <p:nvPr/>
        </p:nvSpPr>
        <p:spPr>
          <a:xfrm>
            <a:off x="617010" y="4186543"/>
            <a:ext cx="5867247" cy="461665"/>
          </a:xfrm>
          <a:prstGeom prst="rect">
            <a:avLst/>
          </a:prstGeom>
        </p:spPr>
        <p:txBody>
          <a:bodyPr wrap="square">
            <a:spAutoFit/>
          </a:bodyPr>
          <a:lstStyle/>
          <a:p>
            <a:r>
              <a:rPr lang="zh-CN" altLang="en-US" sz="2400" dirty="0">
                <a:latin typeface="仿宋" pitchFamily="49" charset="-122"/>
                <a:ea typeface="仿宋" pitchFamily="49" charset="-122"/>
              </a:rPr>
              <a:t>数码</a:t>
            </a:r>
            <a:r>
              <a:rPr lang="zh-CN" altLang="en-US" sz="2400" dirty="0" smtClean="0">
                <a:latin typeface="仿宋" pitchFamily="49" charset="-122"/>
                <a:ea typeface="仿宋" pitchFamily="49" charset="-122"/>
              </a:rPr>
              <a:t>管从数字</a:t>
            </a:r>
            <a:r>
              <a:rPr lang="en-US" altLang="zh-CN" sz="2400" dirty="0" smtClean="0">
                <a:latin typeface="仿宋" pitchFamily="49" charset="-122"/>
                <a:ea typeface="仿宋" pitchFamily="49" charset="-122"/>
              </a:rPr>
              <a:t>99</a:t>
            </a:r>
            <a:r>
              <a:rPr lang="zh-CN" altLang="en-US" sz="2400" dirty="0" smtClean="0">
                <a:latin typeface="仿宋" pitchFamily="49" charset="-122"/>
                <a:ea typeface="仿宋" pitchFamily="49" charset="-122"/>
              </a:rPr>
              <a:t>开始倒计时，直到数字</a:t>
            </a:r>
            <a:r>
              <a:rPr lang="en-US" altLang="zh-CN" sz="2400" dirty="0" smtClean="0">
                <a:latin typeface="仿宋" pitchFamily="49" charset="-122"/>
                <a:ea typeface="仿宋" pitchFamily="49" charset="-122"/>
              </a:rPr>
              <a:t>0</a:t>
            </a:r>
            <a:endParaRPr lang="zh-CN" altLang="en-US" sz="2400" dirty="0">
              <a:latin typeface="仿宋" pitchFamily="49" charset="-122"/>
              <a:ea typeface="仿宋" pitchFamily="49" charset="-122"/>
            </a:endParaRPr>
          </a:p>
        </p:txBody>
      </p:sp>
      <p:sp>
        <p:nvSpPr>
          <p:cNvPr id="4" name="矩形 3"/>
          <p:cNvSpPr/>
          <p:nvPr/>
        </p:nvSpPr>
        <p:spPr>
          <a:xfrm>
            <a:off x="533476" y="2745922"/>
            <a:ext cx="5742207" cy="830997"/>
          </a:xfrm>
          <a:prstGeom prst="rect">
            <a:avLst/>
          </a:prstGeom>
        </p:spPr>
        <p:txBody>
          <a:bodyPr wrap="square">
            <a:spAutoFit/>
          </a:bodyPr>
          <a:lstStyle/>
          <a:p>
            <a:r>
              <a:rPr lang="zh-CN" altLang="en-US" sz="2400" dirty="0">
                <a:latin typeface="仿宋" pitchFamily="49" charset="-122"/>
                <a:ea typeface="仿宋" pitchFamily="49" charset="-122"/>
              </a:rPr>
              <a:t>多</a:t>
            </a:r>
            <a:r>
              <a:rPr lang="zh-CN" altLang="zh-CN" sz="2400" dirty="0">
                <a:latin typeface="仿宋" pitchFamily="49" charset="-122"/>
                <a:ea typeface="仿宋" pitchFamily="49" charset="-122"/>
              </a:rPr>
              <a:t>位数显示</a:t>
            </a:r>
            <a:r>
              <a:rPr lang="zh-CN" altLang="en-US" sz="2400" dirty="0">
                <a:latin typeface="仿宋" pitchFamily="49" charset="-122"/>
                <a:ea typeface="仿宋" pitchFamily="49" charset="-122"/>
              </a:rPr>
              <a:t>原理</a:t>
            </a:r>
            <a:r>
              <a:rPr lang="zh-CN" altLang="en-US" sz="2400" dirty="0" smtClean="0">
                <a:latin typeface="仿宋" pitchFamily="49" charset="-122"/>
                <a:ea typeface="仿宋" pitchFamily="49" charset="-122"/>
              </a:rPr>
              <a:t>：除</a:t>
            </a:r>
            <a:r>
              <a:rPr lang="zh-CN" altLang="en-US" sz="2400" dirty="0">
                <a:latin typeface="仿宋" pitchFamily="49" charset="-122"/>
                <a:ea typeface="仿宋" pitchFamily="49" charset="-122"/>
              </a:rPr>
              <a:t>以</a:t>
            </a:r>
            <a:r>
              <a:rPr lang="en-US" altLang="zh-CN" sz="2400" dirty="0">
                <a:latin typeface="仿宋" pitchFamily="49" charset="-122"/>
                <a:ea typeface="仿宋" pitchFamily="49" charset="-122"/>
              </a:rPr>
              <a:t>10</a:t>
            </a:r>
            <a:r>
              <a:rPr lang="zh-CN" altLang="en-US" sz="2400" dirty="0">
                <a:latin typeface="仿宋" pitchFamily="49" charset="-122"/>
                <a:ea typeface="仿宋" pitchFamily="49" charset="-122"/>
              </a:rPr>
              <a:t>的余数，获得最后一位，可以循环获取多位数的每一位。</a:t>
            </a:r>
          </a:p>
        </p:txBody>
      </p:sp>
      <p:sp>
        <p:nvSpPr>
          <p:cNvPr id="41" name="矩形 40"/>
          <p:cNvSpPr/>
          <p:nvPr/>
        </p:nvSpPr>
        <p:spPr>
          <a:xfrm>
            <a:off x="609673" y="5024721"/>
            <a:ext cx="5867247" cy="461665"/>
          </a:xfrm>
          <a:prstGeom prst="rect">
            <a:avLst/>
          </a:prstGeom>
        </p:spPr>
        <p:txBody>
          <a:bodyPr wrap="square">
            <a:spAutoFit/>
          </a:bodyPr>
          <a:lstStyle/>
          <a:p>
            <a:r>
              <a:rPr lang="zh-CN" altLang="en-US" sz="2400" dirty="0" smtClean="0">
                <a:latin typeface="仿宋" pitchFamily="49" charset="-122"/>
                <a:ea typeface="仿宋" pitchFamily="49" charset="-122"/>
              </a:rPr>
              <a:t>程序：</a:t>
            </a:r>
            <a:endParaRPr lang="zh-CN" altLang="en-US" sz="2400" dirty="0">
              <a:latin typeface="仿宋" pitchFamily="49" charset="-122"/>
              <a:ea typeface="仿宋" pitchFamily="49" charset="-122"/>
            </a:endParaRPr>
          </a:p>
        </p:txBody>
      </p:sp>
    </p:spTree>
    <p:extLst>
      <p:ext uri="{BB962C8B-B14F-4D97-AF65-F5344CB8AC3E}">
        <p14:creationId xmlns:p14="http://schemas.microsoft.com/office/powerpoint/2010/main" xmlns="" val="426258600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83555" y="2286070"/>
            <a:ext cx="6503589" cy="1035157"/>
          </a:xfrm>
        </p:spPr>
        <p:txBody>
          <a:bodyPr/>
          <a:lstStyle/>
          <a:p>
            <a:pPr marL="457200" indent="-457200">
              <a:buBlip>
                <a:blip r:embed="rId3"/>
              </a:buBlip>
            </a:pPr>
            <a:r>
              <a:rPr lang="zh-CN" altLang="en-US" sz="2800" dirty="0" smtClean="0"/>
              <a:t>任务</a:t>
            </a:r>
            <a:r>
              <a:rPr lang="en-US" altLang="zh-CN" sz="2800" dirty="0"/>
              <a:t>4</a:t>
            </a:r>
            <a:r>
              <a:rPr lang="zh-CN" altLang="en-US" sz="2800" dirty="0" smtClean="0"/>
              <a:t>：</a:t>
            </a:r>
            <a:r>
              <a:rPr lang="zh-CN" altLang="en-US" sz="2800" dirty="0" smtClean="0">
                <a:sym typeface="Arial" pitchFamily="34" charset="0"/>
              </a:rPr>
              <a:t>用红外线控制数码管倒计时</a:t>
            </a:r>
            <a:r>
              <a:rPr lang="en-US" altLang="zh-CN" sz="2800" dirty="0">
                <a:sym typeface="Arial" pitchFamily="34" charset="0"/>
              </a:rPr>
              <a:t/>
            </a:r>
            <a:br>
              <a:rPr lang="en-US" altLang="zh-CN" sz="2800" dirty="0">
                <a:sym typeface="Arial" pitchFamily="34" charset="0"/>
              </a:rPr>
            </a:br>
            <a:r>
              <a:rPr lang="en-US" altLang="zh-CN" sz="2800" dirty="0"/>
              <a:t/>
            </a:r>
            <a:br>
              <a:rPr lang="en-US" altLang="zh-CN" sz="2800" dirty="0"/>
            </a:br>
            <a:r>
              <a:rPr lang="en-US" altLang="zh-CN" sz="2800" dirty="0"/>
              <a:t/>
            </a:r>
            <a:br>
              <a:rPr lang="en-US" altLang="zh-CN" sz="2800" dirty="0"/>
            </a:br>
            <a:endParaRPr lang="en-US" altLang="zh-CN" sz="2800" dirty="0" smtClean="0">
              <a:ea typeface="宋体" panose="02010600030101010101" pitchFamily="2" charset="-122"/>
            </a:endParaRPr>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78311" y="2480313"/>
            <a:ext cx="4569222" cy="68159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7295301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图片 9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80" y="4800604"/>
            <a:ext cx="5653710" cy="3023375"/>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457318"/>
            <a:ext cx="6858000" cy="9906000"/>
          </a:xfrm>
          <a:prstGeom prst="rect">
            <a:avLst/>
          </a:prstGeom>
        </p:spPr>
      </p:pic>
      <p:sp>
        <p:nvSpPr>
          <p:cNvPr id="51"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97" name="Rectangle 2"/>
          <p:cNvSpPr txBox="1">
            <a:spLocks noChangeArrowheads="1"/>
          </p:cNvSpPr>
          <p:nvPr/>
        </p:nvSpPr>
        <p:spPr bwMode="auto">
          <a:xfrm>
            <a:off x="347057" y="1888188"/>
            <a:ext cx="2406387" cy="668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eaLnBrk="1" hangingPunct="1">
              <a:buBlip>
                <a:blip r:embed="rId5"/>
              </a:buBlip>
            </a:pPr>
            <a:r>
              <a:rPr lang="zh-CN" altLang="en-US" sz="2700" b="1" dirty="0" smtClean="0">
                <a:ea typeface="宋体" panose="02010600030101010101" pitchFamily="2" charset="-122"/>
              </a:rPr>
              <a:t>拓展练习</a:t>
            </a:r>
            <a:endParaRPr lang="en-US" altLang="zh-CN" sz="1500" b="1" dirty="0" smtClean="0">
              <a:ea typeface="宋体" panose="02010600030101010101" pitchFamily="2" charset="-122"/>
            </a:endParaRPr>
          </a:p>
        </p:txBody>
      </p:sp>
      <p:sp>
        <p:nvSpPr>
          <p:cNvPr id="2" name="矩形 1"/>
          <p:cNvSpPr/>
          <p:nvPr/>
        </p:nvSpPr>
        <p:spPr>
          <a:xfrm>
            <a:off x="474364" y="2702332"/>
            <a:ext cx="6535942" cy="523220"/>
          </a:xfrm>
          <a:prstGeom prst="rect">
            <a:avLst/>
          </a:prstGeom>
        </p:spPr>
        <p:txBody>
          <a:bodyPr wrap="square">
            <a:spAutoFit/>
          </a:bodyPr>
          <a:lstStyle/>
          <a:p>
            <a:pPr eaLnBrk="1" fontAlgn="auto" hangingPunct="1">
              <a:spcBef>
                <a:spcPts val="0"/>
              </a:spcBef>
              <a:spcAft>
                <a:spcPts val="0"/>
              </a:spcAft>
              <a:defRPr/>
            </a:pPr>
            <a:r>
              <a:rPr lang="zh-CN" altLang="en-US" sz="2800" smtClean="0">
                <a:solidFill>
                  <a:srgbClr val="595959"/>
                </a:solidFill>
                <a:latin typeface="微软雅黑" panose="020B0503020204020204" charset="-122"/>
                <a:ea typeface="微软雅黑" panose="020B0503020204020204" charset="-122"/>
                <a:sym typeface="Arial" panose="020B0604020202020204" pitchFamily="34" charset="0"/>
              </a:rPr>
              <a:t>用</a:t>
            </a:r>
            <a:r>
              <a:rPr lang="zh-CN" altLang="en-US" sz="2800" dirty="0">
                <a:solidFill>
                  <a:srgbClr val="595959"/>
                </a:solidFill>
                <a:latin typeface="微软雅黑" panose="020B0503020204020204" charset="-122"/>
                <a:ea typeface="微软雅黑" panose="020B0503020204020204" charset="-122"/>
                <a:sym typeface="Arial" panose="020B0604020202020204" pitchFamily="34" charset="0"/>
              </a:rPr>
              <a:t>数码</a:t>
            </a:r>
            <a:r>
              <a:rPr lang="zh-CN" altLang="en-US" sz="2800" dirty="0" smtClean="0">
                <a:solidFill>
                  <a:srgbClr val="595959"/>
                </a:solidFill>
                <a:latin typeface="微软雅黑" panose="020B0503020204020204" charset="-122"/>
                <a:ea typeface="微软雅黑" panose="020B0503020204020204" charset="-122"/>
                <a:sym typeface="Arial" panose="020B0604020202020204" pitchFamily="34" charset="0"/>
              </a:rPr>
              <a:t>管倒计时</a:t>
            </a:r>
            <a:r>
              <a:rPr lang="zh-CN" altLang="en-US" sz="2800" smtClean="0">
                <a:solidFill>
                  <a:srgbClr val="595959"/>
                </a:solidFill>
                <a:latin typeface="微软雅黑" panose="020B0503020204020204" charset="-122"/>
                <a:ea typeface="微软雅黑" panose="020B0503020204020204" charset="-122"/>
                <a:sym typeface="Arial" panose="020B0604020202020204" pitchFamily="34" charset="0"/>
              </a:rPr>
              <a:t>模拟十字路口红绿灯</a:t>
            </a:r>
            <a:endParaRPr lang="en-US" altLang="zh-CN" sz="2800" dirty="0">
              <a:ea typeface="宋体" panose="02010600030101010101" pitchFamily="2" charset="-122"/>
            </a:endParaRPr>
          </a:p>
        </p:txBody>
      </p:sp>
    </p:spTree>
    <p:extLst>
      <p:ext uri="{BB962C8B-B14F-4D97-AF65-F5344CB8AC3E}">
        <p14:creationId xmlns:p14="http://schemas.microsoft.com/office/powerpoint/2010/main" xmlns="" val="608983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grpSp>
        <p:nvGrpSpPr>
          <p:cNvPr id="10" name="Group 3"/>
          <p:cNvGrpSpPr>
            <a:grpSpLocks/>
          </p:cNvGrpSpPr>
          <p:nvPr/>
        </p:nvGrpSpPr>
        <p:grpSpPr bwMode="auto">
          <a:xfrm>
            <a:off x="777809" y="2549283"/>
            <a:ext cx="1627188" cy="2514534"/>
            <a:chOff x="0" y="-16"/>
            <a:chExt cx="1367" cy="2558"/>
          </a:xfrm>
        </p:grpSpPr>
        <p:sp>
          <p:nvSpPr>
            <p:cNvPr id="11" name="AutoShape 4"/>
            <p:cNvSpPr>
              <a:spLocks noChangeArrowheads="1"/>
            </p:cNvSpPr>
            <p:nvPr/>
          </p:nvSpPr>
          <p:spPr bwMode="auto">
            <a:xfrm>
              <a:off x="0" y="194"/>
              <a:ext cx="1363" cy="1800"/>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12" name="AutoShape 5"/>
            <p:cNvSpPr>
              <a:spLocks noChangeArrowheads="1"/>
            </p:cNvSpPr>
            <p:nvPr/>
          </p:nvSpPr>
          <p:spPr bwMode="auto">
            <a:xfrm>
              <a:off x="21" y="199"/>
              <a:ext cx="1322" cy="1766"/>
            </a:xfrm>
            <a:prstGeom prst="roundRect">
              <a:avLst>
                <a:gd name="adj" fmla="val 16667"/>
              </a:avLst>
            </a:prstGeom>
            <a:solidFill>
              <a:srgbClr val="3CA1E6"/>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13" name="AutoShape 6"/>
            <p:cNvSpPr>
              <a:spLocks noChangeArrowheads="1"/>
            </p:cNvSpPr>
            <p:nvPr/>
          </p:nvSpPr>
          <p:spPr bwMode="auto">
            <a:xfrm>
              <a:off x="32" y="1499"/>
              <a:ext cx="1304" cy="447"/>
            </a:xfrm>
            <a:prstGeom prst="roundRect">
              <a:avLst>
                <a:gd name="adj" fmla="val 50000"/>
              </a:avLst>
            </a:prstGeom>
            <a:gradFill rotWithShape="1">
              <a:gsLst>
                <a:gs pos="0">
                  <a:srgbClr val="3CA1E6">
                    <a:alpha val="0"/>
                  </a:srgbClr>
                </a:gs>
                <a:gs pos="100000">
                  <a:srgbClr val="9BCFF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14" name="AutoShape 7"/>
            <p:cNvSpPr>
              <a:spLocks noChangeArrowheads="1"/>
            </p:cNvSpPr>
            <p:nvPr/>
          </p:nvSpPr>
          <p:spPr bwMode="auto">
            <a:xfrm>
              <a:off x="32" y="213"/>
              <a:ext cx="1304" cy="446"/>
            </a:xfrm>
            <a:prstGeom prst="roundRect">
              <a:avLst>
                <a:gd name="adj" fmla="val 50000"/>
              </a:avLst>
            </a:prstGeom>
            <a:gradFill rotWithShape="1">
              <a:gsLst>
                <a:gs pos="0">
                  <a:srgbClr val="BEE0F7"/>
                </a:gs>
                <a:gs pos="100000">
                  <a:srgbClr val="3CA1E6">
                    <a:alpha val="0"/>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15" name="AutoShape 8"/>
            <p:cNvSpPr>
              <a:spLocks noChangeArrowheads="1"/>
            </p:cNvSpPr>
            <p:nvPr/>
          </p:nvSpPr>
          <p:spPr bwMode="auto">
            <a:xfrm>
              <a:off x="4" y="1994"/>
              <a:ext cx="1363" cy="548"/>
            </a:xfrm>
            <a:prstGeom prst="roundRect">
              <a:avLst>
                <a:gd name="adj" fmla="val 40389"/>
              </a:avLst>
            </a:prstGeom>
            <a:gradFill rotWithShape="1">
              <a:gsLst>
                <a:gs pos="0">
                  <a:srgbClr val="729EB4"/>
                </a:gs>
                <a:gs pos="100000">
                  <a:srgbClr val="EFF7F7"/>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16" name="AutoShape 9"/>
            <p:cNvSpPr>
              <a:spLocks noChangeArrowheads="1"/>
            </p:cNvSpPr>
            <p:nvPr/>
          </p:nvSpPr>
          <p:spPr bwMode="auto">
            <a:xfrm>
              <a:off x="32" y="2009"/>
              <a:ext cx="1304" cy="487"/>
            </a:xfrm>
            <a:prstGeom prst="roundRect">
              <a:avLst>
                <a:gd name="adj" fmla="val 50000"/>
              </a:avLst>
            </a:prstGeom>
            <a:gradFill rotWithShape="1">
              <a:gsLst>
                <a:gs pos="0">
                  <a:srgbClr val="7DAFD4"/>
                </a:gs>
                <a:gs pos="100000">
                  <a:srgbClr val="EFF7F7"/>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17" name="Group 10"/>
            <p:cNvGrpSpPr>
              <a:grpSpLocks/>
            </p:cNvGrpSpPr>
            <p:nvPr/>
          </p:nvGrpSpPr>
          <p:grpSpPr bwMode="auto">
            <a:xfrm>
              <a:off x="469" y="-16"/>
              <a:ext cx="405" cy="436"/>
              <a:chOff x="0" y="-26"/>
              <a:chExt cx="668" cy="719"/>
            </a:xfrm>
          </p:grpSpPr>
          <p:sp>
            <p:nvSpPr>
              <p:cNvPr id="20" name="Oval 11"/>
              <p:cNvSpPr>
                <a:spLocks noChangeArrowheads="1"/>
              </p:cNvSpPr>
              <p:nvPr/>
            </p:nvSpPr>
            <p:spPr bwMode="auto">
              <a:xfrm>
                <a:off x="0" y="-26"/>
                <a:ext cx="668" cy="719"/>
              </a:xfrm>
              <a:prstGeom prst="ellipse">
                <a:avLst/>
              </a:prstGeom>
              <a:solidFill>
                <a:srgbClr val="333333"/>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21" name="Oval 12"/>
              <p:cNvSpPr>
                <a:spLocks noChangeArrowheads="1"/>
              </p:cNvSpPr>
              <p:nvPr/>
            </p:nvSpPr>
            <p:spPr bwMode="auto">
              <a:xfrm>
                <a:off x="7" y="5"/>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22" name="Oval 13"/>
              <p:cNvSpPr>
                <a:spLocks noChangeArrowheads="1"/>
              </p:cNvSpPr>
              <p:nvPr/>
            </p:nvSpPr>
            <p:spPr bwMode="auto">
              <a:xfrm>
                <a:off x="15" y="9"/>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23" name="Oval 14"/>
              <p:cNvSpPr>
                <a:spLocks noChangeArrowheads="1"/>
              </p:cNvSpPr>
              <p:nvPr/>
            </p:nvSpPr>
            <p:spPr bwMode="auto">
              <a:xfrm>
                <a:off x="22" y="15"/>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24" name="Oval 15"/>
              <p:cNvSpPr>
                <a:spLocks noChangeArrowheads="1"/>
              </p:cNvSpPr>
              <p:nvPr/>
            </p:nvSpPr>
            <p:spPr bwMode="auto">
              <a:xfrm>
                <a:off x="57" y="31"/>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sp>
          <p:nvSpPr>
            <p:cNvPr id="18" name="Text Box 16"/>
            <p:cNvSpPr txBox="1">
              <a:spLocks noChangeArrowheads="1"/>
            </p:cNvSpPr>
            <p:nvPr/>
          </p:nvSpPr>
          <p:spPr bwMode="auto">
            <a:xfrm>
              <a:off x="536" y="58"/>
              <a:ext cx="263"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zh-CN">
                  <a:ea typeface="宋体" panose="02010600030101010101" pitchFamily="2" charset="-122"/>
                </a:rPr>
                <a:t>1</a:t>
              </a:r>
            </a:p>
          </p:txBody>
        </p:sp>
        <p:sp>
          <p:nvSpPr>
            <p:cNvPr id="19" name="Text Box 17"/>
            <p:cNvSpPr txBox="1">
              <a:spLocks noChangeArrowheads="1"/>
            </p:cNvSpPr>
            <p:nvPr/>
          </p:nvSpPr>
          <p:spPr bwMode="auto">
            <a:xfrm>
              <a:off x="48" y="480"/>
              <a:ext cx="1296" cy="10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auto" hangingPunct="1">
                <a:spcBef>
                  <a:spcPts val="0"/>
                </a:spcBef>
                <a:spcAft>
                  <a:spcPts val="0"/>
                </a:spcAft>
                <a:defRPr/>
              </a:pPr>
              <a:r>
                <a:rPr lang="zh-CN" altLang="en-US" sz="2000" dirty="0" smtClean="0">
                  <a:latin typeface="Verdana" panose="020B0604030504040204" pitchFamily="34" charset="0"/>
                  <a:ea typeface="宋体" panose="02010600030101010101" pitchFamily="2" charset="-122"/>
                </a:rPr>
                <a:t>说出树莓派拓展板各部分名称</a:t>
              </a:r>
              <a:endParaRPr lang="en-US" altLang="zh-CN" sz="4000" dirty="0">
                <a:latin typeface="+mn-lt"/>
                <a:ea typeface="宋体" panose="02010600030101010101" pitchFamily="2" charset="-122"/>
              </a:endParaRPr>
            </a:p>
          </p:txBody>
        </p:sp>
      </p:grpSp>
      <p:grpSp>
        <p:nvGrpSpPr>
          <p:cNvPr id="25" name="Group 18"/>
          <p:cNvGrpSpPr>
            <a:grpSpLocks/>
          </p:cNvGrpSpPr>
          <p:nvPr/>
        </p:nvGrpSpPr>
        <p:grpSpPr bwMode="auto">
          <a:xfrm>
            <a:off x="2549459" y="2549283"/>
            <a:ext cx="1625600" cy="2666930"/>
            <a:chOff x="0" y="-16"/>
            <a:chExt cx="1365" cy="2558"/>
          </a:xfrm>
        </p:grpSpPr>
        <p:sp>
          <p:nvSpPr>
            <p:cNvPr id="26" name="AutoShape 19"/>
            <p:cNvSpPr>
              <a:spLocks noChangeArrowheads="1"/>
            </p:cNvSpPr>
            <p:nvPr/>
          </p:nvSpPr>
          <p:spPr bwMode="auto">
            <a:xfrm>
              <a:off x="0" y="194"/>
              <a:ext cx="1363" cy="1800"/>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27" name="AutoShape 20"/>
            <p:cNvSpPr>
              <a:spLocks noChangeArrowheads="1"/>
            </p:cNvSpPr>
            <p:nvPr/>
          </p:nvSpPr>
          <p:spPr bwMode="auto">
            <a:xfrm>
              <a:off x="21" y="199"/>
              <a:ext cx="1322" cy="1766"/>
            </a:xfrm>
            <a:prstGeom prst="roundRect">
              <a:avLst>
                <a:gd name="adj" fmla="val 16667"/>
              </a:avLst>
            </a:prstGeom>
            <a:solidFill>
              <a:srgbClr val="73E77E"/>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28" name="AutoShape 21"/>
            <p:cNvSpPr>
              <a:spLocks noChangeArrowheads="1"/>
            </p:cNvSpPr>
            <p:nvPr/>
          </p:nvSpPr>
          <p:spPr bwMode="auto">
            <a:xfrm>
              <a:off x="32" y="1499"/>
              <a:ext cx="1304" cy="447"/>
            </a:xfrm>
            <a:prstGeom prst="roundRect">
              <a:avLst>
                <a:gd name="adj" fmla="val 50000"/>
              </a:avLst>
            </a:prstGeom>
            <a:gradFill rotWithShape="1">
              <a:gsLst>
                <a:gs pos="0">
                  <a:srgbClr val="73E77E"/>
                </a:gs>
                <a:gs pos="100000">
                  <a:srgbClr val="B3F2B9"/>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29" name="AutoShape 22"/>
            <p:cNvSpPr>
              <a:spLocks noChangeArrowheads="1"/>
            </p:cNvSpPr>
            <p:nvPr/>
          </p:nvSpPr>
          <p:spPr bwMode="auto">
            <a:xfrm>
              <a:off x="32" y="213"/>
              <a:ext cx="1304" cy="446"/>
            </a:xfrm>
            <a:prstGeom prst="roundRect">
              <a:avLst>
                <a:gd name="adj" fmla="val 50000"/>
              </a:avLst>
            </a:prstGeom>
            <a:gradFill rotWithShape="1">
              <a:gsLst>
                <a:gs pos="0">
                  <a:srgbClr val="D0F7D4"/>
                </a:gs>
                <a:gs pos="100000">
                  <a:srgbClr val="73E77E"/>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30" name="Oval 23"/>
            <p:cNvSpPr>
              <a:spLocks noChangeArrowheads="1"/>
            </p:cNvSpPr>
            <p:nvPr/>
          </p:nvSpPr>
          <p:spPr bwMode="auto">
            <a:xfrm>
              <a:off x="469" y="-16"/>
              <a:ext cx="405" cy="436"/>
            </a:xfrm>
            <a:prstGeom prst="ellipse">
              <a:avLst/>
            </a:prstGeom>
            <a:solidFill>
              <a:srgbClr val="333333"/>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33" name="Oval 24"/>
            <p:cNvSpPr>
              <a:spLocks noChangeArrowheads="1"/>
            </p:cNvSpPr>
            <p:nvPr/>
          </p:nvSpPr>
          <p:spPr bwMode="auto">
            <a:xfrm>
              <a:off x="473" y="3"/>
              <a:ext cx="392" cy="39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34" name="Oval 25"/>
            <p:cNvSpPr>
              <a:spLocks noChangeArrowheads="1"/>
            </p:cNvSpPr>
            <p:nvPr/>
          </p:nvSpPr>
          <p:spPr bwMode="auto">
            <a:xfrm>
              <a:off x="478" y="5"/>
              <a:ext cx="383" cy="383"/>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35" name="Oval 26"/>
            <p:cNvSpPr>
              <a:spLocks noChangeArrowheads="1"/>
            </p:cNvSpPr>
            <p:nvPr/>
          </p:nvSpPr>
          <p:spPr bwMode="auto">
            <a:xfrm>
              <a:off x="482" y="9"/>
              <a:ext cx="364" cy="357"/>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36" name="Oval 27"/>
            <p:cNvSpPr>
              <a:spLocks noChangeArrowheads="1"/>
            </p:cNvSpPr>
            <p:nvPr/>
          </p:nvSpPr>
          <p:spPr bwMode="auto">
            <a:xfrm>
              <a:off x="504" y="19"/>
              <a:ext cx="323" cy="290"/>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37" name="Text Box 28"/>
            <p:cNvSpPr txBox="1">
              <a:spLocks noChangeArrowheads="1"/>
            </p:cNvSpPr>
            <p:nvPr/>
          </p:nvSpPr>
          <p:spPr bwMode="auto">
            <a:xfrm>
              <a:off x="536" y="58"/>
              <a:ext cx="263"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zh-CN">
                  <a:ea typeface="宋体" panose="02010600030101010101" pitchFamily="2" charset="-122"/>
                </a:rPr>
                <a:t>2</a:t>
              </a:r>
            </a:p>
          </p:txBody>
        </p:sp>
        <p:sp>
          <p:nvSpPr>
            <p:cNvPr id="38" name="Text Box 29"/>
            <p:cNvSpPr txBox="1">
              <a:spLocks noChangeArrowheads="1"/>
            </p:cNvSpPr>
            <p:nvPr/>
          </p:nvSpPr>
          <p:spPr bwMode="auto">
            <a:xfrm>
              <a:off x="48" y="480"/>
              <a:ext cx="1296" cy="3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auto" hangingPunct="1">
                <a:spcBef>
                  <a:spcPts val="0"/>
                </a:spcBef>
                <a:spcAft>
                  <a:spcPts val="0"/>
                </a:spcAft>
                <a:defRPr/>
              </a:pPr>
              <a:r>
                <a:rPr lang="zh-CN" altLang="en-US" sz="2000" dirty="0" smtClean="0">
                  <a:latin typeface="Verdana" panose="020B0604030504040204" pitchFamily="34" charset="0"/>
                  <a:ea typeface="宋体" panose="02010600030101010101" pitchFamily="2" charset="-122"/>
                </a:rPr>
                <a:t>安装树莓派</a:t>
              </a:r>
              <a:endParaRPr lang="en-US" altLang="zh-CN" sz="4000" dirty="0">
                <a:latin typeface="+mn-lt"/>
                <a:ea typeface="宋体" panose="02010600030101010101" pitchFamily="2" charset="-122"/>
              </a:endParaRPr>
            </a:p>
          </p:txBody>
        </p:sp>
        <p:sp>
          <p:nvSpPr>
            <p:cNvPr id="39" name="AutoShape 30"/>
            <p:cNvSpPr>
              <a:spLocks noChangeArrowheads="1"/>
            </p:cNvSpPr>
            <p:nvPr/>
          </p:nvSpPr>
          <p:spPr bwMode="auto">
            <a:xfrm>
              <a:off x="2" y="1994"/>
              <a:ext cx="1363" cy="548"/>
            </a:xfrm>
            <a:prstGeom prst="roundRect">
              <a:avLst>
                <a:gd name="adj" fmla="val 40389"/>
              </a:avLst>
            </a:prstGeom>
            <a:gradFill rotWithShape="1">
              <a:gsLst>
                <a:gs pos="0">
                  <a:srgbClr val="58A4AE"/>
                </a:gs>
                <a:gs pos="100000">
                  <a:srgbClr val="EFF7F7"/>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40" name="AutoShape 31"/>
            <p:cNvSpPr>
              <a:spLocks noChangeArrowheads="1"/>
            </p:cNvSpPr>
            <p:nvPr/>
          </p:nvSpPr>
          <p:spPr bwMode="auto">
            <a:xfrm>
              <a:off x="30" y="2009"/>
              <a:ext cx="1304" cy="487"/>
            </a:xfrm>
            <a:prstGeom prst="roundRect">
              <a:avLst>
                <a:gd name="adj" fmla="val 50000"/>
              </a:avLst>
            </a:prstGeom>
            <a:gradFill rotWithShape="1">
              <a:gsLst>
                <a:gs pos="0">
                  <a:srgbClr val="72B2BB"/>
                </a:gs>
                <a:gs pos="100000">
                  <a:srgbClr val="EFF7F7"/>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grpSp>
        <p:nvGrpSpPr>
          <p:cNvPr id="41" name="Group 32"/>
          <p:cNvGrpSpPr>
            <a:grpSpLocks/>
          </p:cNvGrpSpPr>
          <p:nvPr/>
        </p:nvGrpSpPr>
        <p:grpSpPr bwMode="auto">
          <a:xfrm>
            <a:off x="4316347" y="2549283"/>
            <a:ext cx="1627187" cy="2618972"/>
            <a:chOff x="0" y="-16"/>
            <a:chExt cx="1367" cy="2558"/>
          </a:xfrm>
        </p:grpSpPr>
        <p:sp>
          <p:nvSpPr>
            <p:cNvPr id="42" name="AutoShape 33"/>
            <p:cNvSpPr>
              <a:spLocks noChangeArrowheads="1"/>
            </p:cNvSpPr>
            <p:nvPr/>
          </p:nvSpPr>
          <p:spPr bwMode="auto">
            <a:xfrm>
              <a:off x="4" y="194"/>
              <a:ext cx="1363" cy="1800"/>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43" name="AutoShape 34"/>
            <p:cNvSpPr>
              <a:spLocks noChangeArrowheads="1"/>
            </p:cNvSpPr>
            <p:nvPr/>
          </p:nvSpPr>
          <p:spPr bwMode="auto">
            <a:xfrm>
              <a:off x="25" y="199"/>
              <a:ext cx="1322" cy="1766"/>
            </a:xfrm>
            <a:prstGeom prst="roundRect">
              <a:avLst>
                <a:gd name="adj" fmla="val 16667"/>
              </a:avLst>
            </a:prstGeom>
            <a:solidFill>
              <a:srgbClr val="E9E065"/>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44" name="AutoShape 35"/>
            <p:cNvSpPr>
              <a:spLocks noChangeArrowheads="1"/>
            </p:cNvSpPr>
            <p:nvPr/>
          </p:nvSpPr>
          <p:spPr bwMode="auto">
            <a:xfrm>
              <a:off x="36" y="1499"/>
              <a:ext cx="1304" cy="447"/>
            </a:xfrm>
            <a:prstGeom prst="roundRect">
              <a:avLst>
                <a:gd name="adj" fmla="val 50000"/>
              </a:avLst>
            </a:prstGeom>
            <a:gradFill rotWithShape="1">
              <a:gsLst>
                <a:gs pos="0">
                  <a:srgbClr val="E9E065"/>
                </a:gs>
                <a:gs pos="100000">
                  <a:srgbClr val="F2EDA6"/>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45" name="AutoShape 36"/>
            <p:cNvSpPr>
              <a:spLocks noChangeArrowheads="1"/>
            </p:cNvSpPr>
            <p:nvPr/>
          </p:nvSpPr>
          <p:spPr bwMode="auto">
            <a:xfrm>
              <a:off x="36" y="213"/>
              <a:ext cx="1304" cy="446"/>
            </a:xfrm>
            <a:prstGeom prst="roundRect">
              <a:avLst>
                <a:gd name="adj" fmla="val 50000"/>
              </a:avLst>
            </a:prstGeom>
            <a:gradFill rotWithShape="1">
              <a:gsLst>
                <a:gs pos="0">
                  <a:srgbClr val="F8F5CC"/>
                </a:gs>
                <a:gs pos="100000">
                  <a:srgbClr val="E9E065"/>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46" name="Group 37"/>
            <p:cNvGrpSpPr>
              <a:grpSpLocks/>
            </p:cNvGrpSpPr>
            <p:nvPr/>
          </p:nvGrpSpPr>
          <p:grpSpPr bwMode="auto">
            <a:xfrm>
              <a:off x="473" y="-16"/>
              <a:ext cx="405" cy="436"/>
              <a:chOff x="0" y="-26"/>
              <a:chExt cx="668" cy="719"/>
            </a:xfrm>
          </p:grpSpPr>
          <p:sp>
            <p:nvSpPr>
              <p:cNvPr id="51" name="Oval 38"/>
              <p:cNvSpPr>
                <a:spLocks noChangeArrowheads="1"/>
              </p:cNvSpPr>
              <p:nvPr/>
            </p:nvSpPr>
            <p:spPr bwMode="auto">
              <a:xfrm>
                <a:off x="0" y="-26"/>
                <a:ext cx="668" cy="719"/>
              </a:xfrm>
              <a:prstGeom prst="ellipse">
                <a:avLst/>
              </a:prstGeom>
              <a:solidFill>
                <a:srgbClr val="333333"/>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109250" dir="3267739" algn="ctr" rotWithShape="0">
                        <a:srgbClr val="808080">
                          <a:alpha val="50000"/>
                        </a:srgbClr>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52" name="Oval 39"/>
              <p:cNvSpPr>
                <a:spLocks noChangeArrowheads="1"/>
              </p:cNvSpPr>
              <p:nvPr/>
            </p:nvSpPr>
            <p:spPr bwMode="auto">
              <a:xfrm>
                <a:off x="7" y="5"/>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53" name="Oval 40"/>
              <p:cNvSpPr>
                <a:spLocks noChangeArrowheads="1"/>
              </p:cNvSpPr>
              <p:nvPr/>
            </p:nvSpPr>
            <p:spPr bwMode="auto">
              <a:xfrm>
                <a:off x="15" y="9"/>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54" name="Oval 41"/>
              <p:cNvSpPr>
                <a:spLocks noChangeArrowheads="1"/>
              </p:cNvSpPr>
              <p:nvPr/>
            </p:nvSpPr>
            <p:spPr bwMode="auto">
              <a:xfrm>
                <a:off x="22" y="15"/>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55" name="Oval 42"/>
              <p:cNvSpPr>
                <a:spLocks noChangeArrowheads="1"/>
              </p:cNvSpPr>
              <p:nvPr/>
            </p:nvSpPr>
            <p:spPr bwMode="auto">
              <a:xfrm>
                <a:off x="57" y="31"/>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sp>
          <p:nvSpPr>
            <p:cNvPr id="47" name="Text Box 43"/>
            <p:cNvSpPr txBox="1">
              <a:spLocks noChangeArrowheads="1"/>
            </p:cNvSpPr>
            <p:nvPr/>
          </p:nvSpPr>
          <p:spPr bwMode="auto">
            <a:xfrm>
              <a:off x="540" y="58"/>
              <a:ext cx="263"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zh-CN">
                  <a:ea typeface="宋体" panose="02010600030101010101" pitchFamily="2" charset="-122"/>
                </a:rPr>
                <a:t>3</a:t>
              </a:r>
            </a:p>
          </p:txBody>
        </p:sp>
        <p:sp>
          <p:nvSpPr>
            <p:cNvPr id="48" name="Text Box 44"/>
            <p:cNvSpPr txBox="1">
              <a:spLocks noChangeArrowheads="1"/>
            </p:cNvSpPr>
            <p:nvPr/>
          </p:nvSpPr>
          <p:spPr bwMode="auto">
            <a:xfrm>
              <a:off x="52" y="480"/>
              <a:ext cx="1296" cy="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auto" hangingPunct="1">
                <a:spcBef>
                  <a:spcPts val="0"/>
                </a:spcBef>
                <a:spcAft>
                  <a:spcPts val="0"/>
                </a:spcAft>
                <a:defRPr/>
              </a:pPr>
              <a:r>
                <a:rPr lang="zh-CN" altLang="en-US" sz="2000" dirty="0" smtClean="0">
                  <a:latin typeface="Verdana" panose="020B0604030504040204" pitchFamily="34" charset="0"/>
                  <a:ea typeface="宋体" panose="02010600030101010101" pitchFamily="2" charset="-122"/>
                </a:rPr>
                <a:t>登录树莓派，了解</a:t>
              </a:r>
              <a:r>
                <a:rPr lang="en-US" altLang="zh-CN" sz="2000" dirty="0" smtClean="0">
                  <a:latin typeface="Verdana" panose="020B0604030504040204" pitchFamily="34" charset="0"/>
                  <a:ea typeface="宋体" panose="02010600030101010101" pitchFamily="2" charset="-122"/>
                </a:rPr>
                <a:t>LINUX</a:t>
              </a:r>
              <a:r>
                <a:rPr lang="zh-CN" altLang="en-US" sz="2000" dirty="0" smtClean="0">
                  <a:latin typeface="Verdana" panose="020B0604030504040204" pitchFamily="34" charset="0"/>
                  <a:ea typeface="宋体" panose="02010600030101010101" pitchFamily="2" charset="-122"/>
                </a:rPr>
                <a:t>系统</a:t>
              </a:r>
              <a:endParaRPr lang="en-US" altLang="zh-CN" sz="4000" dirty="0">
                <a:latin typeface="+mn-lt"/>
                <a:ea typeface="宋体" panose="02010600030101010101" pitchFamily="2" charset="-122"/>
              </a:endParaRPr>
            </a:p>
          </p:txBody>
        </p:sp>
        <p:sp>
          <p:nvSpPr>
            <p:cNvPr id="49" name="AutoShape 45"/>
            <p:cNvSpPr>
              <a:spLocks noChangeArrowheads="1"/>
            </p:cNvSpPr>
            <p:nvPr/>
          </p:nvSpPr>
          <p:spPr bwMode="auto">
            <a:xfrm>
              <a:off x="0" y="1994"/>
              <a:ext cx="1363" cy="548"/>
            </a:xfrm>
            <a:prstGeom prst="roundRect">
              <a:avLst>
                <a:gd name="adj" fmla="val 40389"/>
              </a:avLst>
            </a:prstGeom>
            <a:gradFill rotWithShape="1">
              <a:gsLst>
                <a:gs pos="0">
                  <a:srgbClr val="99BACC"/>
                </a:gs>
                <a:gs pos="100000">
                  <a:srgbClr val="EFF7F7"/>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50" name="AutoShape 46"/>
            <p:cNvSpPr>
              <a:spLocks noChangeArrowheads="1"/>
            </p:cNvSpPr>
            <p:nvPr/>
          </p:nvSpPr>
          <p:spPr bwMode="auto">
            <a:xfrm>
              <a:off x="28" y="2009"/>
              <a:ext cx="1304" cy="487"/>
            </a:xfrm>
            <a:prstGeom prst="roundRect">
              <a:avLst>
                <a:gd name="adj" fmla="val 50000"/>
              </a:avLst>
            </a:prstGeom>
            <a:gradFill rotWithShape="1">
              <a:gsLst>
                <a:gs pos="0">
                  <a:srgbClr val="C8DAD4"/>
                </a:gs>
                <a:gs pos="100000">
                  <a:srgbClr val="EFF7F7"/>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pic>
        <p:nvPicPr>
          <p:cNvPr id="56" name="图片 5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4402" y="4810035"/>
            <a:ext cx="4762500" cy="3571875"/>
          </a:xfrm>
          <a:prstGeom prst="rect">
            <a:avLst/>
          </a:prstGeom>
        </p:spPr>
      </p:pic>
      <p:sp>
        <p:nvSpPr>
          <p:cNvPr id="57" name="Rectangle 2"/>
          <p:cNvSpPr txBox="1">
            <a:spLocks noChangeArrowheads="1"/>
          </p:cNvSpPr>
          <p:nvPr/>
        </p:nvSpPr>
        <p:spPr bwMode="auto">
          <a:xfrm>
            <a:off x="609674" y="1600288"/>
            <a:ext cx="2406387" cy="668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eaLnBrk="1" hangingPunct="1">
              <a:buBlip>
                <a:blip r:embed="rId4"/>
              </a:buBlip>
            </a:pPr>
            <a:r>
              <a:rPr lang="zh-CN" altLang="en-US" sz="2700" dirty="0" smtClean="0">
                <a:ea typeface="宋体" panose="02010600030101010101" pitchFamily="2" charset="-122"/>
              </a:rPr>
              <a:t>练习</a:t>
            </a:r>
            <a:endParaRPr lang="en-US" altLang="zh-CN" sz="1500" dirty="0" smtClean="0">
              <a:ea typeface="宋体" panose="02010600030101010101" pitchFamily="2" charset="-122"/>
            </a:endParaRPr>
          </a:p>
        </p:txBody>
      </p:sp>
    </p:spTree>
    <p:extLst>
      <p:ext uri="{BB962C8B-B14F-4D97-AF65-F5344CB8AC3E}">
        <p14:creationId xmlns:p14="http://schemas.microsoft.com/office/powerpoint/2010/main" xmlns="" val="389626721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6" name="矩形 5"/>
          <p:cNvSpPr/>
          <p:nvPr/>
        </p:nvSpPr>
        <p:spPr>
          <a:xfrm>
            <a:off x="1552587" y="2749648"/>
            <a:ext cx="3703258"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dirty="0" smtClean="0">
                <a:ln/>
                <a:solidFill>
                  <a:srgbClr val="002060"/>
                </a:solidFill>
                <a:effectLst>
                  <a:outerShdw blurRad="38100" dist="38100" dir="2700000" algn="tl">
                    <a:srgbClr val="000000">
                      <a:alpha val="43137"/>
                    </a:srgbClr>
                  </a:outerShdw>
                </a:effectLst>
              </a:rPr>
              <a:t>14</a:t>
            </a:r>
            <a:r>
              <a:rPr lang="en-US" altLang="zh-CN" sz="4800" b="1" cap="none" spc="0" dirty="0" smtClean="0">
                <a:ln/>
                <a:solidFill>
                  <a:srgbClr val="002060"/>
                </a:solidFill>
                <a:effectLst>
                  <a:outerShdw blurRad="38100" dist="38100" dir="2700000" algn="tl">
                    <a:srgbClr val="000000">
                      <a:alpha val="43137"/>
                    </a:srgbClr>
                  </a:outerShdw>
                </a:effectLst>
              </a:rPr>
              <a:t>   </a:t>
            </a:r>
            <a:r>
              <a:rPr lang="zh-CN" altLang="en-US" sz="4800" b="1" dirty="0" smtClean="0">
                <a:ln/>
                <a:solidFill>
                  <a:srgbClr val="002060"/>
                </a:solidFill>
                <a:effectLst>
                  <a:outerShdw blurRad="38100" dist="38100" dir="2700000" algn="tl">
                    <a:srgbClr val="000000">
                      <a:alpha val="43137"/>
                    </a:srgbClr>
                  </a:outerShdw>
                </a:effectLst>
              </a:rPr>
              <a:t>实时闹钟</a:t>
            </a:r>
            <a:endParaRPr lang="zh-CN" altLang="en-US" sz="4800" b="1" cap="none" spc="0" dirty="0">
              <a:ln/>
              <a:solidFill>
                <a:srgbClr val="002060"/>
              </a:solidFill>
              <a:effectLst>
                <a:outerShdw blurRad="38100" dist="38100" dir="2700000" algn="tl">
                  <a:srgbClr val="000000">
                    <a:alpha val="43137"/>
                  </a:srgbClr>
                </a:outerShdw>
              </a:effectLst>
            </a:endParaRPr>
          </a:p>
        </p:txBody>
      </p:sp>
      <p:grpSp>
        <p:nvGrpSpPr>
          <p:cNvPr id="8" name="Group 3"/>
          <p:cNvGrpSpPr>
            <a:grpSpLocks/>
          </p:cNvGrpSpPr>
          <p:nvPr/>
        </p:nvGrpSpPr>
        <p:grpSpPr bwMode="auto">
          <a:xfrm>
            <a:off x="803344" y="4002299"/>
            <a:ext cx="5264012" cy="1871206"/>
            <a:chOff x="0" y="0"/>
            <a:chExt cx="3984" cy="912"/>
          </a:xfrm>
        </p:grpSpPr>
        <p:sp>
          <p:nvSpPr>
            <p:cNvPr id="9" name="AutoShape 4"/>
            <p:cNvSpPr>
              <a:spLocks noChangeArrowheads="1"/>
            </p:cNvSpPr>
            <p:nvPr/>
          </p:nvSpPr>
          <p:spPr bwMode="auto">
            <a:xfrm>
              <a:off x="0" y="0"/>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10" name="Group 5"/>
            <p:cNvGrpSpPr>
              <a:grpSpLocks/>
            </p:cNvGrpSpPr>
            <p:nvPr/>
          </p:nvGrpSpPr>
          <p:grpSpPr bwMode="auto">
            <a:xfrm>
              <a:off x="11" y="85"/>
              <a:ext cx="905" cy="746"/>
              <a:chOff x="-76" y="1"/>
              <a:chExt cx="905" cy="746"/>
            </a:xfrm>
          </p:grpSpPr>
          <p:sp>
            <p:nvSpPr>
              <p:cNvPr id="12"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13"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4"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mn-lt"/>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mn-lt"/>
                  <a:ea typeface="宋体" panose="02010600030101010101" pitchFamily="2" charset="-122"/>
                </a:endParaRPr>
              </a:p>
            </p:txBody>
          </p:sp>
        </p:grpSp>
        <p:sp>
          <p:nvSpPr>
            <p:cNvPr id="11" name="Text Box 9"/>
            <p:cNvSpPr txBox="1">
              <a:spLocks noChangeArrowheads="1"/>
            </p:cNvSpPr>
            <p:nvPr/>
          </p:nvSpPr>
          <p:spPr bwMode="auto">
            <a:xfrm>
              <a:off x="960" y="241"/>
              <a:ext cx="2928" cy="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400" b="1" dirty="0" smtClean="0">
                  <a:ea typeface="宋体" panose="02010600030101010101" pitchFamily="2" charset="-122"/>
                </a:rPr>
                <a:t>1.</a:t>
              </a:r>
              <a:r>
                <a:rPr lang="zh-CN" altLang="en-US" sz="2400" b="1" dirty="0" smtClean="0">
                  <a:ea typeface="宋体" panose="02010600030101010101" pitchFamily="2" charset="-122"/>
                </a:rPr>
                <a:t> 了解闹钟工作原理</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2 .</a:t>
              </a:r>
              <a:r>
                <a:rPr lang="zh-CN" altLang="en-US" sz="2400" b="1" dirty="0" smtClean="0">
                  <a:ea typeface="宋体" panose="02010600030101010101" pitchFamily="2" charset="-122"/>
                </a:rPr>
                <a:t>实时闹钟系列任务</a:t>
              </a:r>
              <a:endParaRPr lang="en-US" altLang="zh-CN" sz="2400" dirty="0">
                <a:ea typeface="宋体" panose="02010600030101010101" pitchFamily="2" charset="-122"/>
              </a:endParaRPr>
            </a:p>
          </p:txBody>
        </p:sp>
      </p:gr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2472" y="8065603"/>
            <a:ext cx="1859309" cy="12938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9045152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dirty="0" smtClean="0">
                <a:latin typeface="华文楷体" panose="02010600040101010101" pitchFamily="2" charset="-122"/>
                <a:ea typeface="华文楷体" panose="02010600040101010101" pitchFamily="2" charset="-122"/>
              </a:rPr>
              <a:t>知识概要</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pPr>
              <a:buBlip>
                <a:blip r:embed="rId2"/>
              </a:buBlip>
            </a:pPr>
            <a:r>
              <a:rPr lang="zh-CN" altLang="en-US" sz="2400" dirty="0" smtClean="0"/>
              <a:t> 了解实时闹钟的工作原理</a:t>
            </a:r>
            <a:endParaRPr lang="en-US" altLang="zh-CN" sz="2400" dirty="0" smtClean="0"/>
          </a:p>
          <a:p>
            <a:pPr>
              <a:buBlip>
                <a:blip r:embed="rId2"/>
              </a:buBlip>
            </a:pPr>
            <a:r>
              <a:rPr lang="zh-CN" altLang="en-US" sz="2400" dirty="0" smtClean="0"/>
              <a:t>任务</a:t>
            </a:r>
            <a:r>
              <a:rPr lang="en-US" altLang="zh-CN" sz="2400" dirty="0" smtClean="0"/>
              <a:t>1</a:t>
            </a:r>
            <a:r>
              <a:rPr lang="zh-CN" altLang="en-US" sz="2400" dirty="0" smtClean="0"/>
              <a:t>：</a:t>
            </a:r>
            <a:r>
              <a:rPr lang="zh-CN" altLang="en-US" sz="2400" dirty="0">
                <a:solidFill>
                  <a:srgbClr val="000000"/>
                </a:solidFill>
                <a:sym typeface="Arial" pitchFamily="34" charset="0"/>
              </a:rPr>
              <a:t>最简单的定时</a:t>
            </a:r>
            <a:r>
              <a:rPr lang="zh-CN" altLang="en-US" sz="2400" dirty="0" smtClean="0">
                <a:solidFill>
                  <a:srgbClr val="000000"/>
                </a:solidFill>
                <a:sym typeface="Arial" pitchFamily="34" charset="0"/>
              </a:rPr>
              <a:t>闹钟</a:t>
            </a:r>
            <a:endParaRPr lang="en-US" altLang="zh-CN" sz="2400" dirty="0" smtClean="0"/>
          </a:p>
          <a:p>
            <a:pPr>
              <a:buBlip>
                <a:blip r:embed="rId2"/>
              </a:buBlip>
            </a:pPr>
            <a:r>
              <a:rPr lang="zh-CN" altLang="en-US" sz="2400" dirty="0" smtClean="0"/>
              <a:t>任务</a:t>
            </a:r>
            <a:r>
              <a:rPr lang="en-US" altLang="zh-CN" sz="2400" dirty="0" smtClean="0"/>
              <a:t>2</a:t>
            </a:r>
            <a:r>
              <a:rPr lang="zh-CN" altLang="en-US" sz="2400" dirty="0" smtClean="0"/>
              <a:t>：</a:t>
            </a:r>
            <a:r>
              <a:rPr lang="zh-CN" altLang="en-US" sz="2400" dirty="0">
                <a:solidFill>
                  <a:srgbClr val="000000"/>
                </a:solidFill>
                <a:sym typeface="Arial" pitchFamily="34" charset="0"/>
              </a:rPr>
              <a:t>倒计时触发闹钟</a:t>
            </a:r>
            <a:r>
              <a:rPr lang="en-US" altLang="zh-CN" sz="2400" dirty="0">
                <a:solidFill>
                  <a:srgbClr val="000000"/>
                </a:solidFill>
                <a:sym typeface="Arial" pitchFamily="34" charset="0"/>
              </a:rPr>
              <a:t> </a:t>
            </a:r>
            <a:endParaRPr lang="en-US" altLang="zh-CN" sz="2400" dirty="0" smtClean="0">
              <a:solidFill>
                <a:srgbClr val="000000"/>
              </a:solidFill>
              <a:sym typeface="Arial" pitchFamily="34" charset="0"/>
            </a:endParaRPr>
          </a:p>
          <a:p>
            <a:pPr>
              <a:buBlip>
                <a:blip r:embed="rId2"/>
              </a:buBlip>
            </a:pPr>
            <a:r>
              <a:rPr lang="zh-CN" altLang="en-US" sz="2400" dirty="0" smtClean="0">
                <a:solidFill>
                  <a:srgbClr val="000000"/>
                </a:solidFill>
                <a:sym typeface="Arial" pitchFamily="34" charset="0"/>
              </a:rPr>
              <a:t>任务</a:t>
            </a:r>
            <a:r>
              <a:rPr lang="en-US" altLang="zh-CN" sz="2400" dirty="0" smtClean="0">
                <a:solidFill>
                  <a:srgbClr val="000000"/>
                </a:solidFill>
                <a:sym typeface="Arial" pitchFamily="34" charset="0"/>
              </a:rPr>
              <a:t>3</a:t>
            </a:r>
            <a:r>
              <a:rPr lang="zh-CN" altLang="en-US" sz="2400" dirty="0" smtClean="0">
                <a:solidFill>
                  <a:srgbClr val="000000"/>
                </a:solidFill>
                <a:sym typeface="Arial" pitchFamily="34" charset="0"/>
              </a:rPr>
              <a:t>：闹钟发声后，按钮按下闹钟停止发声</a:t>
            </a:r>
            <a:endParaRPr lang="en-US" altLang="zh-CN" sz="2400" dirty="0" smtClean="0"/>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extLst>
      <p:ext uri="{BB962C8B-B14F-4D97-AF65-F5344CB8AC3E}">
        <p14:creationId xmlns:p14="http://schemas.microsoft.com/office/powerpoint/2010/main" xmlns="" val="104400000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16" name="Rectangle 2"/>
          <p:cNvSpPr txBox="1">
            <a:spLocks noChangeArrowheads="1"/>
          </p:cNvSpPr>
          <p:nvPr/>
        </p:nvSpPr>
        <p:spPr bwMode="auto">
          <a:xfrm>
            <a:off x="477837" y="1600288"/>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lnSpc>
                <a:spcPct val="150000"/>
              </a:lnSpc>
              <a:buFontTx/>
              <a:buBlip>
                <a:blip r:embed="rId3"/>
              </a:buBlip>
            </a:pPr>
            <a:r>
              <a:rPr lang="zh-CN" altLang="en-US" sz="3200" dirty="0" smtClean="0"/>
              <a:t>闹钟工作原理</a:t>
            </a:r>
            <a:endParaRPr lang="en-US" altLang="zh-CN" sz="3200" dirty="0" smtClean="0"/>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5754" y="5181594"/>
            <a:ext cx="2195513" cy="2627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03675" y="5410188"/>
            <a:ext cx="2389187" cy="2219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矩形 2"/>
          <p:cNvSpPr/>
          <p:nvPr/>
        </p:nvSpPr>
        <p:spPr>
          <a:xfrm>
            <a:off x="651703" y="2635445"/>
            <a:ext cx="6164178" cy="830997"/>
          </a:xfrm>
          <a:prstGeom prst="rect">
            <a:avLst/>
          </a:prstGeom>
        </p:spPr>
        <p:txBody>
          <a:bodyPr wrap="square">
            <a:spAutoFit/>
          </a:bodyPr>
          <a:lstStyle/>
          <a:p>
            <a:r>
              <a:rPr lang="zh-CN" altLang="en-US" sz="2400" dirty="0" smtClean="0">
                <a:latin typeface="仿宋" pitchFamily="49" charset="-122"/>
                <a:ea typeface="仿宋" pitchFamily="49" charset="-122"/>
              </a:rPr>
              <a:t>当闹钟获取</a:t>
            </a:r>
            <a:r>
              <a:rPr lang="zh-CN" altLang="en-US" sz="2400" dirty="0">
                <a:latin typeface="仿宋" pitchFamily="49" charset="-122"/>
                <a:ea typeface="仿宋" pitchFamily="49" charset="-122"/>
              </a:rPr>
              <a:t>系统时间</a:t>
            </a:r>
            <a:r>
              <a:rPr lang="zh-CN" altLang="en-US" sz="2400" dirty="0" smtClean="0">
                <a:latin typeface="仿宋" pitchFamily="49" charset="-122"/>
                <a:ea typeface="仿宋" pitchFamily="49" charset="-122"/>
              </a:rPr>
              <a:t>，与设定</a:t>
            </a:r>
            <a:r>
              <a:rPr lang="zh-CN" altLang="en-US" sz="2400" dirty="0">
                <a:latin typeface="仿宋" pitchFamily="49" charset="-122"/>
                <a:ea typeface="仿宋" pitchFamily="49" charset="-122"/>
              </a:rPr>
              <a:t>的</a:t>
            </a:r>
            <a:r>
              <a:rPr lang="zh-CN" altLang="en-US" sz="2400" dirty="0" smtClean="0">
                <a:latin typeface="仿宋" pitchFamily="49" charset="-122"/>
                <a:ea typeface="仿宋" pitchFamily="49" charset="-122"/>
              </a:rPr>
              <a:t>时间相等时，就会触发蜂鸣器发声</a:t>
            </a:r>
            <a:endParaRPr lang="zh-CN" altLang="en-US" sz="2400" dirty="0">
              <a:latin typeface="仿宋" pitchFamily="49" charset="-122"/>
              <a:ea typeface="仿宋" pitchFamily="49" charset="-122"/>
            </a:endParaRPr>
          </a:p>
        </p:txBody>
      </p:sp>
      <p:sp>
        <p:nvSpPr>
          <p:cNvPr id="25" name="矩形 24"/>
          <p:cNvSpPr/>
          <p:nvPr/>
        </p:nvSpPr>
        <p:spPr>
          <a:xfrm>
            <a:off x="635955" y="3810030"/>
            <a:ext cx="6164178" cy="461665"/>
          </a:xfrm>
          <a:prstGeom prst="rect">
            <a:avLst/>
          </a:prstGeom>
        </p:spPr>
        <p:txBody>
          <a:bodyPr wrap="square">
            <a:spAutoFit/>
          </a:bodyPr>
          <a:lstStyle/>
          <a:p>
            <a:r>
              <a:rPr lang="zh-CN" altLang="en-US" sz="2400" dirty="0" smtClean="0">
                <a:latin typeface="仿宋" pitchFamily="49" charset="-122"/>
                <a:ea typeface="仿宋" pitchFamily="49" charset="-122"/>
              </a:rPr>
              <a:t>闹钟获取系统时间指令：</a:t>
            </a:r>
            <a:endParaRPr lang="zh-CN" altLang="en-US" sz="2400" dirty="0">
              <a:latin typeface="仿宋" pitchFamily="49" charset="-122"/>
              <a:ea typeface="仿宋" pitchFamily="49" charset="-122"/>
            </a:endParaRPr>
          </a:p>
        </p:txBody>
      </p:sp>
    </p:spTree>
    <p:extLst>
      <p:ext uri="{BB962C8B-B14F-4D97-AF65-F5344CB8AC3E}">
        <p14:creationId xmlns:p14="http://schemas.microsoft.com/office/powerpoint/2010/main" xmlns="" val="91706507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16" name="Rectangle 2"/>
          <p:cNvSpPr txBox="1">
            <a:spLocks noChangeArrowheads="1"/>
          </p:cNvSpPr>
          <p:nvPr/>
        </p:nvSpPr>
        <p:spPr bwMode="auto">
          <a:xfrm>
            <a:off x="477836" y="1752684"/>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lnSpc>
                <a:spcPct val="150000"/>
              </a:lnSpc>
              <a:buFontTx/>
              <a:buBlip>
                <a:blip r:embed="rId3"/>
              </a:buBlip>
            </a:pPr>
            <a:r>
              <a:rPr lang="zh-CN" altLang="en-US" sz="3200" dirty="0" smtClean="0"/>
              <a:t>闹钟工作原理</a:t>
            </a:r>
            <a:endParaRPr lang="en-US" altLang="zh-CN" sz="3200" dirty="0" smtClean="0"/>
          </a:p>
        </p:txBody>
      </p:sp>
      <p:sp>
        <p:nvSpPr>
          <p:cNvPr id="3" name="矩形 2"/>
          <p:cNvSpPr/>
          <p:nvPr/>
        </p:nvSpPr>
        <p:spPr>
          <a:xfrm>
            <a:off x="533476" y="2743258"/>
            <a:ext cx="6095930" cy="461665"/>
          </a:xfrm>
          <a:prstGeom prst="rect">
            <a:avLst/>
          </a:prstGeom>
        </p:spPr>
        <p:txBody>
          <a:bodyPr wrap="square">
            <a:spAutoFit/>
          </a:bodyPr>
          <a:lstStyle/>
          <a:p>
            <a:r>
              <a:rPr lang="zh-CN" altLang="en-US" sz="2400" dirty="0" smtClean="0">
                <a:latin typeface="仿宋" pitchFamily="49" charset="-122"/>
                <a:ea typeface="仿宋" pitchFamily="49" charset="-122"/>
              </a:rPr>
              <a:t>设置触发条件：</a:t>
            </a:r>
            <a:endParaRPr lang="zh-CN" altLang="en-US" sz="2400" dirty="0">
              <a:latin typeface="仿宋" pitchFamily="49" charset="-122"/>
              <a:ea typeface="仿宋" pitchFamily="49" charset="-122"/>
            </a:endParaRPr>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035" y="4495812"/>
            <a:ext cx="2200275" cy="2030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cstate="print"/>
          <a:srcRect/>
          <a:stretch>
            <a:fillRect/>
          </a:stretch>
        </p:blipFill>
        <p:spPr bwMode="auto">
          <a:xfrm>
            <a:off x="4114782" y="4383542"/>
            <a:ext cx="1323975" cy="2181225"/>
          </a:xfrm>
          <a:prstGeom prst="rect">
            <a:avLst/>
          </a:prstGeom>
          <a:noFill/>
          <a:ln w="9525">
            <a:noFill/>
            <a:miter lim="800000"/>
            <a:headEnd/>
            <a:tailEnd/>
          </a:ln>
          <a:effectLst/>
        </p:spPr>
      </p:pic>
      <p:sp>
        <p:nvSpPr>
          <p:cNvPr id="11" name="矩形 7"/>
          <p:cNvSpPr>
            <a:spLocks noChangeArrowheads="1"/>
          </p:cNvSpPr>
          <p:nvPr/>
        </p:nvSpPr>
        <p:spPr bwMode="auto">
          <a:xfrm>
            <a:off x="514289" y="3429040"/>
            <a:ext cx="4643470" cy="830997"/>
          </a:xfrm>
          <a:prstGeom prst="rect">
            <a:avLst/>
          </a:prstGeom>
          <a:noFill/>
          <a:ln w="9525">
            <a:noFill/>
            <a:miter lim="800000"/>
            <a:headEnd/>
            <a:tailEnd/>
          </a:ln>
        </p:spPr>
        <p:txBody>
          <a:bodyPr wrap="square">
            <a:spAutoFit/>
          </a:bodyPr>
          <a:lstStyle/>
          <a:p>
            <a:pPr marL="457200" indent="-457200">
              <a:buAutoNum type="arabicPeriod"/>
            </a:pPr>
            <a:r>
              <a:rPr lang="zh-CN" altLang="en-US" sz="2400" dirty="0" smtClean="0">
                <a:solidFill>
                  <a:srgbClr val="000000"/>
                </a:solidFill>
                <a:latin typeface="仿宋" pitchFamily="49" charset="-122"/>
                <a:ea typeface="仿宋" pitchFamily="49" charset="-122"/>
                <a:sym typeface="Arial" pitchFamily="34" charset="0"/>
              </a:rPr>
              <a:t>定时几点几分</a:t>
            </a:r>
            <a:endParaRPr lang="en-US" altLang="zh-CN" sz="2400" dirty="0" smtClean="0">
              <a:solidFill>
                <a:srgbClr val="000000"/>
              </a:solidFill>
              <a:latin typeface="仿宋" pitchFamily="49" charset="-122"/>
              <a:ea typeface="仿宋" pitchFamily="49" charset="-122"/>
              <a:sym typeface="Arial" pitchFamily="34" charset="0"/>
            </a:endParaRPr>
          </a:p>
          <a:p>
            <a:pPr marL="457200" indent="-457200">
              <a:buAutoNum type="arabicPeriod"/>
            </a:pPr>
            <a:r>
              <a:rPr lang="zh-CN" altLang="en-US" sz="2400" dirty="0" smtClean="0">
                <a:solidFill>
                  <a:srgbClr val="000000"/>
                </a:solidFill>
                <a:latin typeface="仿宋" pitchFamily="49" charset="-122"/>
                <a:ea typeface="仿宋" pitchFamily="49" charset="-122"/>
                <a:sym typeface="Arial" pitchFamily="34" charset="0"/>
              </a:rPr>
              <a:t>多少时间之后</a:t>
            </a:r>
            <a:endParaRPr lang="zh-CN" altLang="en-US" sz="2400" dirty="0">
              <a:solidFill>
                <a:srgbClr val="000000"/>
              </a:solidFill>
              <a:latin typeface="仿宋" pitchFamily="49" charset="-122"/>
              <a:ea typeface="仿宋" pitchFamily="49" charset="-122"/>
              <a:sym typeface="Arial" pitchFamily="34" charset="0"/>
            </a:endParaRPr>
          </a:p>
        </p:txBody>
      </p:sp>
      <p:sp>
        <p:nvSpPr>
          <p:cNvPr id="12" name="矩形 11"/>
          <p:cNvSpPr/>
          <p:nvPr/>
        </p:nvSpPr>
        <p:spPr>
          <a:xfrm>
            <a:off x="685876" y="6781752"/>
            <a:ext cx="6095930" cy="461665"/>
          </a:xfrm>
          <a:prstGeom prst="rect">
            <a:avLst/>
          </a:prstGeom>
        </p:spPr>
        <p:txBody>
          <a:bodyPr wrap="square">
            <a:spAutoFit/>
          </a:bodyPr>
          <a:lstStyle/>
          <a:p>
            <a:r>
              <a:rPr lang="zh-CN" altLang="en-US" sz="2400" dirty="0" smtClean="0">
                <a:latin typeface="仿宋" pitchFamily="49" charset="-122"/>
                <a:ea typeface="仿宋" pitchFamily="49" charset="-122"/>
              </a:rPr>
              <a:t>闹钟发声：</a:t>
            </a:r>
            <a:endParaRPr lang="zh-CN" altLang="en-US" sz="2400" dirty="0">
              <a:latin typeface="仿宋" pitchFamily="49" charset="-122"/>
              <a:ea typeface="仿宋" pitchFamily="49" charset="-122"/>
            </a:endParaRPr>
          </a:p>
        </p:txBody>
      </p:sp>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729696" y="7772401"/>
            <a:ext cx="2047875" cy="927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01467" y="7580221"/>
            <a:ext cx="1789356" cy="14509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1565094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23888" y="150343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2"/>
              </a:buBlip>
            </a:pPr>
            <a:r>
              <a:rPr lang="zh-CN" altLang="en-US" sz="3200" dirty="0" smtClean="0"/>
              <a:t>蜂鸣器连接</a:t>
            </a:r>
            <a:endParaRPr lang="en-US" altLang="zh-CN" sz="3200" dirty="0" smtClean="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02545" y="2640051"/>
            <a:ext cx="928687" cy="205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内容占位符 2"/>
          <p:cNvSpPr txBox="1">
            <a:spLocks/>
          </p:cNvSpPr>
          <p:nvPr/>
        </p:nvSpPr>
        <p:spPr bwMode="auto">
          <a:xfrm>
            <a:off x="723107" y="4859376"/>
            <a:ext cx="2087563" cy="69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9" tIns="34295" rIns="68589" bIns="34295"/>
          <a:lstStyle>
            <a:lvl1pPr indent="-161925" defTabSz="685800" eaLnBrk="0" hangingPunct="0">
              <a:defRPr>
                <a:solidFill>
                  <a:schemeClr val="tx1"/>
                </a:solidFill>
                <a:latin typeface="Calibri" pitchFamily="34" charset="0"/>
                <a:ea typeface="宋体" pitchFamily="2" charset="-122"/>
              </a:defRPr>
            </a:lvl1pPr>
            <a:lvl2pPr marL="742950" indent="-285750" defTabSz="685800" eaLnBrk="0" hangingPunct="0">
              <a:defRPr>
                <a:solidFill>
                  <a:schemeClr val="tx1"/>
                </a:solidFill>
                <a:latin typeface="Calibri" pitchFamily="34" charset="0"/>
                <a:ea typeface="宋体" pitchFamily="2" charset="-122"/>
              </a:defRPr>
            </a:lvl2pPr>
            <a:lvl3pPr marL="1143000" indent="-228600" defTabSz="685800" eaLnBrk="0" hangingPunct="0">
              <a:defRPr>
                <a:solidFill>
                  <a:schemeClr val="tx1"/>
                </a:solidFill>
                <a:latin typeface="Calibri" pitchFamily="34" charset="0"/>
                <a:ea typeface="宋体" pitchFamily="2" charset="-122"/>
              </a:defRPr>
            </a:lvl3pPr>
            <a:lvl4pPr marL="1600200" indent="-228600" defTabSz="685800" eaLnBrk="0" hangingPunct="0">
              <a:defRPr>
                <a:solidFill>
                  <a:schemeClr val="tx1"/>
                </a:solidFill>
                <a:latin typeface="Calibri" pitchFamily="34" charset="0"/>
                <a:ea typeface="宋体" pitchFamily="2" charset="-122"/>
              </a:defRPr>
            </a:lvl4pPr>
            <a:lvl5pPr marL="2057400" indent="-228600" defTabSz="685800" eaLnBrk="0" hangingPunct="0">
              <a:defRPr>
                <a:solidFill>
                  <a:schemeClr val="tx1"/>
                </a:solidFill>
                <a:latin typeface="Calibri" pitchFamily="34" charset="0"/>
                <a:ea typeface="宋体" pitchFamily="2"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lnSpc>
                <a:spcPct val="150000"/>
              </a:lnSpc>
            </a:pPr>
            <a:r>
              <a:rPr lang="zh-CN" altLang="en-US" sz="2100" dirty="0">
                <a:solidFill>
                  <a:srgbClr val="0064AC"/>
                </a:solidFill>
                <a:latin typeface="微软雅黑" pitchFamily="34" charset="-122"/>
                <a:ea typeface="微软雅黑" pitchFamily="34" charset="-122"/>
                <a:sym typeface="Arial" pitchFamily="34" charset="0"/>
              </a:rPr>
              <a:t>蜂鸣器</a:t>
            </a:r>
          </a:p>
          <a:p>
            <a:pPr eaLnBrk="1" hangingPunct="1">
              <a:lnSpc>
                <a:spcPct val="90000"/>
              </a:lnSpc>
            </a:pPr>
            <a:endParaRPr lang="zh-CN" altLang="en-US" sz="2100" dirty="0">
              <a:solidFill>
                <a:srgbClr val="0064AC"/>
              </a:solidFill>
              <a:latin typeface="微软雅黑" pitchFamily="34" charset="-122"/>
              <a:ea typeface="微软雅黑" pitchFamily="34" charset="-122"/>
              <a:sym typeface="Arial" pitchFamily="34" charset="0"/>
            </a:endParaRPr>
          </a:p>
        </p:txBody>
      </p:sp>
      <p:sp>
        <p:nvSpPr>
          <p:cNvPr id="9" name="矩形 8"/>
          <p:cNvSpPr/>
          <p:nvPr/>
        </p:nvSpPr>
        <p:spPr>
          <a:xfrm>
            <a:off x="3123407" y="2484476"/>
            <a:ext cx="2405063" cy="2032000"/>
          </a:xfrm>
          <a:prstGeom prst="rect">
            <a:avLst/>
          </a:prstGeom>
        </p:spPr>
        <p:txBody>
          <a:bodyPr>
            <a:spAutoFit/>
          </a:bodyPr>
          <a:lstStyle/>
          <a:p>
            <a:pPr indent="-161925" defTabSz="685800">
              <a:lnSpc>
                <a:spcPct val="150000"/>
              </a:lnSpc>
              <a:defRPr/>
            </a:pPr>
            <a:r>
              <a:rPr lang="zh-CN" altLang="en-US" sz="2100" dirty="0">
                <a:solidFill>
                  <a:schemeClr val="accent6"/>
                </a:solidFill>
                <a:latin typeface="微软雅黑" panose="020B0503020204020204" pitchFamily="34" charset="-122"/>
                <a:ea typeface="微软雅黑" panose="020B0503020204020204" pitchFamily="34" charset="-122"/>
                <a:sym typeface="Arial" pitchFamily="34" charset="0"/>
              </a:rPr>
              <a:t>蜂鸣器</a:t>
            </a:r>
            <a:r>
              <a:rPr lang="zh-CN" altLang="en-US" sz="2100" dirty="0">
                <a:solidFill>
                  <a:schemeClr val="accent6"/>
                </a:solidFill>
                <a:latin typeface="微软雅黑" panose="020B0503020204020204" pitchFamily="34" charset="-122"/>
                <a:ea typeface="微软雅黑" panose="020B0503020204020204" pitchFamily="34" charset="-122"/>
                <a:sym typeface="微软雅黑" pitchFamily="34" charset="-122"/>
              </a:rPr>
              <a:t>连接</a:t>
            </a:r>
            <a:r>
              <a:rPr lang="en-US" altLang="zh-CN" sz="2100" dirty="0">
                <a:solidFill>
                  <a:schemeClr val="accent6"/>
                </a:solidFill>
                <a:latin typeface="微软雅黑" panose="020B0503020204020204" pitchFamily="34" charset="-122"/>
                <a:ea typeface="微软雅黑" panose="020B0503020204020204" pitchFamily="34" charset="-122"/>
                <a:sym typeface="微软雅黑" pitchFamily="34" charset="-122"/>
              </a:rPr>
              <a:t>:</a:t>
            </a:r>
          </a:p>
          <a:p>
            <a:pPr indent="-161925" defTabSz="685800">
              <a:lnSpc>
                <a:spcPct val="150000"/>
              </a:lnSpc>
              <a:defRPr/>
            </a:pPr>
            <a:r>
              <a:rPr lang="en-US" altLang="en-US" sz="2100" dirty="0">
                <a:solidFill>
                  <a:schemeClr val="accent6"/>
                </a:solidFill>
                <a:latin typeface="微软雅黑" panose="020B0503020204020204" pitchFamily="34" charset="-122"/>
                <a:ea typeface="微软雅黑" panose="020B0503020204020204" pitchFamily="34" charset="-122"/>
                <a:sym typeface="微软雅黑" pitchFamily="34" charset="-122"/>
              </a:rPr>
              <a:t> VCC：</a:t>
            </a:r>
            <a:r>
              <a:rPr lang="zh-CN" altLang="en-US" sz="2100" dirty="0">
                <a:solidFill>
                  <a:schemeClr val="accent6"/>
                </a:solidFill>
                <a:latin typeface="微软雅黑" panose="020B0503020204020204" pitchFamily="34" charset="-122"/>
                <a:ea typeface="微软雅黑" panose="020B0503020204020204" pitchFamily="34" charset="-122"/>
                <a:sym typeface="微软雅黑" pitchFamily="34" charset="-122"/>
              </a:rPr>
              <a:t>电源</a:t>
            </a:r>
            <a:r>
              <a:rPr lang="en-US" altLang="zh-CN" sz="2100" dirty="0">
                <a:solidFill>
                  <a:schemeClr val="accent6"/>
                </a:solidFill>
                <a:latin typeface="微软雅黑" panose="020B0503020204020204" pitchFamily="34" charset="-122"/>
                <a:ea typeface="微软雅黑" panose="020B0503020204020204" pitchFamily="34" charset="-122"/>
                <a:sym typeface="微软雅黑" pitchFamily="34" charset="-122"/>
              </a:rPr>
              <a:t>3.3</a:t>
            </a:r>
            <a:r>
              <a:rPr lang="en-US" altLang="en-US" sz="2100" dirty="0">
                <a:solidFill>
                  <a:schemeClr val="accent6"/>
                </a:solidFill>
                <a:latin typeface="微软雅黑" panose="020B0503020204020204" pitchFamily="34" charset="-122"/>
                <a:ea typeface="微软雅黑" panose="020B0503020204020204" pitchFamily="34" charset="-122"/>
                <a:sym typeface="微软雅黑" pitchFamily="34" charset="-122"/>
              </a:rPr>
              <a:t>V</a:t>
            </a:r>
          </a:p>
          <a:p>
            <a:pPr indent="-161925" defTabSz="685800">
              <a:lnSpc>
                <a:spcPct val="150000"/>
              </a:lnSpc>
              <a:defRPr/>
            </a:pPr>
            <a:r>
              <a:rPr lang="en-US" altLang="en-US" sz="2100" dirty="0">
                <a:solidFill>
                  <a:schemeClr val="accent6"/>
                </a:solidFill>
                <a:latin typeface="微软雅黑" panose="020B0503020204020204" pitchFamily="34" charset="-122"/>
                <a:ea typeface="微软雅黑" panose="020B0503020204020204" pitchFamily="34" charset="-122"/>
                <a:sym typeface="微软雅黑" pitchFamily="34" charset="-122"/>
              </a:rPr>
              <a:t> GND：</a:t>
            </a:r>
            <a:r>
              <a:rPr lang="zh-CN" altLang="en-US" sz="2100" dirty="0">
                <a:solidFill>
                  <a:schemeClr val="accent6"/>
                </a:solidFill>
                <a:latin typeface="微软雅黑" panose="020B0503020204020204" pitchFamily="34" charset="-122"/>
                <a:ea typeface="微软雅黑" panose="020B0503020204020204" pitchFamily="34" charset="-122"/>
                <a:sym typeface="微软雅黑" pitchFamily="34" charset="-122"/>
              </a:rPr>
              <a:t>地</a:t>
            </a:r>
          </a:p>
          <a:p>
            <a:pPr indent="-161925" defTabSz="685800">
              <a:lnSpc>
                <a:spcPct val="150000"/>
              </a:lnSpc>
              <a:defRPr/>
            </a:pPr>
            <a:r>
              <a:rPr lang="en-US" altLang="en-US" sz="2100" dirty="0">
                <a:solidFill>
                  <a:schemeClr val="accent6"/>
                </a:solidFill>
                <a:latin typeface="微软雅黑" panose="020B0503020204020204" pitchFamily="34" charset="-122"/>
                <a:ea typeface="微软雅黑" panose="020B0503020204020204" pitchFamily="34" charset="-122"/>
                <a:sym typeface="微软雅黑" pitchFamily="34" charset="-122"/>
              </a:rPr>
              <a:t>  I/O：</a:t>
            </a:r>
            <a:r>
              <a:rPr lang="zh-CN" altLang="en-US" sz="2100" dirty="0">
                <a:solidFill>
                  <a:schemeClr val="accent6"/>
                </a:solidFill>
                <a:latin typeface="微软雅黑" panose="020B0503020204020204" pitchFamily="34" charset="-122"/>
                <a:ea typeface="微软雅黑" panose="020B0503020204020204" pitchFamily="34" charset="-122"/>
                <a:sym typeface="微软雅黑" pitchFamily="34" charset="-122"/>
              </a:rPr>
              <a:t>控制</a:t>
            </a:r>
          </a:p>
        </p:txBody>
      </p: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47787" y="5549939"/>
            <a:ext cx="4467225" cy="2652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13" name="文本框 1"/>
          <p:cNvSpPr txBox="1"/>
          <p:nvPr/>
        </p:nvSpPr>
        <p:spPr>
          <a:xfrm>
            <a:off x="533476" y="8000920"/>
            <a:ext cx="5943444" cy="1231106"/>
          </a:xfrm>
          <a:prstGeom prst="rect">
            <a:avLst/>
          </a:prstGeom>
          <a:noFill/>
        </p:spPr>
        <p:txBody>
          <a:bodyPr wrap="square" rtlCol="0">
            <a:spAutoFit/>
          </a:bodyPr>
          <a:lstStyle/>
          <a:p>
            <a:r>
              <a:rPr lang="en-US" altLang="zh-CN" sz="2000" dirty="0" smtClean="0"/>
              <a:t>Tips</a:t>
            </a:r>
            <a:r>
              <a:rPr lang="zh-CN" altLang="en-US" sz="2000" dirty="0" smtClean="0"/>
              <a:t>：</a:t>
            </a:r>
            <a:endParaRPr lang="en-US" altLang="zh-CN" sz="2000" dirty="0" smtClean="0"/>
          </a:p>
          <a:p>
            <a:pPr marL="342900" indent="-342900">
              <a:buAutoNum type="arabicPeriod"/>
            </a:pPr>
            <a:r>
              <a:rPr lang="zh-CN" altLang="en-US" dirty="0" smtClean="0">
                <a:latin typeface="仿宋" pitchFamily="49" charset="-122"/>
                <a:ea typeface="仿宋" pitchFamily="49" charset="-122"/>
              </a:rPr>
              <a:t>如非必要不要撕掉蜂鸣器的纸片，否则声音会比较吵</a:t>
            </a:r>
            <a:endParaRPr lang="en-US" altLang="zh-CN" dirty="0" smtClean="0">
              <a:latin typeface="仿宋" pitchFamily="49" charset="-122"/>
              <a:ea typeface="仿宋" pitchFamily="49" charset="-122"/>
            </a:endParaRPr>
          </a:p>
          <a:p>
            <a:pPr marL="342900" indent="-342900">
              <a:buAutoNum type="arabicPeriod"/>
            </a:pPr>
            <a:r>
              <a:rPr lang="zh-CN" altLang="en-US" smtClean="0">
                <a:latin typeface="仿宋" pitchFamily="49" charset="-122"/>
                <a:ea typeface="仿宋" pitchFamily="49" charset="-122"/>
              </a:rPr>
              <a:t>蜂鸣器是低电平触发，即“没电”状态下响，“有电”状态下不响。</a:t>
            </a:r>
            <a:endParaRPr lang="zh-CN" altLang="en-US" dirty="0">
              <a:latin typeface="仿宋" pitchFamily="49" charset="-122"/>
              <a:ea typeface="仿宋" pitchFamily="49" charset="-122"/>
            </a:endParaRPr>
          </a:p>
        </p:txBody>
      </p:sp>
    </p:spTree>
    <p:extLst>
      <p:ext uri="{BB962C8B-B14F-4D97-AF65-F5344CB8AC3E}">
        <p14:creationId xmlns:p14="http://schemas.microsoft.com/office/powerpoint/2010/main" xmlns="" val="89859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16" name="Rectangle 2"/>
          <p:cNvSpPr txBox="1">
            <a:spLocks noChangeArrowheads="1"/>
          </p:cNvSpPr>
          <p:nvPr/>
        </p:nvSpPr>
        <p:spPr bwMode="auto">
          <a:xfrm>
            <a:off x="477836" y="1371694"/>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lnSpc>
                <a:spcPct val="150000"/>
              </a:lnSpc>
              <a:buFontTx/>
              <a:buBlip>
                <a:blip r:embed="rId3"/>
              </a:buBlip>
            </a:pPr>
            <a:r>
              <a:rPr lang="zh-CN" altLang="en-US" sz="3200" dirty="0" smtClean="0"/>
              <a:t>任务一：简单的定时闹钟</a:t>
            </a:r>
            <a:endParaRPr lang="en-US" altLang="zh-CN" sz="3200" dirty="0" smtClean="0"/>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1546" y="3486096"/>
            <a:ext cx="6572250" cy="3524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09674" y="2634922"/>
            <a:ext cx="4343286" cy="830997"/>
          </a:xfrm>
          <a:prstGeom prst="rect">
            <a:avLst/>
          </a:prstGeom>
          <a:noFill/>
        </p:spPr>
        <p:txBody>
          <a:bodyPr wrap="square" rtlCol="0">
            <a:spAutoFit/>
          </a:bodyPr>
          <a:lstStyle/>
          <a:p>
            <a:r>
              <a:rPr lang="zh-CN" altLang="en-US" sz="2400" dirty="0" smtClean="0">
                <a:solidFill>
                  <a:srgbClr val="000000"/>
                </a:solidFill>
                <a:latin typeface="仿宋" pitchFamily="49" charset="-122"/>
                <a:ea typeface="仿宋" pitchFamily="49" charset="-122"/>
                <a:sym typeface="Arial" pitchFamily="34" charset="0"/>
              </a:rPr>
              <a:t>触发条件：定时</a:t>
            </a:r>
            <a:r>
              <a:rPr lang="zh-CN" altLang="en-US" sz="2400" dirty="0">
                <a:solidFill>
                  <a:srgbClr val="000000"/>
                </a:solidFill>
                <a:latin typeface="仿宋" pitchFamily="49" charset="-122"/>
                <a:ea typeface="仿宋" pitchFamily="49" charset="-122"/>
                <a:sym typeface="Arial" pitchFamily="34" charset="0"/>
              </a:rPr>
              <a:t>几点几分</a:t>
            </a:r>
            <a:endParaRPr lang="en-US" altLang="zh-CN" sz="2400" dirty="0">
              <a:solidFill>
                <a:srgbClr val="000000"/>
              </a:solidFill>
              <a:latin typeface="仿宋" pitchFamily="49" charset="-122"/>
              <a:ea typeface="仿宋" pitchFamily="49" charset="-122"/>
              <a:sym typeface="Arial" pitchFamily="34" charset="0"/>
            </a:endParaRPr>
          </a:p>
          <a:p>
            <a:endParaRPr lang="zh-CN" altLang="en-US" sz="2400" dirty="0"/>
          </a:p>
        </p:txBody>
      </p:sp>
    </p:spTree>
    <p:extLst>
      <p:ext uri="{BB962C8B-B14F-4D97-AF65-F5344CB8AC3E}">
        <p14:creationId xmlns:p14="http://schemas.microsoft.com/office/powerpoint/2010/main" xmlns="" val="292114396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16" name="Rectangle 2"/>
          <p:cNvSpPr txBox="1">
            <a:spLocks noChangeArrowheads="1"/>
          </p:cNvSpPr>
          <p:nvPr/>
        </p:nvSpPr>
        <p:spPr bwMode="auto">
          <a:xfrm>
            <a:off x="228684" y="1524090"/>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lnSpc>
                <a:spcPct val="150000"/>
              </a:lnSpc>
              <a:buFontTx/>
              <a:buBlip>
                <a:blip r:embed="rId3"/>
              </a:buBlip>
            </a:pPr>
            <a:r>
              <a:rPr lang="zh-CN" altLang="en-US" sz="3200" dirty="0" smtClean="0"/>
              <a:t>任务二：</a:t>
            </a:r>
            <a:r>
              <a:rPr lang="zh-CN" altLang="en-US" sz="3200" dirty="0">
                <a:solidFill>
                  <a:srgbClr val="000000"/>
                </a:solidFill>
                <a:sym typeface="Arial" pitchFamily="34" charset="0"/>
              </a:rPr>
              <a:t>倒计时触发闹钟</a:t>
            </a:r>
            <a:r>
              <a:rPr lang="en-US" altLang="zh-CN" sz="3200" dirty="0">
                <a:solidFill>
                  <a:srgbClr val="000000"/>
                </a:solidFill>
                <a:sym typeface="Arial" pitchFamily="34" charset="0"/>
              </a:rPr>
              <a:t> </a:t>
            </a:r>
            <a:endParaRPr lang="en-US" altLang="zh-CN" sz="3200" dirty="0" smtClean="0"/>
          </a:p>
        </p:txBody>
      </p:sp>
      <p:sp>
        <p:nvSpPr>
          <p:cNvPr id="10" name="タイトル 1"/>
          <p:cNvSpPr>
            <a:spLocks noChangeArrowheads="1"/>
          </p:cNvSpPr>
          <p:nvPr/>
        </p:nvSpPr>
        <p:spPr bwMode="auto">
          <a:xfrm>
            <a:off x="0" y="3970130"/>
            <a:ext cx="8369300" cy="620713"/>
          </a:xfrm>
          <a:prstGeom prst="rect">
            <a:avLst/>
          </a:prstGeom>
          <a:noFill/>
          <a:ln w="9525">
            <a:noFill/>
            <a:miter lim="800000"/>
            <a:headEnd/>
            <a:tailEnd/>
          </a:ln>
        </p:spPr>
        <p:txBody>
          <a:bodyPr lIns="0" tIns="0" rIns="0" bIns="0" anchor="b"/>
          <a:lstStyle/>
          <a:p>
            <a:pPr>
              <a:buFont typeface="Arial" pitchFamily="34" charset="0"/>
              <a:buNone/>
            </a:pPr>
            <a:endParaRPr lang="zh-CN" altLang="en-US" dirty="0"/>
          </a:p>
        </p:txBody>
      </p:sp>
      <p:sp>
        <p:nvSpPr>
          <p:cNvPr id="13" name="矩形 7"/>
          <p:cNvSpPr>
            <a:spLocks noChangeArrowheads="1"/>
          </p:cNvSpPr>
          <p:nvPr/>
        </p:nvSpPr>
        <p:spPr bwMode="auto">
          <a:xfrm>
            <a:off x="779769" y="4267218"/>
            <a:ext cx="6661669" cy="1384984"/>
          </a:xfrm>
          <a:prstGeom prst="rect">
            <a:avLst/>
          </a:prstGeom>
          <a:noFill/>
          <a:ln w="9525">
            <a:noFill/>
            <a:miter lim="800000"/>
            <a:headEnd/>
            <a:tailEnd/>
          </a:ln>
        </p:spPr>
        <p:txBody>
          <a:bodyPr wrap="square" lIns="91430" tIns="45715" rIns="91430" bIns="45715">
            <a:spAutoFit/>
          </a:bodyPr>
          <a:lstStyle/>
          <a:p>
            <a:pPr eaLnBrk="1" hangingPunct="1">
              <a:buFont typeface="Arial" pitchFamily="34" charset="0"/>
              <a:buNone/>
            </a:pPr>
            <a:endParaRPr lang="en-US" altLang="zh-CN" sz="2800" dirty="0">
              <a:solidFill>
                <a:srgbClr val="000000"/>
              </a:solidFill>
              <a:sym typeface="Arial" pitchFamily="34" charset="0"/>
            </a:endParaRPr>
          </a:p>
          <a:p>
            <a:pPr eaLnBrk="1" hangingPunct="1">
              <a:buFont typeface="Arial" pitchFamily="34" charset="0"/>
              <a:buNone/>
            </a:pPr>
            <a:endParaRPr lang="en-US" altLang="zh-CN" sz="2800" dirty="0">
              <a:solidFill>
                <a:srgbClr val="000000"/>
              </a:solidFill>
              <a:sym typeface="Arial" pitchFamily="34" charset="0"/>
            </a:endParaRPr>
          </a:p>
          <a:p>
            <a:pPr eaLnBrk="1" hangingPunct="1">
              <a:buFont typeface="Arial" pitchFamily="34" charset="0"/>
              <a:buNone/>
            </a:pPr>
            <a:endParaRPr lang="en-US" altLang="zh-CN" sz="2800" dirty="0">
              <a:solidFill>
                <a:srgbClr val="000000"/>
              </a:solidFill>
              <a:sym typeface="Arial" pitchFamily="34" charset="0"/>
            </a:endParaRPr>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6734" y="3724774"/>
            <a:ext cx="6145213"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09674" y="2895654"/>
            <a:ext cx="3113353" cy="461665"/>
          </a:xfrm>
          <a:prstGeom prst="rect">
            <a:avLst/>
          </a:prstGeom>
          <a:noFill/>
        </p:spPr>
        <p:txBody>
          <a:bodyPr wrap="none" rtlCol="0">
            <a:spAutoFit/>
          </a:bodyPr>
          <a:lstStyle/>
          <a:p>
            <a:r>
              <a:rPr lang="zh-CN" altLang="en-US" sz="2400" dirty="0"/>
              <a:t>触发</a:t>
            </a:r>
            <a:r>
              <a:rPr lang="zh-CN" altLang="en-US" sz="2400" dirty="0" smtClean="0"/>
              <a:t>条件：</a:t>
            </a:r>
            <a:r>
              <a:rPr lang="en-US" altLang="zh-CN" sz="2400" dirty="0" smtClean="0"/>
              <a:t>100</a:t>
            </a:r>
            <a:r>
              <a:rPr lang="zh-CN" altLang="en-US" sz="2400" dirty="0" smtClean="0"/>
              <a:t>秒以后</a:t>
            </a:r>
            <a:endParaRPr lang="zh-CN" altLang="en-US" sz="2400" dirty="0"/>
          </a:p>
        </p:txBody>
      </p:sp>
    </p:spTree>
    <p:extLst>
      <p:ext uri="{BB962C8B-B14F-4D97-AF65-F5344CB8AC3E}">
        <p14:creationId xmlns:p14="http://schemas.microsoft.com/office/powerpoint/2010/main" xmlns="" val="15371809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16" name="Rectangle 2"/>
          <p:cNvSpPr txBox="1">
            <a:spLocks noChangeArrowheads="1"/>
          </p:cNvSpPr>
          <p:nvPr/>
        </p:nvSpPr>
        <p:spPr bwMode="auto">
          <a:xfrm>
            <a:off x="228684" y="1524090"/>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lnSpc>
                <a:spcPct val="150000"/>
              </a:lnSpc>
              <a:buBlip>
                <a:blip r:embed="rId3"/>
              </a:buBlip>
            </a:pPr>
            <a:r>
              <a:rPr lang="zh-CN" altLang="en-US" sz="3200" dirty="0" smtClean="0"/>
              <a:t>任务三：</a:t>
            </a:r>
            <a:r>
              <a:rPr lang="zh-CN" altLang="en-US" sz="3200" dirty="0" smtClean="0">
                <a:solidFill>
                  <a:srgbClr val="000000"/>
                </a:solidFill>
                <a:sym typeface="Arial" pitchFamily="34" charset="0"/>
              </a:rPr>
              <a:t>闹钟发声后，按钮按下闹钟停止发声</a:t>
            </a:r>
            <a:endParaRPr lang="en-US" altLang="zh-CN" sz="3200" dirty="0" smtClean="0">
              <a:solidFill>
                <a:srgbClr val="000000"/>
              </a:solidFill>
              <a:sym typeface="Arial" pitchFamily="34" charset="0"/>
            </a:endParaRPr>
          </a:p>
        </p:txBody>
      </p:sp>
      <p:sp>
        <p:nvSpPr>
          <p:cNvPr id="10" name="タイトル 1"/>
          <p:cNvSpPr>
            <a:spLocks noChangeArrowheads="1"/>
          </p:cNvSpPr>
          <p:nvPr/>
        </p:nvSpPr>
        <p:spPr bwMode="auto">
          <a:xfrm>
            <a:off x="0" y="3970130"/>
            <a:ext cx="8369300" cy="620713"/>
          </a:xfrm>
          <a:prstGeom prst="rect">
            <a:avLst/>
          </a:prstGeom>
          <a:noFill/>
          <a:ln w="9525">
            <a:noFill/>
            <a:miter lim="800000"/>
            <a:headEnd/>
            <a:tailEnd/>
          </a:ln>
        </p:spPr>
        <p:txBody>
          <a:bodyPr lIns="0" tIns="0" rIns="0" bIns="0" anchor="b"/>
          <a:lstStyle/>
          <a:p>
            <a:pPr>
              <a:buFont typeface="Arial" pitchFamily="34" charset="0"/>
              <a:buNone/>
            </a:pPr>
            <a:endParaRPr lang="zh-CN" altLang="en-US" dirty="0"/>
          </a:p>
        </p:txBody>
      </p:sp>
      <p:sp>
        <p:nvSpPr>
          <p:cNvPr id="13" name="矩形 7"/>
          <p:cNvSpPr>
            <a:spLocks noChangeArrowheads="1"/>
          </p:cNvSpPr>
          <p:nvPr/>
        </p:nvSpPr>
        <p:spPr bwMode="auto">
          <a:xfrm>
            <a:off x="779769" y="4267218"/>
            <a:ext cx="6661669" cy="1384984"/>
          </a:xfrm>
          <a:prstGeom prst="rect">
            <a:avLst/>
          </a:prstGeom>
          <a:noFill/>
          <a:ln w="9525">
            <a:noFill/>
            <a:miter lim="800000"/>
            <a:headEnd/>
            <a:tailEnd/>
          </a:ln>
        </p:spPr>
        <p:txBody>
          <a:bodyPr wrap="square" lIns="91430" tIns="45715" rIns="91430" bIns="45715">
            <a:spAutoFit/>
          </a:bodyPr>
          <a:lstStyle/>
          <a:p>
            <a:pPr eaLnBrk="1" hangingPunct="1">
              <a:buFont typeface="Arial" pitchFamily="34" charset="0"/>
              <a:buNone/>
            </a:pPr>
            <a:endParaRPr lang="en-US" altLang="zh-CN" sz="2800" dirty="0">
              <a:solidFill>
                <a:srgbClr val="000000"/>
              </a:solidFill>
              <a:sym typeface="Arial" pitchFamily="34" charset="0"/>
            </a:endParaRPr>
          </a:p>
          <a:p>
            <a:pPr eaLnBrk="1" hangingPunct="1">
              <a:buFont typeface="Arial" pitchFamily="34" charset="0"/>
              <a:buNone/>
            </a:pPr>
            <a:endParaRPr lang="en-US" altLang="zh-CN" sz="2800" dirty="0">
              <a:solidFill>
                <a:srgbClr val="000000"/>
              </a:solidFill>
              <a:sym typeface="Arial" pitchFamily="34" charset="0"/>
            </a:endParaRPr>
          </a:p>
          <a:p>
            <a:pPr eaLnBrk="1" hangingPunct="1">
              <a:buFont typeface="Arial" pitchFamily="34" charset="0"/>
              <a:buNone/>
            </a:pPr>
            <a:endParaRPr lang="en-US" altLang="zh-CN" sz="2800" dirty="0">
              <a:solidFill>
                <a:srgbClr val="000000"/>
              </a:solidFill>
              <a:sym typeface="Arial" pitchFamily="34" charset="0"/>
            </a:endParaRPr>
          </a:p>
        </p:txBody>
      </p:sp>
      <p:pic>
        <p:nvPicPr>
          <p:cNvPr id="66562" name="Picture 2"/>
          <p:cNvPicPr>
            <a:picLocks noChangeAspect="1" noChangeArrowheads="1"/>
          </p:cNvPicPr>
          <p:nvPr/>
        </p:nvPicPr>
        <p:blipFill>
          <a:blip r:embed="rId4" cstate="print"/>
          <a:srcRect/>
          <a:stretch>
            <a:fillRect/>
          </a:stretch>
        </p:blipFill>
        <p:spPr bwMode="auto">
          <a:xfrm>
            <a:off x="685872" y="3200446"/>
            <a:ext cx="5543550" cy="3619500"/>
          </a:xfrm>
          <a:prstGeom prst="rect">
            <a:avLst/>
          </a:prstGeom>
          <a:noFill/>
          <a:ln w="9525">
            <a:noFill/>
            <a:miter lim="800000"/>
            <a:headEnd/>
            <a:tailEnd/>
          </a:ln>
        </p:spPr>
      </p:pic>
    </p:spTree>
    <p:extLst>
      <p:ext uri="{BB962C8B-B14F-4D97-AF65-F5344CB8AC3E}">
        <p14:creationId xmlns:p14="http://schemas.microsoft.com/office/powerpoint/2010/main" xmlns="" val="15371809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图片 9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80" y="4800604"/>
            <a:ext cx="5653710" cy="3023375"/>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966" y="-152396"/>
            <a:ext cx="6858000" cy="9906000"/>
          </a:xfrm>
          <a:prstGeom prst="rect">
            <a:avLst/>
          </a:prstGeom>
        </p:spPr>
      </p:pic>
      <p:sp>
        <p:nvSpPr>
          <p:cNvPr id="51"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97" name="Rectangle 2"/>
          <p:cNvSpPr txBox="1">
            <a:spLocks noChangeArrowheads="1"/>
          </p:cNvSpPr>
          <p:nvPr/>
        </p:nvSpPr>
        <p:spPr bwMode="auto">
          <a:xfrm>
            <a:off x="347057" y="1888188"/>
            <a:ext cx="2406387" cy="668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eaLnBrk="1" hangingPunct="1">
              <a:buBlip>
                <a:blip r:embed="rId5"/>
              </a:buBlip>
            </a:pPr>
            <a:r>
              <a:rPr lang="zh-CN" altLang="en-US" sz="2700" b="1" dirty="0" smtClean="0">
                <a:ea typeface="宋体" panose="02010600030101010101" pitchFamily="2" charset="-122"/>
              </a:rPr>
              <a:t>拓展练习</a:t>
            </a:r>
            <a:endParaRPr lang="en-US" altLang="zh-CN" sz="1500" b="1" dirty="0" smtClean="0">
              <a:ea typeface="宋体" panose="02010600030101010101" pitchFamily="2" charset="-122"/>
            </a:endParaRPr>
          </a:p>
        </p:txBody>
      </p:sp>
      <p:sp>
        <p:nvSpPr>
          <p:cNvPr id="2" name="矩形 1"/>
          <p:cNvSpPr/>
          <p:nvPr/>
        </p:nvSpPr>
        <p:spPr>
          <a:xfrm>
            <a:off x="347057" y="2971852"/>
            <a:ext cx="6739447" cy="1200329"/>
          </a:xfrm>
          <a:prstGeom prst="rect">
            <a:avLst/>
          </a:prstGeom>
        </p:spPr>
        <p:txBody>
          <a:bodyPr wrap="square">
            <a:spAutoFit/>
          </a:bodyPr>
          <a:lstStyle/>
          <a:p>
            <a:pPr eaLnBrk="1" fontAlgn="auto" hangingPunct="1">
              <a:lnSpc>
                <a:spcPct val="150000"/>
              </a:lnSpc>
              <a:spcBef>
                <a:spcPts val="0"/>
              </a:spcBef>
              <a:spcAft>
                <a:spcPts val="0"/>
              </a:spcAft>
              <a:defRPr/>
            </a:pPr>
            <a:r>
              <a:rPr kumimoji="1" lang="en-US" altLang="zh-CN" sz="2400" dirty="0" smtClean="0">
                <a:solidFill>
                  <a:schemeClr val="tx1">
                    <a:lumMod val="65000"/>
                    <a:lumOff val="35000"/>
                  </a:schemeClr>
                </a:solidFill>
                <a:latin typeface="微软雅黑" panose="020B0503020204020204" pitchFamily="34" charset="-122"/>
                <a:ea typeface="微软雅黑" panose="020B0503020204020204" pitchFamily="34" charset="-122"/>
              </a:rPr>
              <a:t>1. </a:t>
            </a:r>
            <a:r>
              <a:rPr kumimoji="1" lang="zh-CN" altLang="en-US" sz="2400" dirty="0" smtClean="0">
                <a:solidFill>
                  <a:schemeClr val="tx1">
                    <a:lumMod val="65000"/>
                    <a:lumOff val="35000"/>
                  </a:schemeClr>
                </a:solidFill>
                <a:latin typeface="微软雅黑" panose="020B0503020204020204" pitchFamily="34" charset="-122"/>
                <a:ea typeface="微软雅黑" panose="020B0503020204020204" pitchFamily="34" charset="-122"/>
              </a:rPr>
              <a:t>在任务三的基础上加入数码管显示倒计时</a:t>
            </a:r>
            <a:endParaRPr kumimoji="1" lang="en-US" altLang="zh-CN" sz="24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eaLnBrk="1" fontAlgn="auto" hangingPunct="1">
              <a:lnSpc>
                <a:spcPct val="150000"/>
              </a:lnSpc>
              <a:spcBef>
                <a:spcPts val="0"/>
              </a:spcBef>
              <a:spcAft>
                <a:spcPts val="0"/>
              </a:spcAft>
              <a:defRPr/>
            </a:pPr>
            <a:r>
              <a:rPr kumimoji="1" lang="en-US" altLang="zh-CN" sz="240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2. </a:t>
            </a:r>
            <a:r>
              <a:rPr kumimoji="1" lang="zh-CN" altLang="en-US" sz="240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加一个红外传感器触发重设倒计时闹钟</a:t>
            </a:r>
            <a:endParaRPr kumimoji="1" lang="en-US" altLang="zh-CN" sz="240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endParaRPr>
          </a:p>
        </p:txBody>
      </p:sp>
    </p:spTree>
    <p:extLst>
      <p:ext uri="{BB962C8B-B14F-4D97-AF65-F5344CB8AC3E}">
        <p14:creationId xmlns:p14="http://schemas.microsoft.com/office/powerpoint/2010/main" xmlns="" val="377956294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6" name="矩形 5"/>
          <p:cNvSpPr/>
          <p:nvPr/>
        </p:nvSpPr>
        <p:spPr>
          <a:xfrm>
            <a:off x="1552586" y="2749648"/>
            <a:ext cx="3703258"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dirty="0" smtClean="0">
                <a:ln/>
                <a:solidFill>
                  <a:srgbClr val="002060"/>
                </a:solidFill>
                <a:effectLst>
                  <a:outerShdw blurRad="38100" dist="38100" dir="2700000" algn="tl">
                    <a:srgbClr val="000000">
                      <a:alpha val="43137"/>
                    </a:srgbClr>
                  </a:outerShdw>
                </a:effectLst>
              </a:rPr>
              <a:t>15</a:t>
            </a:r>
            <a:r>
              <a:rPr lang="en-US" altLang="zh-CN" sz="4800" b="1" cap="none" spc="0" dirty="0" smtClean="0">
                <a:ln/>
                <a:solidFill>
                  <a:srgbClr val="002060"/>
                </a:solidFill>
                <a:effectLst>
                  <a:outerShdw blurRad="38100" dist="38100" dir="2700000" algn="tl">
                    <a:srgbClr val="000000">
                      <a:alpha val="43137"/>
                    </a:srgbClr>
                  </a:outerShdw>
                </a:effectLst>
              </a:rPr>
              <a:t>   </a:t>
            </a:r>
            <a:r>
              <a:rPr lang="zh-CN" altLang="en-US" sz="4800" b="1" dirty="0" smtClean="0">
                <a:ln/>
                <a:solidFill>
                  <a:srgbClr val="002060"/>
                </a:solidFill>
                <a:effectLst>
                  <a:outerShdw blurRad="38100" dist="38100" dir="2700000" algn="tl">
                    <a:srgbClr val="000000">
                      <a:alpha val="43137"/>
                    </a:srgbClr>
                  </a:outerShdw>
                </a:effectLst>
              </a:rPr>
              <a:t>定时炸弹</a:t>
            </a:r>
            <a:endParaRPr lang="zh-CN" altLang="en-US" sz="4800" b="1" cap="none" spc="0" dirty="0">
              <a:ln/>
              <a:solidFill>
                <a:srgbClr val="002060"/>
              </a:solidFill>
              <a:effectLst>
                <a:outerShdw blurRad="38100" dist="38100" dir="2700000" algn="tl">
                  <a:srgbClr val="000000">
                    <a:alpha val="43137"/>
                  </a:srgbClr>
                </a:outerShdw>
              </a:effectLst>
            </a:endParaRPr>
          </a:p>
        </p:txBody>
      </p:sp>
      <p:grpSp>
        <p:nvGrpSpPr>
          <p:cNvPr id="8" name="Group 3"/>
          <p:cNvGrpSpPr>
            <a:grpSpLocks/>
          </p:cNvGrpSpPr>
          <p:nvPr/>
        </p:nvGrpSpPr>
        <p:grpSpPr bwMode="auto">
          <a:xfrm>
            <a:off x="803344" y="3845500"/>
            <a:ext cx="5264012" cy="1871206"/>
            <a:chOff x="0" y="0"/>
            <a:chExt cx="3984" cy="912"/>
          </a:xfrm>
        </p:grpSpPr>
        <p:sp>
          <p:nvSpPr>
            <p:cNvPr id="9" name="AutoShape 4"/>
            <p:cNvSpPr>
              <a:spLocks noChangeArrowheads="1"/>
            </p:cNvSpPr>
            <p:nvPr/>
          </p:nvSpPr>
          <p:spPr bwMode="auto">
            <a:xfrm>
              <a:off x="0" y="0"/>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10" name="Group 5"/>
            <p:cNvGrpSpPr>
              <a:grpSpLocks/>
            </p:cNvGrpSpPr>
            <p:nvPr/>
          </p:nvGrpSpPr>
          <p:grpSpPr bwMode="auto">
            <a:xfrm>
              <a:off x="11" y="85"/>
              <a:ext cx="905" cy="746"/>
              <a:chOff x="-76" y="1"/>
              <a:chExt cx="905" cy="746"/>
            </a:xfrm>
          </p:grpSpPr>
          <p:sp>
            <p:nvSpPr>
              <p:cNvPr id="12"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13"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4"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mn-lt"/>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mn-lt"/>
                  <a:ea typeface="宋体" panose="02010600030101010101" pitchFamily="2" charset="-122"/>
                </a:endParaRPr>
              </a:p>
            </p:txBody>
          </p:sp>
        </p:grpSp>
        <p:sp>
          <p:nvSpPr>
            <p:cNvPr id="11" name="Text Box 9"/>
            <p:cNvSpPr txBox="1">
              <a:spLocks noChangeArrowheads="1"/>
            </p:cNvSpPr>
            <p:nvPr/>
          </p:nvSpPr>
          <p:spPr bwMode="auto">
            <a:xfrm>
              <a:off x="960" y="281"/>
              <a:ext cx="2928" cy="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400" b="1" dirty="0">
                  <a:ea typeface="宋体" panose="02010600030101010101" pitchFamily="2" charset="-122"/>
                </a:rPr>
                <a:t>1</a:t>
              </a:r>
              <a:r>
                <a:rPr lang="en-US" altLang="zh-CN" sz="2400" b="1" dirty="0" smtClean="0">
                  <a:ea typeface="宋体" panose="02010600030101010101" pitchFamily="2" charset="-122"/>
                </a:rPr>
                <a:t>. </a:t>
              </a:r>
              <a:r>
                <a:rPr lang="zh-CN" altLang="en-US" sz="2400" b="1" dirty="0" smtClean="0">
                  <a:ea typeface="宋体" panose="02010600030101010101" pitchFamily="2" charset="-122"/>
                </a:rPr>
                <a:t>了解定时炸弹工作原理</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2.</a:t>
              </a:r>
              <a:r>
                <a:rPr lang="zh-CN" altLang="en-US" sz="2400" b="1" dirty="0">
                  <a:ea typeface="宋体" panose="02010600030101010101" pitchFamily="2" charset="-122"/>
                </a:rPr>
                <a:t> </a:t>
              </a:r>
              <a:r>
                <a:rPr lang="zh-CN" altLang="en-US" sz="2400" b="1" dirty="0" smtClean="0">
                  <a:ea typeface="宋体" panose="02010600030101010101" pitchFamily="2" charset="-122"/>
                </a:rPr>
                <a:t> 定时炸弹系列任务</a:t>
              </a:r>
              <a:endParaRPr lang="en-US" altLang="zh-CN" sz="2400" b="1" dirty="0" smtClean="0">
                <a:ea typeface="宋体" panose="02010600030101010101" pitchFamily="2" charset="-122"/>
              </a:endParaRPr>
            </a:p>
          </p:txBody>
        </p:sp>
      </p:gr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7619930"/>
            <a:ext cx="2625801" cy="1827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289321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图片 9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80" y="4800604"/>
            <a:ext cx="5653710" cy="3023375"/>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52396"/>
            <a:ext cx="6858000" cy="9906000"/>
          </a:xfrm>
          <a:prstGeom prst="rect">
            <a:avLst/>
          </a:prstGeom>
        </p:spPr>
      </p:pic>
      <p:sp>
        <p:nvSpPr>
          <p:cNvPr id="51"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97" name="Rectangle 2"/>
          <p:cNvSpPr txBox="1">
            <a:spLocks noChangeArrowheads="1"/>
          </p:cNvSpPr>
          <p:nvPr/>
        </p:nvSpPr>
        <p:spPr bwMode="auto">
          <a:xfrm>
            <a:off x="609674" y="1600288"/>
            <a:ext cx="2406387" cy="668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eaLnBrk="1" hangingPunct="1">
              <a:buBlip>
                <a:blip r:embed="rId5"/>
              </a:buBlip>
            </a:pPr>
            <a:r>
              <a:rPr lang="zh-CN" altLang="en-US" sz="2700" b="1" dirty="0" smtClean="0">
                <a:ea typeface="宋体" panose="02010600030101010101" pitchFamily="2" charset="-122"/>
              </a:rPr>
              <a:t>拓展练习</a:t>
            </a:r>
            <a:endParaRPr lang="en-US" altLang="zh-CN" sz="1500" b="1" dirty="0" smtClean="0">
              <a:ea typeface="宋体" panose="02010600030101010101" pitchFamily="2" charset="-122"/>
            </a:endParaRPr>
          </a:p>
        </p:txBody>
      </p:sp>
      <p:sp>
        <p:nvSpPr>
          <p:cNvPr id="2" name="矩形 1"/>
          <p:cNvSpPr/>
          <p:nvPr/>
        </p:nvSpPr>
        <p:spPr>
          <a:xfrm>
            <a:off x="990664" y="2575977"/>
            <a:ext cx="5577296" cy="923330"/>
          </a:xfrm>
          <a:prstGeom prst="rect">
            <a:avLst/>
          </a:prstGeom>
        </p:spPr>
        <p:txBody>
          <a:bodyPr wrap="none">
            <a:spAutoFit/>
          </a:bodyPr>
          <a:lstStyle/>
          <a:p>
            <a:pPr eaLnBrk="1" fontAlgn="auto" hangingPunct="1">
              <a:spcBef>
                <a:spcPts val="0"/>
              </a:spcBef>
              <a:spcAft>
                <a:spcPts val="0"/>
              </a:spcAft>
              <a:defRPr/>
            </a:pPr>
            <a:r>
              <a:rPr lang="zh-CN" altLang="en-US" dirty="0">
                <a:latin typeface="Verdana" panose="020B0604030504040204" pitchFamily="34" charset="0"/>
                <a:ea typeface="宋体" panose="02010600030101010101" pitchFamily="2" charset="-122"/>
              </a:rPr>
              <a:t>登录树莓</a:t>
            </a:r>
            <a:r>
              <a:rPr lang="zh-CN" altLang="en-US" dirty="0" smtClean="0">
                <a:latin typeface="Verdana" panose="020B0604030504040204" pitchFamily="34" charset="0"/>
                <a:ea typeface="宋体" panose="02010600030101010101" pitchFamily="2" charset="-122"/>
              </a:rPr>
              <a:t>派编程平台，用浏览器打开</a:t>
            </a:r>
            <a:endParaRPr lang="en-US" altLang="zh-CN" dirty="0" smtClean="0">
              <a:latin typeface="Verdana" panose="020B0604030504040204" pitchFamily="34" charset="0"/>
              <a:ea typeface="宋体" panose="02010600030101010101" pitchFamily="2" charset="-122"/>
            </a:endParaRPr>
          </a:p>
          <a:p>
            <a:pPr eaLnBrk="1" fontAlgn="auto" hangingPunct="1">
              <a:spcBef>
                <a:spcPts val="0"/>
              </a:spcBef>
              <a:spcAft>
                <a:spcPts val="0"/>
              </a:spcAft>
              <a:defRPr/>
            </a:pPr>
            <a:r>
              <a:rPr lang="en-US" altLang="zh-CN" dirty="0" smtClean="0">
                <a:latin typeface="Verdana" panose="020B0604030504040204" pitchFamily="34" charset="0"/>
                <a:ea typeface="宋体" panose="02010600030101010101" pitchFamily="2" charset="-122"/>
                <a:hlinkClick r:id="rId6"/>
              </a:rPr>
              <a:t>www.gdwrobot.cn/robot_system</a:t>
            </a:r>
            <a:r>
              <a:rPr lang="zh-CN" altLang="en-US" dirty="0" smtClean="0">
                <a:latin typeface="Verdana" panose="020B0604030504040204" pitchFamily="34" charset="0"/>
                <a:ea typeface="宋体" panose="02010600030101010101" pitchFamily="2" charset="-122"/>
              </a:rPr>
              <a:t>了解编程平台。</a:t>
            </a:r>
            <a:endParaRPr lang="en-US" altLang="zh-CN" sz="3600" dirty="0">
              <a:ea typeface="宋体" panose="02010600030101010101" pitchFamily="2" charset="-122"/>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dirty="0" smtClean="0">
                <a:latin typeface="华文楷体" panose="02010600040101010101" pitchFamily="2" charset="-122"/>
                <a:ea typeface="华文楷体" panose="02010600040101010101" pitchFamily="2" charset="-122"/>
              </a:rPr>
              <a:t>知识概要</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pPr>
              <a:buBlip>
                <a:blip r:embed="rId2"/>
              </a:buBlip>
            </a:pPr>
            <a:r>
              <a:rPr lang="zh-CN" altLang="en-US" sz="2400" dirty="0" smtClean="0"/>
              <a:t>了解定时炸弹工作原理</a:t>
            </a:r>
            <a:endParaRPr lang="en-US" altLang="zh-CN" sz="2400" dirty="0" smtClean="0"/>
          </a:p>
          <a:p>
            <a:pPr>
              <a:buBlip>
                <a:blip r:embed="rId2"/>
              </a:buBlip>
            </a:pPr>
            <a:r>
              <a:rPr lang="zh-CN" altLang="en-US" sz="2400" dirty="0" smtClean="0"/>
              <a:t>任务</a:t>
            </a:r>
            <a:r>
              <a:rPr lang="en-US" altLang="zh-CN" sz="2400" dirty="0" smtClean="0"/>
              <a:t>1</a:t>
            </a:r>
            <a:r>
              <a:rPr lang="zh-CN" altLang="en-US" sz="2400" dirty="0" smtClean="0"/>
              <a:t>：定时炸弹</a:t>
            </a:r>
            <a:endParaRPr lang="en-US" altLang="zh-CN" sz="2400" dirty="0" smtClean="0"/>
          </a:p>
          <a:p>
            <a:pPr>
              <a:buBlip>
                <a:blip r:embed="rId2"/>
              </a:buBlip>
            </a:pPr>
            <a:r>
              <a:rPr lang="zh-CN" altLang="en-US" sz="2400" dirty="0" smtClean="0"/>
              <a:t>任务</a:t>
            </a:r>
            <a:r>
              <a:rPr lang="en-US" altLang="zh-CN" sz="2400" dirty="0" smtClean="0"/>
              <a:t>2</a:t>
            </a:r>
            <a:r>
              <a:rPr lang="zh-CN" altLang="en-US" sz="2400" dirty="0" smtClean="0"/>
              <a:t>：为定时炸弹添加启动开关</a:t>
            </a:r>
            <a:endParaRPr lang="en-US" altLang="zh-CN" sz="2400" dirty="0" smtClean="0"/>
          </a:p>
          <a:p>
            <a:pPr>
              <a:buBlip>
                <a:blip r:embed="rId2"/>
              </a:buBlip>
            </a:pPr>
            <a:r>
              <a:rPr lang="zh-CN" altLang="en-US" sz="2400" dirty="0" smtClean="0"/>
              <a:t>任务</a:t>
            </a:r>
            <a:r>
              <a:rPr lang="en-US" altLang="zh-CN" sz="2400" dirty="0" smtClean="0"/>
              <a:t>3</a:t>
            </a:r>
            <a:r>
              <a:rPr lang="zh-CN" altLang="en-US" sz="2400" dirty="0" smtClean="0"/>
              <a:t>：增加倒计时显示，离爆炸越近冒号跳动越快</a:t>
            </a:r>
            <a:endParaRPr lang="en-US" altLang="zh-CN" sz="2400" dirty="0" smtClean="0"/>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extLst>
      <p:ext uri="{BB962C8B-B14F-4D97-AF65-F5344CB8AC3E}">
        <p14:creationId xmlns:p14="http://schemas.microsoft.com/office/powerpoint/2010/main" xmlns="" val="123670380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16" name="Rectangle 2"/>
          <p:cNvSpPr txBox="1">
            <a:spLocks noChangeArrowheads="1"/>
          </p:cNvSpPr>
          <p:nvPr/>
        </p:nvSpPr>
        <p:spPr bwMode="auto">
          <a:xfrm>
            <a:off x="365764" y="2133674"/>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lnSpc>
                <a:spcPct val="150000"/>
              </a:lnSpc>
              <a:buFontTx/>
              <a:buBlip>
                <a:blip r:embed="rId3"/>
              </a:buBlip>
            </a:pPr>
            <a:r>
              <a:rPr lang="zh-CN" altLang="en-US" sz="2400" dirty="0" smtClean="0">
                <a:ea typeface="宋体" panose="02010600030101010101" pitchFamily="2" charset="-122"/>
              </a:rPr>
              <a:t>定时炸弹的工作原理：</a:t>
            </a:r>
            <a:endParaRPr lang="en-US" altLang="zh-CN" sz="2400" dirty="0" smtClean="0">
              <a:ea typeface="宋体" panose="02010600030101010101" pitchFamily="2" charset="-122"/>
            </a:endParaRPr>
          </a:p>
          <a:p>
            <a:pPr>
              <a:lnSpc>
                <a:spcPct val="150000"/>
              </a:lnSpc>
            </a:pPr>
            <a:endParaRPr lang="en-US" altLang="zh-CN" sz="2400" dirty="0" smtClean="0">
              <a:ea typeface="宋体" panose="02010600030101010101" pitchFamily="2" charset="-122"/>
            </a:endParaRPr>
          </a:p>
        </p:txBody>
      </p:sp>
      <p:sp>
        <p:nvSpPr>
          <p:cNvPr id="2" name="矩形 1"/>
          <p:cNvSpPr/>
          <p:nvPr/>
        </p:nvSpPr>
        <p:spPr>
          <a:xfrm>
            <a:off x="365764" y="2895654"/>
            <a:ext cx="6172128" cy="1338828"/>
          </a:xfrm>
          <a:prstGeom prst="rect">
            <a:avLst/>
          </a:prstGeom>
        </p:spPr>
        <p:txBody>
          <a:bodyPr wrap="square">
            <a:spAutoFit/>
          </a:bodyPr>
          <a:lstStyle/>
          <a:p>
            <a:pPr indent="457200">
              <a:lnSpc>
                <a:spcPct val="150000"/>
              </a:lnSpc>
            </a:pPr>
            <a:r>
              <a:rPr lang="zh-CN" altLang="en-US" dirty="0" smtClean="0"/>
              <a:t>定时炸弹工作原理：利用的是倒计时原理，倒计时结束后，炸弹引爆。同时离爆炸时间越近，提示越急促，使人感受到危险靠近的紧迫感。</a:t>
            </a:r>
            <a:endParaRPr lang="zh-CN" altLang="en-US" dirty="0"/>
          </a:p>
        </p:txBody>
      </p:sp>
    </p:spTree>
    <p:extLst>
      <p:ext uri="{BB962C8B-B14F-4D97-AF65-F5344CB8AC3E}">
        <p14:creationId xmlns:p14="http://schemas.microsoft.com/office/powerpoint/2010/main" xmlns="" val="354153890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57103" y="1708101"/>
            <a:ext cx="5915025" cy="1035157"/>
          </a:xfrm>
        </p:spPr>
        <p:txBody>
          <a:bodyPr/>
          <a:lstStyle/>
          <a:p>
            <a:r>
              <a:rPr lang="zh-CN" altLang="en-US" sz="3200" dirty="0" smtClean="0"/>
              <a:t>任务</a:t>
            </a:r>
            <a:r>
              <a:rPr lang="en-US" altLang="zh-CN" sz="3200" dirty="0"/>
              <a:t>1</a:t>
            </a:r>
            <a:r>
              <a:rPr lang="zh-CN" altLang="en-US" sz="3200" dirty="0" smtClean="0"/>
              <a:t>：定时</a:t>
            </a:r>
            <a:r>
              <a:rPr lang="zh-CN" altLang="en-US" sz="3200" smtClean="0"/>
              <a:t>炸弹</a:t>
            </a:r>
            <a:r>
              <a:rPr lang="en-US" altLang="zh-CN" sz="3200" smtClean="0"/>
              <a:t/>
            </a:r>
            <a:br>
              <a:rPr lang="en-US" altLang="zh-CN" sz="3200" smtClean="0"/>
            </a:br>
            <a:r>
              <a:rPr lang="en-US" altLang="zh-CN" sz="3200" smtClean="0"/>
              <a:t/>
            </a:r>
            <a:br>
              <a:rPr lang="en-US" altLang="zh-CN" sz="3200" smtClean="0"/>
            </a:br>
            <a:r>
              <a:rPr lang="zh-CN" altLang="en-US" sz="1800" smtClean="0"/>
              <a:t>使用器材：蜂鸣器</a:t>
            </a:r>
            <a:endParaRPr lang="en-US" altLang="zh-CN" sz="1800" dirty="0"/>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3" name="图片 2"/>
          <p:cNvPicPr>
            <a:picLocks noChangeAspect="1"/>
          </p:cNvPicPr>
          <p:nvPr/>
        </p:nvPicPr>
        <p:blipFill>
          <a:blip r:embed="rId3" cstate="print"/>
          <a:stretch>
            <a:fillRect/>
          </a:stretch>
        </p:blipFill>
        <p:spPr>
          <a:xfrm>
            <a:off x="334715" y="3352842"/>
            <a:ext cx="6523285" cy="4854361"/>
          </a:xfrm>
          <a:prstGeom prst="rect">
            <a:avLst/>
          </a:prstGeom>
        </p:spPr>
      </p:pic>
    </p:spTree>
    <p:extLst>
      <p:ext uri="{BB962C8B-B14F-4D97-AF65-F5344CB8AC3E}">
        <p14:creationId xmlns:p14="http://schemas.microsoft.com/office/powerpoint/2010/main" xmlns="" val="391592451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57103" y="1708101"/>
            <a:ext cx="6143619" cy="1492345"/>
          </a:xfrm>
        </p:spPr>
        <p:txBody>
          <a:bodyPr/>
          <a:lstStyle/>
          <a:p>
            <a:r>
              <a:rPr lang="zh-CN" altLang="en-US" sz="3200" dirty="0" smtClean="0"/>
              <a:t>任务</a:t>
            </a:r>
            <a:r>
              <a:rPr lang="en-US" altLang="zh-CN" sz="3200" dirty="0"/>
              <a:t>2</a:t>
            </a:r>
            <a:r>
              <a:rPr lang="zh-CN" altLang="en-US" sz="3200" dirty="0" smtClean="0"/>
              <a:t>：为定时炸弹添加启动</a:t>
            </a:r>
            <a:r>
              <a:rPr lang="zh-CN" altLang="en-US" sz="3200" smtClean="0"/>
              <a:t>开关</a:t>
            </a:r>
            <a:r>
              <a:rPr lang="en-US" altLang="zh-CN" sz="3200" smtClean="0"/>
              <a:t/>
            </a:r>
            <a:br>
              <a:rPr lang="en-US" altLang="zh-CN" sz="3200" smtClean="0"/>
            </a:br>
            <a:r>
              <a:rPr lang="en-US" altLang="zh-CN" sz="3200" smtClean="0"/>
              <a:t/>
            </a:r>
            <a:br>
              <a:rPr lang="en-US" altLang="zh-CN" sz="3200" smtClean="0"/>
            </a:br>
            <a:r>
              <a:rPr lang="zh-CN" altLang="en-US" sz="1800" smtClean="0"/>
              <a:t>使用按钮</a:t>
            </a:r>
            <a:endParaRPr lang="en-US" altLang="zh-CN" sz="1800" dirty="0"/>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68611" name="Picture 3"/>
          <p:cNvPicPr>
            <a:picLocks noChangeAspect="1" noChangeArrowheads="1"/>
          </p:cNvPicPr>
          <p:nvPr/>
        </p:nvPicPr>
        <p:blipFill>
          <a:blip r:embed="rId3" cstate="print"/>
          <a:srcRect/>
          <a:stretch>
            <a:fillRect/>
          </a:stretch>
        </p:blipFill>
        <p:spPr bwMode="auto">
          <a:xfrm>
            <a:off x="319868" y="3429040"/>
            <a:ext cx="6230963" cy="5333860"/>
          </a:xfrm>
          <a:prstGeom prst="rect">
            <a:avLst/>
          </a:prstGeom>
          <a:noFill/>
          <a:ln w="9525">
            <a:noFill/>
            <a:miter lim="800000"/>
            <a:headEnd/>
            <a:tailEnd/>
          </a:ln>
        </p:spPr>
      </p:pic>
    </p:spTree>
    <p:extLst>
      <p:ext uri="{BB962C8B-B14F-4D97-AF65-F5344CB8AC3E}">
        <p14:creationId xmlns:p14="http://schemas.microsoft.com/office/powerpoint/2010/main" xmlns="" val="144543991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57103" y="1708101"/>
            <a:ext cx="6143619" cy="1035157"/>
          </a:xfrm>
        </p:spPr>
        <p:txBody>
          <a:bodyPr/>
          <a:lstStyle/>
          <a:p>
            <a:r>
              <a:rPr lang="zh-CN" altLang="en-US" sz="3200" dirty="0" smtClean="0"/>
              <a:t>任务</a:t>
            </a:r>
            <a:r>
              <a:rPr lang="en-US" altLang="zh-CN" sz="3200" dirty="0" smtClean="0"/>
              <a:t>3</a:t>
            </a:r>
            <a:r>
              <a:rPr lang="zh-CN" altLang="en-US" sz="3200" dirty="0" smtClean="0"/>
              <a:t>：增加倒计时显示，离爆炸越近冒号跳动越快</a:t>
            </a:r>
            <a:endParaRPr lang="en-US" altLang="zh-CN" sz="3200" dirty="0"/>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69635" name="Picture 3"/>
          <p:cNvPicPr>
            <a:picLocks noChangeAspect="1" noChangeArrowheads="1"/>
          </p:cNvPicPr>
          <p:nvPr/>
        </p:nvPicPr>
        <p:blipFill>
          <a:blip r:embed="rId3" cstate="print"/>
          <a:srcRect/>
          <a:stretch>
            <a:fillRect/>
          </a:stretch>
        </p:blipFill>
        <p:spPr bwMode="auto">
          <a:xfrm>
            <a:off x="247609" y="2895654"/>
            <a:ext cx="6610391" cy="6219821"/>
          </a:xfrm>
          <a:prstGeom prst="rect">
            <a:avLst/>
          </a:prstGeom>
          <a:noFill/>
          <a:ln w="9525">
            <a:noFill/>
            <a:miter lim="800000"/>
            <a:headEnd/>
            <a:tailEnd/>
          </a:ln>
        </p:spPr>
      </p:pic>
    </p:spTree>
    <p:extLst>
      <p:ext uri="{BB962C8B-B14F-4D97-AF65-F5344CB8AC3E}">
        <p14:creationId xmlns:p14="http://schemas.microsoft.com/office/powerpoint/2010/main" xmlns="" val="144543991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图片 9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80" y="4800604"/>
            <a:ext cx="5653710" cy="3023375"/>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966" y="-152396"/>
            <a:ext cx="6858000" cy="9906000"/>
          </a:xfrm>
          <a:prstGeom prst="rect">
            <a:avLst/>
          </a:prstGeom>
        </p:spPr>
      </p:pic>
      <p:sp>
        <p:nvSpPr>
          <p:cNvPr id="51"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97" name="Rectangle 2"/>
          <p:cNvSpPr txBox="1">
            <a:spLocks noChangeArrowheads="1"/>
          </p:cNvSpPr>
          <p:nvPr/>
        </p:nvSpPr>
        <p:spPr bwMode="auto">
          <a:xfrm>
            <a:off x="347057" y="1888188"/>
            <a:ext cx="2406387" cy="668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eaLnBrk="1" hangingPunct="1">
              <a:buBlip>
                <a:blip r:embed="rId5"/>
              </a:buBlip>
            </a:pPr>
            <a:r>
              <a:rPr lang="zh-CN" altLang="en-US" sz="2700" b="1" dirty="0" smtClean="0">
                <a:ea typeface="宋体" panose="02010600030101010101" pitchFamily="2" charset="-122"/>
              </a:rPr>
              <a:t>拓展练习</a:t>
            </a:r>
            <a:endParaRPr lang="en-US" altLang="zh-CN" sz="1500" b="1" dirty="0" smtClean="0">
              <a:ea typeface="宋体" panose="02010600030101010101" pitchFamily="2" charset="-122"/>
            </a:endParaRPr>
          </a:p>
        </p:txBody>
      </p:sp>
      <p:sp>
        <p:nvSpPr>
          <p:cNvPr id="2" name="矩形 1"/>
          <p:cNvSpPr/>
          <p:nvPr/>
        </p:nvSpPr>
        <p:spPr>
          <a:xfrm>
            <a:off x="118553" y="2743258"/>
            <a:ext cx="6739447" cy="2308324"/>
          </a:xfrm>
          <a:prstGeom prst="rect">
            <a:avLst/>
          </a:prstGeom>
        </p:spPr>
        <p:txBody>
          <a:bodyPr wrap="square">
            <a:spAutoFit/>
          </a:bodyPr>
          <a:lstStyle/>
          <a:p>
            <a:pPr eaLnBrk="1" fontAlgn="auto" hangingPunct="1">
              <a:lnSpc>
                <a:spcPct val="150000"/>
              </a:lnSpc>
              <a:spcBef>
                <a:spcPts val="0"/>
              </a:spcBef>
              <a:spcAft>
                <a:spcPts val="0"/>
              </a:spcAft>
              <a:defRPr/>
            </a:pPr>
            <a:r>
              <a:rPr kumimoji="1" lang="en-US" altLang="zh-CN" sz="2400" dirty="0" smtClean="0">
                <a:solidFill>
                  <a:schemeClr val="tx1">
                    <a:lumMod val="65000"/>
                    <a:lumOff val="35000"/>
                  </a:schemeClr>
                </a:solidFill>
                <a:latin typeface="微软雅黑" panose="020B0503020204020204" pitchFamily="34" charset="-122"/>
                <a:ea typeface="微软雅黑" panose="020B0503020204020204" pitchFamily="34" charset="-122"/>
              </a:rPr>
              <a:t>1. </a:t>
            </a:r>
            <a:r>
              <a:rPr kumimoji="1" lang="zh-CN" altLang="en-US" sz="2400" dirty="0" smtClean="0">
                <a:solidFill>
                  <a:schemeClr val="tx1">
                    <a:lumMod val="65000"/>
                    <a:lumOff val="35000"/>
                  </a:schemeClr>
                </a:solidFill>
                <a:latin typeface="微软雅黑" panose="020B0503020204020204" pitchFamily="34" charset="-122"/>
                <a:ea typeface="微软雅黑" panose="020B0503020204020204" pitchFamily="34" charset="-122"/>
              </a:rPr>
              <a:t>修改程序，使红外传感器作为拆弹装置</a:t>
            </a:r>
            <a:endParaRPr kumimoji="1" lang="en-US" altLang="zh-CN" sz="24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eaLnBrk="1" fontAlgn="auto" hangingPunct="1">
              <a:lnSpc>
                <a:spcPct val="150000"/>
              </a:lnSpc>
              <a:spcBef>
                <a:spcPts val="0"/>
              </a:spcBef>
              <a:spcAft>
                <a:spcPts val="0"/>
              </a:spcAft>
              <a:defRPr/>
            </a:pPr>
            <a:r>
              <a:rPr kumimoji="1" lang="en-US" altLang="zh-CN" sz="240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2. </a:t>
            </a:r>
            <a:r>
              <a:rPr kumimoji="1" lang="zh-CN" altLang="en-US" sz="240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用一条杜邦线替代红外传感器，把线剪断拆弹成功。</a:t>
            </a:r>
            <a:endParaRPr kumimoji="1" lang="en-US" altLang="zh-CN" sz="240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endParaRPr>
          </a:p>
          <a:p>
            <a:pPr eaLnBrk="1" fontAlgn="auto" hangingPunct="1">
              <a:lnSpc>
                <a:spcPct val="150000"/>
              </a:lnSpc>
              <a:spcBef>
                <a:spcPts val="0"/>
              </a:spcBef>
              <a:spcAft>
                <a:spcPts val="0"/>
              </a:spcAft>
              <a:defRPr/>
            </a:pPr>
            <a:r>
              <a:rPr kumimoji="1" lang="en-US" altLang="zh-CN" sz="240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3. </a:t>
            </a:r>
            <a:r>
              <a:rPr kumimoji="1" lang="zh-CN" altLang="en-US" sz="240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rPr>
              <a:t>再增加一条杜邦线，如果剪到这根线立马爆炸。</a:t>
            </a:r>
            <a:endParaRPr kumimoji="1" lang="en-US" altLang="zh-CN" sz="240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itchFamily="34" charset="0"/>
            </a:endParaRPr>
          </a:p>
        </p:txBody>
      </p:sp>
    </p:spTree>
    <p:extLst>
      <p:ext uri="{BB962C8B-B14F-4D97-AF65-F5344CB8AC3E}">
        <p14:creationId xmlns:p14="http://schemas.microsoft.com/office/powerpoint/2010/main" xmlns="" val="377956294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471487" y="9182100"/>
            <a:ext cx="3534659" cy="52705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6" name="矩形 5"/>
          <p:cNvSpPr/>
          <p:nvPr/>
        </p:nvSpPr>
        <p:spPr>
          <a:xfrm>
            <a:off x="1452400" y="2749648"/>
            <a:ext cx="3903633"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dirty="0" smtClean="0">
                <a:ln/>
                <a:solidFill>
                  <a:srgbClr val="002060"/>
                </a:solidFill>
                <a:effectLst>
                  <a:outerShdw blurRad="38100" dist="38100" dir="2700000" algn="tl">
                    <a:srgbClr val="000000">
                      <a:alpha val="43137"/>
                    </a:srgbClr>
                  </a:outerShdw>
                </a:effectLst>
              </a:rPr>
              <a:t>16</a:t>
            </a:r>
            <a:r>
              <a:rPr lang="zh-CN" altLang="en-US" sz="4800" b="1" dirty="0">
                <a:ln/>
                <a:solidFill>
                  <a:srgbClr val="002060"/>
                </a:solidFill>
                <a:effectLst>
                  <a:outerShdw blurRad="38100" dist="38100" dir="2700000" algn="tl">
                    <a:srgbClr val="000000">
                      <a:alpha val="43137"/>
                    </a:srgbClr>
                  </a:outerShdw>
                </a:effectLst>
              </a:rPr>
              <a:t>声控楼道灯</a:t>
            </a:r>
          </a:p>
          <a:p>
            <a:pPr algn="ctr"/>
            <a:endParaRPr lang="en-US" altLang="zh-CN" sz="4800" b="1" dirty="0">
              <a:ln/>
              <a:solidFill>
                <a:srgbClr val="002060"/>
              </a:solidFill>
              <a:effectLst>
                <a:outerShdw blurRad="38100" dist="38100" dir="2700000" algn="tl">
                  <a:srgbClr val="000000">
                    <a:alpha val="43137"/>
                  </a:srgbClr>
                </a:outerShdw>
              </a:effectLst>
            </a:endParaRPr>
          </a:p>
        </p:txBody>
      </p:sp>
      <p:grpSp>
        <p:nvGrpSpPr>
          <p:cNvPr id="7" name="Group 3"/>
          <p:cNvGrpSpPr>
            <a:grpSpLocks/>
          </p:cNvGrpSpPr>
          <p:nvPr/>
        </p:nvGrpSpPr>
        <p:grpSpPr bwMode="auto">
          <a:xfrm>
            <a:off x="803344" y="3733832"/>
            <a:ext cx="5264012" cy="2139673"/>
            <a:chOff x="0" y="0"/>
            <a:chExt cx="3984" cy="912"/>
          </a:xfrm>
        </p:grpSpPr>
        <p:sp>
          <p:nvSpPr>
            <p:cNvPr id="8" name="AutoShape 4"/>
            <p:cNvSpPr>
              <a:spLocks noChangeArrowheads="1"/>
            </p:cNvSpPr>
            <p:nvPr/>
          </p:nvSpPr>
          <p:spPr bwMode="auto">
            <a:xfrm>
              <a:off x="0" y="0"/>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9" name="Group 5"/>
            <p:cNvGrpSpPr>
              <a:grpSpLocks/>
            </p:cNvGrpSpPr>
            <p:nvPr/>
          </p:nvGrpSpPr>
          <p:grpSpPr bwMode="auto">
            <a:xfrm>
              <a:off x="11" y="85"/>
              <a:ext cx="905" cy="746"/>
              <a:chOff x="-76" y="1"/>
              <a:chExt cx="905" cy="746"/>
            </a:xfrm>
          </p:grpSpPr>
          <p:sp>
            <p:nvSpPr>
              <p:cNvPr id="11"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12"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3"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mn-lt"/>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mn-lt"/>
                  <a:ea typeface="宋体" panose="02010600030101010101" pitchFamily="2" charset="-122"/>
                </a:endParaRPr>
              </a:p>
            </p:txBody>
          </p:sp>
        </p:grpSp>
        <p:sp>
          <p:nvSpPr>
            <p:cNvPr id="10" name="Text Box 9"/>
            <p:cNvSpPr txBox="1">
              <a:spLocks noChangeArrowheads="1"/>
            </p:cNvSpPr>
            <p:nvPr/>
          </p:nvSpPr>
          <p:spPr bwMode="auto">
            <a:xfrm>
              <a:off x="960" y="203"/>
              <a:ext cx="2928" cy="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400" b="1" dirty="0" smtClean="0">
                  <a:ea typeface="宋体" panose="02010600030101010101" pitchFamily="2" charset="-122"/>
                </a:rPr>
                <a:t>1. </a:t>
              </a:r>
              <a:r>
                <a:rPr lang="zh-CN" altLang="en-US" sz="2400" b="1" dirty="0" smtClean="0">
                  <a:ea typeface="宋体" panose="02010600030101010101" pitchFamily="2" charset="-122"/>
                </a:rPr>
                <a:t>光控灯</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2. </a:t>
              </a:r>
              <a:r>
                <a:rPr lang="zh-CN" altLang="en-US" sz="2400" b="1" dirty="0" smtClean="0">
                  <a:ea typeface="宋体" panose="02010600030101010101" pitchFamily="2" charset="-122"/>
                </a:rPr>
                <a:t>声控灯</a:t>
              </a:r>
              <a:endParaRPr lang="en-US" altLang="zh-CN" sz="2400" b="1" dirty="0" smtClean="0">
                <a:ea typeface="宋体" panose="02010600030101010101" pitchFamily="2" charset="-122"/>
              </a:endParaRPr>
            </a:p>
          </p:txBody>
        </p:sp>
      </p:grpSp>
      <p:pic>
        <p:nvPicPr>
          <p:cNvPr id="14"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8362275"/>
            <a:ext cx="1559029" cy="108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7355451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p:cNvPicPr>
            <a:picLocks noChangeAspect="1" noChangeArrowheads="1"/>
          </p:cNvPicPr>
          <p:nvPr/>
        </p:nvPicPr>
        <p:blipFill>
          <a:blip r:embed="rId2" cstate="print"/>
          <a:srcRect/>
          <a:stretch>
            <a:fillRect/>
          </a:stretch>
        </p:blipFill>
        <p:spPr bwMode="auto">
          <a:xfrm rot="2520000">
            <a:off x="620165" y="2982628"/>
            <a:ext cx="2476500" cy="2024062"/>
          </a:xfrm>
          <a:prstGeom prst="rect">
            <a:avLst/>
          </a:prstGeom>
          <a:noFill/>
          <a:ln w="9525">
            <a:noFill/>
            <a:miter lim="800000"/>
            <a:headEnd/>
            <a:tailEnd/>
          </a:ln>
        </p:spPr>
      </p:pic>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23888" y="150343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3"/>
              </a:buBlip>
            </a:pPr>
            <a:r>
              <a:rPr lang="zh-CN" altLang="en-US" b="1" dirty="0">
                <a:latin typeface="华文楷体" panose="02010600040101010101" pitchFamily="2" charset="-122"/>
                <a:ea typeface="华文楷体" panose="02010600040101010101" pitchFamily="2" charset="-122"/>
              </a:rPr>
              <a:t>巩固：光敏传感器的连接</a:t>
            </a:r>
            <a:endParaRPr lang="en-US" altLang="zh-CN" b="1" dirty="0" smtClean="0">
              <a:latin typeface="华文楷体" panose="02010600040101010101" pitchFamily="2" charset="-122"/>
              <a:ea typeface="华文楷体" panose="02010600040101010101" pitchFamily="2" charset="-122"/>
            </a:endParaRPr>
          </a:p>
        </p:txBody>
      </p:sp>
      <p:sp>
        <p:nvSpPr>
          <p:cNvPr id="6" name="文本框 1"/>
          <p:cNvSpPr txBox="1">
            <a:spLocks noChangeArrowheads="1"/>
          </p:cNvSpPr>
          <p:nvPr/>
        </p:nvSpPr>
        <p:spPr bwMode="auto">
          <a:xfrm>
            <a:off x="1098413" y="6050757"/>
            <a:ext cx="1520003" cy="644525"/>
          </a:xfrm>
          <a:prstGeom prst="rect">
            <a:avLst/>
          </a:prstGeom>
          <a:noFill/>
          <a:ln w="9525">
            <a:noFill/>
            <a:miter lim="800000"/>
            <a:headEnd/>
            <a:tailEnd/>
          </a:ln>
        </p:spPr>
        <p:txBody>
          <a:bodyPr wrap="square">
            <a:spAutoFit/>
          </a:bodyPr>
          <a:lstStyle/>
          <a:p>
            <a:r>
              <a:rPr lang="zh-CN" altLang="en-US" b="1" dirty="0"/>
              <a:t>对亮度敏感</a:t>
            </a:r>
          </a:p>
          <a:p>
            <a:r>
              <a:rPr lang="zh-CN" altLang="en-US" b="1" dirty="0"/>
              <a:t>检测光强度</a:t>
            </a:r>
          </a:p>
        </p:txBody>
      </p:sp>
      <p:pic>
        <p:nvPicPr>
          <p:cNvPr id="9" name="Picture 5"/>
          <p:cNvPicPr>
            <a:picLocks noChangeAspect="1" noChangeArrowheads="1"/>
          </p:cNvPicPr>
          <p:nvPr/>
        </p:nvPicPr>
        <p:blipFill>
          <a:blip r:embed="rId4" cstate="print"/>
          <a:srcRect/>
          <a:stretch>
            <a:fillRect/>
          </a:stretch>
        </p:blipFill>
        <p:spPr bwMode="auto">
          <a:xfrm rot="5640000">
            <a:off x="2749195" y="3291680"/>
            <a:ext cx="4038600" cy="2679700"/>
          </a:xfrm>
          <a:prstGeom prst="rect">
            <a:avLst/>
          </a:prstGeom>
          <a:noFill/>
          <a:ln w="9525">
            <a:noFill/>
            <a:miter lim="800000"/>
            <a:headEnd/>
            <a:tailEnd/>
          </a:ln>
        </p:spPr>
      </p:pic>
      <p:sp>
        <p:nvSpPr>
          <p:cNvPr id="10" name="流程图: 可选过程 7174"/>
          <p:cNvSpPr>
            <a:spLocks noChangeArrowheads="1"/>
          </p:cNvSpPr>
          <p:nvPr/>
        </p:nvSpPr>
        <p:spPr bwMode="auto">
          <a:xfrm rot="5400000">
            <a:off x="3775514" y="5151436"/>
            <a:ext cx="592138" cy="981075"/>
          </a:xfrm>
          <a:prstGeom prst="flowChartAlternateProcess">
            <a:avLst/>
          </a:prstGeom>
          <a:noFill/>
          <a:ln w="76200">
            <a:solidFill>
              <a:srgbClr val="FF0000"/>
            </a:solidFill>
            <a:miter lim="800000"/>
            <a:headEnd/>
            <a:tailEnd/>
          </a:ln>
        </p:spPr>
        <p:txBody>
          <a:bodyPr/>
          <a:lstStyle/>
          <a:p>
            <a:endParaRPr lang="zh-CN" altLang="en-US"/>
          </a:p>
        </p:txBody>
      </p:sp>
      <p:sp>
        <p:nvSpPr>
          <p:cNvPr id="12" name="TextBox 2"/>
          <p:cNvSpPr>
            <a:spLocks noChangeArrowheads="1"/>
          </p:cNvSpPr>
          <p:nvPr/>
        </p:nvSpPr>
        <p:spPr bwMode="auto">
          <a:xfrm>
            <a:off x="3426499" y="7010404"/>
            <a:ext cx="2800350" cy="1322387"/>
          </a:xfrm>
          <a:prstGeom prst="rect">
            <a:avLst/>
          </a:prstGeom>
          <a:noFill/>
          <a:ln w="9525">
            <a:noFill/>
            <a:miter lim="800000"/>
            <a:headEnd/>
            <a:tailEnd/>
          </a:ln>
        </p:spPr>
        <p:txBody>
          <a:bodyPr>
            <a:spAutoFit/>
          </a:bodyPr>
          <a:lstStyle/>
          <a:p>
            <a:r>
              <a:rPr lang="en-US" altLang="zh-CN" sz="2000" dirty="0">
                <a:solidFill>
                  <a:srgbClr val="000000"/>
                </a:solidFill>
                <a:latin typeface="微软雅黑" pitchFamily="34" charset="-122"/>
                <a:ea typeface="微软雅黑" pitchFamily="34" charset="-122"/>
                <a:sym typeface="Arial" pitchFamily="34" charset="0"/>
              </a:rPr>
              <a:t>VCC</a:t>
            </a:r>
            <a:r>
              <a:rPr lang="zh-CN" altLang="en-US" sz="2000" dirty="0">
                <a:solidFill>
                  <a:srgbClr val="000000"/>
                </a:solidFill>
                <a:latin typeface="微软雅黑" pitchFamily="34" charset="-122"/>
                <a:ea typeface="微软雅黑" pitchFamily="34" charset="-122"/>
                <a:sym typeface="Arial" pitchFamily="34" charset="0"/>
              </a:rPr>
              <a:t>：电源正极</a:t>
            </a:r>
          </a:p>
          <a:p>
            <a:r>
              <a:rPr lang="en-US" altLang="zh-CN" sz="2000" dirty="0">
                <a:solidFill>
                  <a:srgbClr val="000000"/>
                </a:solidFill>
                <a:latin typeface="微软雅黑" pitchFamily="34" charset="-122"/>
                <a:ea typeface="微软雅黑" pitchFamily="34" charset="-122"/>
                <a:sym typeface="Arial" pitchFamily="34" charset="0"/>
              </a:rPr>
              <a:t>GND</a:t>
            </a:r>
            <a:r>
              <a:rPr lang="zh-CN" altLang="en-US" sz="2000" dirty="0">
                <a:solidFill>
                  <a:srgbClr val="000000"/>
                </a:solidFill>
                <a:latin typeface="微软雅黑" pitchFamily="34" charset="-122"/>
                <a:ea typeface="微软雅黑" pitchFamily="34" charset="-122"/>
                <a:sym typeface="Arial" pitchFamily="34" charset="0"/>
              </a:rPr>
              <a:t>：电源负极</a:t>
            </a:r>
          </a:p>
          <a:p>
            <a:r>
              <a:rPr lang="en-US" altLang="zh-CN" sz="2000" dirty="0">
                <a:solidFill>
                  <a:srgbClr val="000000"/>
                </a:solidFill>
                <a:latin typeface="微软雅黑" pitchFamily="34" charset="-122"/>
                <a:ea typeface="微软雅黑" pitchFamily="34" charset="-122"/>
                <a:sym typeface="Arial" pitchFamily="34" charset="0"/>
              </a:rPr>
              <a:t>DO</a:t>
            </a:r>
            <a:r>
              <a:rPr lang="zh-CN" altLang="en-US" sz="2000" dirty="0">
                <a:solidFill>
                  <a:srgbClr val="000000"/>
                </a:solidFill>
                <a:latin typeface="微软雅黑" pitchFamily="34" charset="-122"/>
                <a:ea typeface="微软雅黑" pitchFamily="34" charset="-122"/>
                <a:sym typeface="Arial" pitchFamily="34" charset="0"/>
              </a:rPr>
              <a:t>：数字输出</a:t>
            </a:r>
            <a:r>
              <a:rPr lang="zh-CN" altLang="en-US" sz="2000" dirty="0" smtClean="0">
                <a:solidFill>
                  <a:srgbClr val="000000"/>
                </a:solidFill>
                <a:latin typeface="微软雅黑" pitchFamily="34" charset="-122"/>
                <a:ea typeface="微软雅黑" pitchFamily="34" charset="-122"/>
                <a:sym typeface="Arial" pitchFamily="34" charset="0"/>
              </a:rPr>
              <a:t>信号</a:t>
            </a:r>
            <a:r>
              <a:rPr lang="en-US" altLang="zh-CN" sz="2000" dirty="0" smtClean="0">
                <a:solidFill>
                  <a:srgbClr val="000000"/>
                </a:solidFill>
                <a:latin typeface="微软雅黑" pitchFamily="34" charset="-122"/>
                <a:ea typeface="微软雅黑" pitchFamily="34" charset="-122"/>
                <a:sym typeface="Arial" pitchFamily="34" charset="0"/>
              </a:rPr>
              <a:t>D</a:t>
            </a:r>
            <a:endParaRPr lang="en-US" altLang="zh-CN" sz="2000" dirty="0">
              <a:solidFill>
                <a:srgbClr val="000000"/>
              </a:solidFill>
              <a:latin typeface="微软雅黑" pitchFamily="34" charset="-122"/>
              <a:ea typeface="微软雅黑" pitchFamily="34" charset="-122"/>
              <a:sym typeface="Arial" pitchFamily="34" charset="0"/>
            </a:endParaRPr>
          </a:p>
          <a:p>
            <a:r>
              <a:rPr lang="en-US" altLang="zh-CN" sz="2000" dirty="0">
                <a:solidFill>
                  <a:srgbClr val="000000"/>
                </a:solidFill>
                <a:latin typeface="微软雅黑" pitchFamily="34" charset="-122"/>
                <a:ea typeface="微软雅黑" pitchFamily="34" charset="-122"/>
                <a:sym typeface="Arial" pitchFamily="34" charset="0"/>
              </a:rPr>
              <a:t>AO</a:t>
            </a:r>
            <a:r>
              <a:rPr lang="zh-CN" altLang="en-US" sz="2000" dirty="0">
                <a:solidFill>
                  <a:srgbClr val="000000"/>
                </a:solidFill>
                <a:latin typeface="微软雅黑" pitchFamily="34" charset="-122"/>
                <a:ea typeface="微软雅黑" pitchFamily="34" charset="-122"/>
                <a:sym typeface="Arial" pitchFamily="34" charset="0"/>
              </a:rPr>
              <a:t>：模拟输出信号</a:t>
            </a:r>
          </a:p>
        </p:txBody>
      </p:sp>
      <p:cxnSp>
        <p:nvCxnSpPr>
          <p:cNvPr id="11" name="直接箭头连接符 9"/>
          <p:cNvCxnSpPr>
            <a:cxnSpLocks noChangeShapeType="1"/>
          </p:cNvCxnSpPr>
          <p:nvPr/>
        </p:nvCxnSpPr>
        <p:spPr bwMode="auto">
          <a:xfrm>
            <a:off x="2363433" y="4944268"/>
            <a:ext cx="1011237" cy="609600"/>
          </a:xfrm>
          <a:prstGeom prst="straightConnector1">
            <a:avLst/>
          </a:prstGeom>
          <a:noFill/>
          <a:ln w="28575">
            <a:solidFill>
              <a:srgbClr val="FF0000"/>
            </a:solidFill>
            <a:bevel/>
            <a:headEnd/>
            <a:tailEnd type="arrow" w="med" len="med"/>
          </a:ln>
        </p:spPr>
      </p:cxnSp>
      <p:sp>
        <p:nvSpPr>
          <p:cNvPr id="14"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Tree>
    <p:extLst>
      <p:ext uri="{BB962C8B-B14F-4D97-AF65-F5344CB8AC3E}">
        <p14:creationId xmlns:p14="http://schemas.microsoft.com/office/powerpoint/2010/main" xmlns="" val="104101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lvl="0" indent="-457200">
              <a:buBlip>
                <a:blip r:embed="rId2"/>
              </a:buBlip>
            </a:pPr>
            <a:r>
              <a:rPr lang="zh-CN" altLang="en-US" sz="3200" dirty="0" smtClean="0"/>
              <a:t>任务</a:t>
            </a:r>
            <a:r>
              <a:rPr lang="en-US" altLang="zh-CN" sz="3200" dirty="0" smtClean="0"/>
              <a:t>1</a:t>
            </a:r>
            <a:r>
              <a:rPr lang="zh-CN" altLang="en-US" sz="3200" dirty="0" smtClean="0"/>
              <a:t>：白天灯灭，晚上灯亮</a:t>
            </a:r>
            <a:endParaRPr lang="zh-CN" altLang="en-US" sz="3200" dirty="0"/>
          </a:p>
        </p:txBody>
      </p:sp>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6" name="矩形 5" hidden="1"/>
          <p:cNvSpPr/>
          <p:nvPr/>
        </p:nvSpPr>
        <p:spPr>
          <a:xfrm>
            <a:off x="522190" y="1805221"/>
            <a:ext cx="2707793" cy="523220"/>
          </a:xfrm>
          <a:prstGeom prst="rect">
            <a:avLst/>
          </a:prstGeom>
        </p:spPr>
        <p:txBody>
          <a:bodyPr wrap="none">
            <a:spAutoFit/>
          </a:bodyPr>
          <a:lstStyle/>
          <a:p>
            <a:pPr marL="457200" indent="-457200">
              <a:buBlip>
                <a:blip r:embed="rId2"/>
              </a:buBlip>
            </a:pPr>
            <a:r>
              <a:rPr lang="zh-CN" altLang="en-US" sz="2800" b="1" dirty="0" smtClean="0">
                <a:latin typeface="Calibri Light" panose="020F0302020204030204" pitchFamily="34" charset="0"/>
                <a:ea typeface="宋体" panose="02010600030101010101" pitchFamily="2" charset="-122"/>
              </a:rPr>
              <a:t>任务</a:t>
            </a:r>
            <a:r>
              <a:rPr lang="en-US" altLang="zh-CN" sz="2800" b="1" dirty="0" smtClean="0">
                <a:latin typeface="Calibri Light" panose="020F0302020204030204" pitchFamily="34" charset="0"/>
                <a:ea typeface="宋体" panose="02010600030101010101" pitchFamily="2" charset="-122"/>
              </a:rPr>
              <a:t>2</a:t>
            </a:r>
            <a:r>
              <a:rPr lang="zh-CN" altLang="en-US" sz="2800" b="1" dirty="0" smtClean="0">
                <a:latin typeface="Calibri Light" panose="020F0302020204030204" pitchFamily="34" charset="0"/>
                <a:ea typeface="宋体" panose="02010600030101010101" pitchFamily="2" charset="-122"/>
              </a:rPr>
              <a:t> 呼吸</a:t>
            </a:r>
            <a:r>
              <a:rPr lang="zh-CN" altLang="en-US" sz="2800" b="1" dirty="0">
                <a:latin typeface="Calibri Light" panose="020F0302020204030204" pitchFamily="34" charset="0"/>
                <a:ea typeface="宋体" panose="02010600030101010101" pitchFamily="2" charset="-122"/>
              </a:rPr>
              <a:t>灯</a:t>
            </a:r>
            <a:endParaRPr lang="en-US" altLang="zh-CN" sz="2800" b="1" dirty="0">
              <a:ea typeface="宋体" panose="02010600030101010101" pitchFamily="2" charset="-122"/>
            </a:endParaRPr>
          </a:p>
        </p:txBody>
      </p:sp>
      <p:pic>
        <p:nvPicPr>
          <p:cNvPr id="7" name="Picture 2"/>
          <p:cNvPicPr>
            <a:picLocks noChangeAspect="1" noChangeArrowheads="1"/>
          </p:cNvPicPr>
          <p:nvPr/>
        </p:nvPicPr>
        <p:blipFill>
          <a:blip r:embed="rId3" cstate="print"/>
          <a:srcRect/>
          <a:stretch>
            <a:fillRect/>
          </a:stretch>
        </p:blipFill>
        <p:spPr bwMode="auto">
          <a:xfrm>
            <a:off x="304882" y="2819456"/>
            <a:ext cx="6296926" cy="3357586"/>
          </a:xfrm>
          <a:prstGeom prst="rect">
            <a:avLst/>
          </a:prstGeom>
          <a:noFill/>
          <a:ln w="9525">
            <a:noFill/>
            <a:miter lim="800000"/>
            <a:headEnd/>
            <a:tailEnd/>
          </a:ln>
          <a:effectLst/>
        </p:spPr>
      </p:pic>
      <p:sp>
        <p:nvSpPr>
          <p:cNvPr id="3" name="圆角矩形 2"/>
          <p:cNvSpPr/>
          <p:nvPr/>
        </p:nvSpPr>
        <p:spPr>
          <a:xfrm>
            <a:off x="685872" y="6781752"/>
            <a:ext cx="5257662" cy="990574"/>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zh-CN" altLang="en-US" sz="2400" dirty="0" smtClean="0">
                <a:solidFill>
                  <a:schemeClr val="tx1"/>
                </a:solidFill>
                <a:latin typeface="微软雅黑" pitchFamily="34" charset="-122"/>
                <a:ea typeface="微软雅黑" pitchFamily="34" charset="-122"/>
              </a:rPr>
              <a:t>思考：</a:t>
            </a:r>
            <a:endParaRPr lang="en-US" altLang="zh-CN" sz="2400" dirty="0" smtClean="0">
              <a:solidFill>
                <a:schemeClr val="tx1"/>
              </a:solidFill>
              <a:latin typeface="微软雅黑" pitchFamily="34" charset="-122"/>
              <a:ea typeface="微软雅黑" pitchFamily="34" charset="-122"/>
            </a:endParaRPr>
          </a:p>
          <a:p>
            <a:r>
              <a:rPr lang="zh-CN" altLang="zh-CN" sz="2400" dirty="0" smtClean="0">
                <a:solidFill>
                  <a:schemeClr val="tx1"/>
                </a:solidFill>
                <a:latin typeface="微软雅黑" pitchFamily="34" charset="-122"/>
                <a:ea typeface="微软雅黑" pitchFamily="34" charset="-122"/>
              </a:rPr>
              <a:t>白天</a:t>
            </a:r>
            <a:r>
              <a:rPr lang="zh-CN" altLang="zh-CN" sz="2400" dirty="0">
                <a:solidFill>
                  <a:schemeClr val="tx1"/>
                </a:solidFill>
                <a:latin typeface="微软雅黑" pitchFamily="34" charset="-122"/>
                <a:ea typeface="微软雅黑" pitchFamily="34" charset="-122"/>
              </a:rPr>
              <a:t>灯灭，晚上有声音的时候灯</a:t>
            </a:r>
            <a:r>
              <a:rPr lang="zh-CN" altLang="zh-CN" sz="2400" dirty="0" smtClean="0">
                <a:solidFill>
                  <a:schemeClr val="tx1"/>
                </a:solidFill>
                <a:latin typeface="微软雅黑" pitchFamily="34" charset="-122"/>
                <a:ea typeface="微软雅黑" pitchFamily="34" charset="-122"/>
              </a:rPr>
              <a:t>亮</a:t>
            </a:r>
            <a:r>
              <a:rPr lang="zh-CN" altLang="en-US" sz="2400" dirty="0" smtClean="0">
                <a:solidFill>
                  <a:schemeClr val="tx1"/>
                </a:solidFill>
                <a:latin typeface="微软雅黑" pitchFamily="34" charset="-122"/>
                <a:ea typeface="微软雅黑" pitchFamily="34" charset="-122"/>
              </a:rPr>
              <a:t>？</a:t>
            </a:r>
            <a:endParaRPr lang="zh-CN" altLang="en-US" sz="2400" dirty="0">
              <a:solidFill>
                <a:schemeClr val="tx1"/>
              </a:solidFill>
              <a:latin typeface="微软雅黑" pitchFamily="34" charset="-122"/>
              <a:ea typeface="微软雅黑" pitchFamily="34" charset="-122"/>
            </a:endParaRPr>
          </a:p>
        </p:txBody>
      </p:sp>
    </p:spTree>
    <p:extLst>
      <p:ext uri="{BB962C8B-B14F-4D97-AF65-F5344CB8AC3E}">
        <p14:creationId xmlns:p14="http://schemas.microsoft.com/office/powerpoint/2010/main" xmlns="" val="22345470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b="1" dirty="0">
                <a:latin typeface="华文楷体" panose="02010600040101010101" pitchFamily="2" charset="-122"/>
                <a:ea typeface="华文楷体" panose="02010600040101010101" pitchFamily="2" charset="-122"/>
              </a:rPr>
              <a:t>声音传感器</a:t>
            </a:r>
          </a:p>
        </p:txBody>
      </p:sp>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6" name="矩形 5" hidden="1"/>
          <p:cNvSpPr/>
          <p:nvPr/>
        </p:nvSpPr>
        <p:spPr>
          <a:xfrm>
            <a:off x="522190" y="1805221"/>
            <a:ext cx="2707793" cy="523220"/>
          </a:xfrm>
          <a:prstGeom prst="rect">
            <a:avLst/>
          </a:prstGeom>
        </p:spPr>
        <p:txBody>
          <a:bodyPr wrap="none">
            <a:spAutoFit/>
          </a:bodyPr>
          <a:lstStyle/>
          <a:p>
            <a:pPr marL="457200" indent="-457200">
              <a:buBlip>
                <a:blip r:embed="rId2"/>
              </a:buBlip>
            </a:pPr>
            <a:r>
              <a:rPr lang="zh-CN" altLang="en-US" sz="2800" b="1" dirty="0" smtClean="0">
                <a:latin typeface="Calibri Light" panose="020F0302020204030204" pitchFamily="34" charset="0"/>
                <a:ea typeface="宋体" panose="02010600030101010101" pitchFamily="2" charset="-122"/>
              </a:rPr>
              <a:t>任务</a:t>
            </a:r>
            <a:r>
              <a:rPr lang="en-US" altLang="zh-CN" sz="2800" b="1" dirty="0" smtClean="0">
                <a:latin typeface="Calibri Light" panose="020F0302020204030204" pitchFamily="34" charset="0"/>
                <a:ea typeface="宋体" panose="02010600030101010101" pitchFamily="2" charset="-122"/>
              </a:rPr>
              <a:t>2</a:t>
            </a:r>
            <a:r>
              <a:rPr lang="zh-CN" altLang="en-US" sz="2800" b="1" dirty="0" smtClean="0">
                <a:latin typeface="Calibri Light" panose="020F0302020204030204" pitchFamily="34" charset="0"/>
                <a:ea typeface="宋体" panose="02010600030101010101" pitchFamily="2" charset="-122"/>
              </a:rPr>
              <a:t> 呼吸</a:t>
            </a:r>
            <a:r>
              <a:rPr lang="zh-CN" altLang="en-US" sz="2800" b="1" dirty="0">
                <a:latin typeface="Calibri Light" panose="020F0302020204030204" pitchFamily="34" charset="0"/>
                <a:ea typeface="宋体" panose="02010600030101010101" pitchFamily="2" charset="-122"/>
              </a:rPr>
              <a:t>灯</a:t>
            </a:r>
            <a:endParaRPr lang="en-US" altLang="zh-CN" sz="2800" b="1" dirty="0">
              <a:ea typeface="宋体" panose="02010600030101010101" pitchFamily="2" charset="-122"/>
            </a:endParaRPr>
          </a:p>
        </p:txBody>
      </p:sp>
      <p:sp>
        <p:nvSpPr>
          <p:cNvPr id="3" name="矩形 2"/>
          <p:cNvSpPr/>
          <p:nvPr/>
        </p:nvSpPr>
        <p:spPr>
          <a:xfrm>
            <a:off x="609674" y="2743258"/>
            <a:ext cx="5791048" cy="350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762070" y="2650354"/>
            <a:ext cx="5486256" cy="3693319"/>
          </a:xfrm>
          <a:prstGeom prst="rect">
            <a:avLst/>
          </a:prstGeom>
          <a:noFill/>
        </p:spPr>
        <p:txBody>
          <a:bodyPr wrap="square" rtlCol="0">
            <a:spAutoFit/>
          </a:bodyPr>
          <a:lstStyle/>
          <a:p>
            <a:pPr indent="457200">
              <a:lnSpc>
                <a:spcPct val="150000"/>
              </a:lnSpc>
            </a:pPr>
            <a:r>
              <a:rPr lang="zh-CN" altLang="en-US" dirty="0"/>
              <a:t>声音传感器的作用相当于一个话筒（麦克风），它用来接收声波。</a:t>
            </a:r>
          </a:p>
          <a:p>
            <a:pPr indent="457200">
              <a:lnSpc>
                <a:spcPct val="150000"/>
              </a:lnSpc>
            </a:pPr>
            <a:r>
              <a:rPr lang="zh-CN" altLang="en-US" dirty="0"/>
              <a:t>该传感器内置一个对声音敏感的电容式驻极体话筒。</a:t>
            </a:r>
          </a:p>
          <a:p>
            <a:pPr indent="457200">
              <a:lnSpc>
                <a:spcPct val="150000"/>
              </a:lnSpc>
            </a:pPr>
            <a:r>
              <a:rPr lang="zh-CN" altLang="en-US" dirty="0"/>
              <a:t>声波使话筒内的驻极体薄膜振动，导致电容的变化，而产生与之对应变化的微小电压。这一电压随后被转化成</a:t>
            </a:r>
            <a:r>
              <a:rPr lang="en-US" altLang="zh-CN" dirty="0"/>
              <a:t>0-5V</a:t>
            </a:r>
            <a:r>
              <a:rPr lang="zh-CN" altLang="en-US" dirty="0"/>
              <a:t>的电压，经过</a:t>
            </a:r>
            <a:r>
              <a:rPr lang="en-US" altLang="zh-CN" dirty="0"/>
              <a:t>A/D</a:t>
            </a:r>
            <a:r>
              <a:rPr lang="zh-CN" altLang="en-US" dirty="0"/>
              <a:t>转换被数据采集器接受，并传送给计算机。</a:t>
            </a:r>
          </a:p>
          <a:p>
            <a:endParaRPr lang="zh-CN" altLang="en-US" dirty="0"/>
          </a:p>
        </p:txBody>
      </p:sp>
      <p:pic>
        <p:nvPicPr>
          <p:cNvPr id="9" name="Picture 2" descr="C:\Users\Administrator\Desktop\TB2HVvrcXXXXXcrXpXXXXXXXXXX_!!1754311986.jpg_400x400.jpg"/>
          <p:cNvPicPr>
            <a:picLocks noChangeAspect="1" noChangeArrowheads="1"/>
          </p:cNvPicPr>
          <p:nvPr/>
        </p:nvPicPr>
        <p:blipFill>
          <a:blip r:embed="rId3" cstate="print"/>
          <a:srcRect/>
          <a:stretch>
            <a:fillRect/>
          </a:stretch>
        </p:blipFill>
        <p:spPr bwMode="auto">
          <a:xfrm>
            <a:off x="1714538" y="6362665"/>
            <a:ext cx="2998480" cy="2143913"/>
          </a:xfrm>
          <a:prstGeom prst="rect">
            <a:avLst/>
          </a:prstGeom>
          <a:noFill/>
        </p:spPr>
      </p:pic>
    </p:spTree>
    <p:extLst>
      <p:ext uri="{BB962C8B-B14F-4D97-AF65-F5344CB8AC3E}">
        <p14:creationId xmlns:p14="http://schemas.microsoft.com/office/powerpoint/2010/main" xmlns="" val="14597183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6" name="矩形 5"/>
          <p:cNvSpPr/>
          <p:nvPr/>
        </p:nvSpPr>
        <p:spPr>
          <a:xfrm>
            <a:off x="1708881" y="2749648"/>
            <a:ext cx="339067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cap="none" spc="0" dirty="0" smtClean="0">
                <a:ln/>
                <a:solidFill>
                  <a:srgbClr val="002060"/>
                </a:solidFill>
                <a:effectLst>
                  <a:outerShdw blurRad="38100" dist="38100" dir="2700000" algn="tl">
                    <a:srgbClr val="000000">
                      <a:alpha val="43137"/>
                    </a:srgbClr>
                  </a:outerShdw>
                </a:effectLst>
              </a:rPr>
              <a:t>2   </a:t>
            </a:r>
            <a:r>
              <a:rPr lang="zh-CN" altLang="en-US" sz="4800" b="1" dirty="0" smtClean="0">
                <a:ln/>
                <a:solidFill>
                  <a:srgbClr val="002060"/>
                </a:solidFill>
                <a:effectLst>
                  <a:outerShdw blurRad="38100" dist="38100" dir="2700000" algn="tl">
                    <a:srgbClr val="000000">
                      <a:alpha val="43137"/>
                    </a:srgbClr>
                  </a:outerShdw>
                </a:effectLst>
              </a:rPr>
              <a:t>点</a:t>
            </a:r>
            <a:r>
              <a:rPr lang="zh-CN" altLang="en-US" sz="4800" b="1" dirty="0">
                <a:ln/>
                <a:solidFill>
                  <a:srgbClr val="002060"/>
                </a:solidFill>
                <a:effectLst>
                  <a:outerShdw blurRad="38100" dist="38100" dir="2700000" algn="tl">
                    <a:srgbClr val="000000">
                      <a:alpha val="43137"/>
                    </a:srgbClr>
                  </a:outerShdw>
                </a:effectLst>
              </a:rPr>
              <a:t>亮小</a:t>
            </a:r>
            <a:r>
              <a:rPr lang="zh-CN" altLang="en-US" sz="4800" b="1" dirty="0" smtClean="0">
                <a:ln/>
                <a:solidFill>
                  <a:srgbClr val="002060"/>
                </a:solidFill>
                <a:effectLst>
                  <a:outerShdw blurRad="38100" dist="38100" dir="2700000" algn="tl">
                    <a:srgbClr val="000000">
                      <a:alpha val="43137"/>
                    </a:srgbClr>
                  </a:outerShdw>
                </a:effectLst>
              </a:rPr>
              <a:t>灯</a:t>
            </a:r>
            <a:endParaRPr lang="en-US" altLang="zh-CN" sz="4800" b="1" dirty="0">
              <a:ln/>
              <a:solidFill>
                <a:srgbClr val="002060"/>
              </a:solidFill>
              <a:effectLst>
                <a:outerShdw blurRad="38100" dist="38100" dir="2700000" algn="tl">
                  <a:srgbClr val="000000">
                    <a:alpha val="43137"/>
                  </a:srgbClr>
                </a:outerShdw>
              </a:effectLst>
            </a:endParaRPr>
          </a:p>
        </p:txBody>
      </p:sp>
      <p:grpSp>
        <p:nvGrpSpPr>
          <p:cNvPr id="8" name="Group 3"/>
          <p:cNvGrpSpPr>
            <a:grpSpLocks/>
          </p:cNvGrpSpPr>
          <p:nvPr/>
        </p:nvGrpSpPr>
        <p:grpSpPr bwMode="auto">
          <a:xfrm>
            <a:off x="803344" y="4002299"/>
            <a:ext cx="5264012" cy="1871206"/>
            <a:chOff x="0" y="0"/>
            <a:chExt cx="3984" cy="912"/>
          </a:xfrm>
        </p:grpSpPr>
        <p:sp>
          <p:nvSpPr>
            <p:cNvPr id="9" name="AutoShape 4"/>
            <p:cNvSpPr>
              <a:spLocks noChangeArrowheads="1"/>
            </p:cNvSpPr>
            <p:nvPr/>
          </p:nvSpPr>
          <p:spPr bwMode="auto">
            <a:xfrm>
              <a:off x="0" y="0"/>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10" name="Group 5"/>
            <p:cNvGrpSpPr>
              <a:grpSpLocks/>
            </p:cNvGrpSpPr>
            <p:nvPr/>
          </p:nvGrpSpPr>
          <p:grpSpPr bwMode="auto">
            <a:xfrm>
              <a:off x="11" y="85"/>
              <a:ext cx="905" cy="746"/>
              <a:chOff x="-76" y="1"/>
              <a:chExt cx="905" cy="746"/>
            </a:xfrm>
          </p:grpSpPr>
          <p:sp>
            <p:nvSpPr>
              <p:cNvPr id="12"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13"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4"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mn-lt"/>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mn-lt"/>
                  <a:ea typeface="宋体" panose="02010600030101010101" pitchFamily="2" charset="-122"/>
                </a:endParaRPr>
              </a:p>
            </p:txBody>
          </p:sp>
        </p:grpSp>
        <p:sp>
          <p:nvSpPr>
            <p:cNvPr id="11" name="Text Box 9"/>
            <p:cNvSpPr txBox="1">
              <a:spLocks noChangeArrowheads="1"/>
            </p:cNvSpPr>
            <p:nvPr/>
          </p:nvSpPr>
          <p:spPr bwMode="auto">
            <a:xfrm>
              <a:off x="960" y="141"/>
              <a:ext cx="2928" cy="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800" b="1" dirty="0" smtClean="0">
                  <a:ea typeface="宋体" panose="02010600030101010101" pitchFamily="2" charset="-122"/>
                </a:rPr>
                <a:t>1.</a:t>
              </a:r>
              <a:r>
                <a:rPr lang="zh-CN" altLang="en-US" sz="2800" b="1" dirty="0">
                  <a:ea typeface="宋体" panose="02010600030101010101" pitchFamily="2" charset="-122"/>
                </a:rPr>
                <a:t>安装</a:t>
              </a:r>
              <a:r>
                <a:rPr lang="en-US" altLang="zh-CN" sz="2800" b="1" dirty="0">
                  <a:ea typeface="宋体" panose="02010600030101010101" pitchFamily="2" charset="-122"/>
                </a:rPr>
                <a:t>LED</a:t>
              </a:r>
              <a:r>
                <a:rPr lang="zh-CN" altLang="en-US" sz="2800" b="1" dirty="0">
                  <a:ea typeface="宋体" panose="02010600030101010101" pitchFamily="2" charset="-122"/>
                </a:rPr>
                <a:t>灯</a:t>
              </a:r>
              <a:endParaRPr lang="en-US" altLang="zh-CN" sz="2800" b="1" dirty="0">
                <a:ea typeface="宋体" panose="02010600030101010101" pitchFamily="2" charset="-122"/>
              </a:endParaRPr>
            </a:p>
            <a:p>
              <a:r>
                <a:rPr lang="en-US" altLang="zh-CN" sz="2800" b="1" dirty="0" smtClean="0">
                  <a:ea typeface="宋体" panose="02010600030101010101" pitchFamily="2" charset="-122"/>
                </a:rPr>
                <a:t>2 .</a:t>
              </a:r>
              <a:r>
                <a:rPr lang="zh-CN" altLang="en-US" sz="2800" b="1" dirty="0">
                  <a:ea typeface="宋体" panose="02010600030101010101" pitchFamily="2" charset="-122"/>
                </a:rPr>
                <a:t>进入</a:t>
              </a:r>
              <a:r>
                <a:rPr lang="en-US" altLang="zh-CN" sz="2800" b="1" dirty="0">
                  <a:ea typeface="宋体" panose="02010600030101010101" pitchFamily="2" charset="-122"/>
                </a:rPr>
                <a:t>GDW</a:t>
              </a:r>
              <a:r>
                <a:rPr lang="zh-CN" altLang="en-US" sz="2800" b="1" dirty="0">
                  <a:ea typeface="宋体" panose="02010600030101010101" pitchFamily="2" charset="-122"/>
                </a:rPr>
                <a:t>编程</a:t>
              </a:r>
              <a:r>
                <a:rPr lang="zh-CN" altLang="en-US" sz="2800" b="1" dirty="0" smtClean="0">
                  <a:ea typeface="宋体" panose="02010600030101010101" pitchFamily="2" charset="-122"/>
                </a:rPr>
                <a:t>平台</a:t>
              </a:r>
              <a:endParaRPr lang="en-US" altLang="zh-CN" sz="2800" b="1" dirty="0">
                <a:ea typeface="宋体" panose="02010600030101010101" pitchFamily="2" charset="-122"/>
              </a:endParaRPr>
            </a:p>
            <a:p>
              <a:r>
                <a:rPr lang="en-US" altLang="zh-CN" sz="2800" b="1" dirty="0" smtClean="0">
                  <a:ea typeface="宋体" panose="02010600030101010101" pitchFamily="2" charset="-122"/>
                </a:rPr>
                <a:t>3.</a:t>
              </a:r>
              <a:r>
                <a:rPr lang="zh-CN" altLang="en-US" sz="2800" b="1" dirty="0">
                  <a:ea typeface="宋体" panose="02010600030101010101" pitchFamily="2" charset="-122"/>
                </a:rPr>
                <a:t>系列点</a:t>
              </a:r>
              <a:r>
                <a:rPr lang="zh-CN" altLang="en-US" sz="2800" b="1" dirty="0" smtClean="0">
                  <a:ea typeface="宋体" panose="02010600030101010101" pitchFamily="2" charset="-122"/>
                </a:rPr>
                <a:t>亮小灯任务</a:t>
              </a:r>
              <a:endParaRPr lang="en-US" altLang="zh-CN" sz="2800" dirty="0">
                <a:ea typeface="宋体" panose="02010600030101010101" pitchFamily="2" charset="-122"/>
              </a:endParaRPr>
            </a:p>
          </p:txBody>
        </p:sp>
      </p:gr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7619930"/>
            <a:ext cx="2625801" cy="1827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9264384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b="1" dirty="0">
                <a:latin typeface="华文楷体" panose="02010600040101010101" pitchFamily="2" charset="-122"/>
                <a:ea typeface="华文楷体" panose="02010600040101010101" pitchFamily="2" charset="-122"/>
              </a:rPr>
              <a:t>声音传感器的连接</a:t>
            </a:r>
          </a:p>
        </p:txBody>
      </p:sp>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6" name="矩形 5" hidden="1"/>
          <p:cNvSpPr/>
          <p:nvPr/>
        </p:nvSpPr>
        <p:spPr>
          <a:xfrm>
            <a:off x="522190" y="1805221"/>
            <a:ext cx="2707793" cy="523220"/>
          </a:xfrm>
          <a:prstGeom prst="rect">
            <a:avLst/>
          </a:prstGeom>
        </p:spPr>
        <p:txBody>
          <a:bodyPr wrap="none">
            <a:spAutoFit/>
          </a:bodyPr>
          <a:lstStyle/>
          <a:p>
            <a:pPr marL="457200" indent="-457200">
              <a:buBlip>
                <a:blip r:embed="rId2"/>
              </a:buBlip>
            </a:pPr>
            <a:r>
              <a:rPr lang="zh-CN" altLang="en-US" sz="2800" b="1" dirty="0" smtClean="0">
                <a:latin typeface="Calibri Light" panose="020F0302020204030204" pitchFamily="34" charset="0"/>
                <a:ea typeface="宋体" panose="02010600030101010101" pitchFamily="2" charset="-122"/>
              </a:rPr>
              <a:t>任务</a:t>
            </a:r>
            <a:r>
              <a:rPr lang="en-US" altLang="zh-CN" sz="2800" b="1" dirty="0" smtClean="0">
                <a:latin typeface="Calibri Light" panose="020F0302020204030204" pitchFamily="34" charset="0"/>
                <a:ea typeface="宋体" panose="02010600030101010101" pitchFamily="2" charset="-122"/>
              </a:rPr>
              <a:t>2</a:t>
            </a:r>
            <a:r>
              <a:rPr lang="zh-CN" altLang="en-US" sz="2800" b="1" dirty="0" smtClean="0">
                <a:latin typeface="Calibri Light" panose="020F0302020204030204" pitchFamily="34" charset="0"/>
                <a:ea typeface="宋体" panose="02010600030101010101" pitchFamily="2" charset="-122"/>
              </a:rPr>
              <a:t> 呼吸</a:t>
            </a:r>
            <a:r>
              <a:rPr lang="zh-CN" altLang="en-US" sz="2800" b="1" dirty="0">
                <a:latin typeface="Calibri Light" panose="020F0302020204030204" pitchFamily="34" charset="0"/>
                <a:ea typeface="宋体" panose="02010600030101010101" pitchFamily="2" charset="-122"/>
              </a:rPr>
              <a:t>灯</a:t>
            </a:r>
            <a:endParaRPr lang="en-US" altLang="zh-CN" sz="2800" b="1" dirty="0">
              <a:ea typeface="宋体" panose="02010600030101010101" pitchFamily="2" charset="-122"/>
            </a:endParaRPr>
          </a:p>
        </p:txBody>
      </p:sp>
      <p:sp>
        <p:nvSpPr>
          <p:cNvPr id="8" name="TextBox 2"/>
          <p:cNvSpPr>
            <a:spLocks noChangeArrowheads="1"/>
          </p:cNvSpPr>
          <p:nvPr/>
        </p:nvSpPr>
        <p:spPr bwMode="auto">
          <a:xfrm>
            <a:off x="2057434" y="6476960"/>
            <a:ext cx="2800351" cy="1200316"/>
          </a:xfrm>
          <a:prstGeom prst="rect">
            <a:avLst/>
          </a:prstGeom>
          <a:noFill/>
          <a:ln w="9525">
            <a:noFill/>
            <a:miter lim="800000"/>
            <a:headEnd/>
            <a:tailEnd/>
          </a:ln>
        </p:spPr>
        <p:txBody>
          <a:bodyPr lIns="91428" tIns="45714" rIns="91428" bIns="45714">
            <a:spAutoFit/>
          </a:bodyPr>
          <a:lstStyle/>
          <a:p>
            <a:r>
              <a:rPr lang="en-US" altLang="zh-CN" sz="2400" dirty="0">
                <a:solidFill>
                  <a:srgbClr val="000000"/>
                </a:solidFill>
                <a:latin typeface="微软雅黑" pitchFamily="34" charset="-122"/>
                <a:ea typeface="微软雅黑" pitchFamily="34" charset="-122"/>
                <a:sym typeface="Arial" pitchFamily="34" charset="0"/>
              </a:rPr>
              <a:t>VCC</a:t>
            </a:r>
            <a:r>
              <a:rPr lang="zh-CN" altLang="en-US" sz="2400" dirty="0">
                <a:solidFill>
                  <a:srgbClr val="000000"/>
                </a:solidFill>
                <a:latin typeface="微软雅黑" pitchFamily="34" charset="-122"/>
                <a:ea typeface="微软雅黑" pitchFamily="34" charset="-122"/>
                <a:sym typeface="Arial" pitchFamily="34" charset="0"/>
              </a:rPr>
              <a:t>：电源正极</a:t>
            </a:r>
          </a:p>
          <a:p>
            <a:r>
              <a:rPr lang="en-US" altLang="zh-CN" sz="2400" dirty="0">
                <a:solidFill>
                  <a:srgbClr val="000000"/>
                </a:solidFill>
                <a:latin typeface="微软雅黑" pitchFamily="34" charset="-122"/>
                <a:ea typeface="微软雅黑" pitchFamily="34" charset="-122"/>
                <a:sym typeface="Arial" pitchFamily="34" charset="0"/>
              </a:rPr>
              <a:t>GND</a:t>
            </a:r>
            <a:r>
              <a:rPr lang="zh-CN" altLang="en-US" sz="2400" dirty="0">
                <a:solidFill>
                  <a:srgbClr val="000000"/>
                </a:solidFill>
                <a:latin typeface="微软雅黑" pitchFamily="34" charset="-122"/>
                <a:ea typeface="微软雅黑" pitchFamily="34" charset="-122"/>
                <a:sym typeface="Arial" pitchFamily="34" charset="0"/>
              </a:rPr>
              <a:t>：电源负极</a:t>
            </a:r>
          </a:p>
          <a:p>
            <a:r>
              <a:rPr lang="en-US" altLang="zh-CN" sz="2400" dirty="0">
                <a:solidFill>
                  <a:srgbClr val="000000"/>
                </a:solidFill>
                <a:latin typeface="微软雅黑" pitchFamily="34" charset="-122"/>
                <a:ea typeface="微软雅黑" pitchFamily="34" charset="-122"/>
                <a:sym typeface="Arial" pitchFamily="34" charset="0"/>
              </a:rPr>
              <a:t>OUT</a:t>
            </a:r>
            <a:r>
              <a:rPr lang="zh-CN" altLang="en-US" sz="2400" dirty="0" smtClean="0">
                <a:solidFill>
                  <a:srgbClr val="000000"/>
                </a:solidFill>
                <a:latin typeface="微软雅黑" pitchFamily="34" charset="-122"/>
                <a:ea typeface="微软雅黑" pitchFamily="34" charset="-122"/>
                <a:sym typeface="Arial" pitchFamily="34" charset="0"/>
              </a:rPr>
              <a:t>：</a:t>
            </a:r>
            <a:r>
              <a:rPr lang="en-US" altLang="zh-CN" sz="2400" dirty="0" smtClean="0">
                <a:solidFill>
                  <a:srgbClr val="000000"/>
                </a:solidFill>
                <a:latin typeface="微软雅黑" pitchFamily="34" charset="-122"/>
                <a:ea typeface="微软雅黑" pitchFamily="34" charset="-122"/>
                <a:sym typeface="Arial" pitchFamily="34" charset="0"/>
              </a:rPr>
              <a:t>D</a:t>
            </a:r>
            <a:r>
              <a:rPr lang="en-US" altLang="zh-CN" sz="2400" dirty="0">
                <a:solidFill>
                  <a:srgbClr val="000000"/>
                </a:solidFill>
                <a:latin typeface="微软雅黑" pitchFamily="34" charset="-122"/>
                <a:ea typeface="微软雅黑" pitchFamily="34" charset="-122"/>
                <a:sym typeface="Arial" pitchFamily="34" charset="0"/>
              </a:rPr>
              <a:t>/</a:t>
            </a:r>
            <a:r>
              <a:rPr lang="zh-CN" altLang="en-US" sz="2400" dirty="0">
                <a:solidFill>
                  <a:srgbClr val="000000"/>
                </a:solidFill>
                <a:latin typeface="微软雅黑" pitchFamily="34" charset="-122"/>
                <a:ea typeface="微软雅黑" pitchFamily="34" charset="-122"/>
                <a:sym typeface="Arial" pitchFamily="34" charset="0"/>
              </a:rPr>
              <a:t>接数字</a:t>
            </a:r>
            <a:endParaRPr lang="en-US" altLang="zh-CN" sz="2400" dirty="0">
              <a:solidFill>
                <a:srgbClr val="000000"/>
              </a:solidFill>
              <a:latin typeface="微软雅黑" pitchFamily="34" charset="-122"/>
              <a:ea typeface="微软雅黑" pitchFamily="34" charset="-122"/>
              <a:sym typeface="Arial" pitchFamily="34" charset="0"/>
            </a:endParaRPr>
          </a:p>
        </p:txBody>
      </p:sp>
      <p:pic>
        <p:nvPicPr>
          <p:cNvPr id="9" name="Picture 2" descr="C:\Users\Administrator\Desktop\TB2HVvrcXXXXXcrXpXXXXXXXXXX_!!1754311986.jpg_400x400.jpg"/>
          <p:cNvPicPr>
            <a:picLocks noChangeAspect="1" noChangeArrowheads="1"/>
          </p:cNvPicPr>
          <p:nvPr/>
        </p:nvPicPr>
        <p:blipFill>
          <a:blip r:embed="rId3" cstate="print"/>
          <a:srcRect/>
          <a:stretch>
            <a:fillRect/>
          </a:stretch>
        </p:blipFill>
        <p:spPr bwMode="auto">
          <a:xfrm>
            <a:off x="1712885" y="2794230"/>
            <a:ext cx="2998480" cy="2143913"/>
          </a:xfrm>
          <a:prstGeom prst="rect">
            <a:avLst/>
          </a:prstGeom>
          <a:noFill/>
        </p:spPr>
      </p:pic>
      <p:sp>
        <p:nvSpPr>
          <p:cNvPr id="7" name="文本框 1"/>
          <p:cNvSpPr txBox="1">
            <a:spLocks noChangeArrowheads="1"/>
          </p:cNvSpPr>
          <p:nvPr/>
        </p:nvSpPr>
        <p:spPr bwMode="auto">
          <a:xfrm>
            <a:off x="2379728" y="5141507"/>
            <a:ext cx="2155765" cy="923318"/>
          </a:xfrm>
          <a:prstGeom prst="rect">
            <a:avLst/>
          </a:prstGeom>
          <a:noFill/>
          <a:ln w="9525">
            <a:noFill/>
            <a:miter lim="800000"/>
            <a:headEnd/>
            <a:tailEnd/>
          </a:ln>
        </p:spPr>
        <p:txBody>
          <a:bodyPr wrap="square" lIns="91428" tIns="45714" rIns="91428" bIns="45714">
            <a:spAutoFit/>
          </a:bodyPr>
          <a:lstStyle/>
          <a:p>
            <a:pPr>
              <a:lnSpc>
                <a:spcPct val="150000"/>
              </a:lnSpc>
            </a:pPr>
            <a:r>
              <a:rPr lang="zh-CN" altLang="en-US" b="1" dirty="0" smtClean="0"/>
              <a:t>对声音敏感</a:t>
            </a:r>
            <a:endParaRPr lang="zh-CN" altLang="en-US" b="1" dirty="0"/>
          </a:p>
          <a:p>
            <a:pPr>
              <a:lnSpc>
                <a:spcPct val="150000"/>
              </a:lnSpc>
            </a:pPr>
            <a:r>
              <a:rPr lang="zh-CN" altLang="en-US" b="1" dirty="0" smtClean="0"/>
              <a:t>检测声音的强度</a:t>
            </a:r>
            <a:endParaRPr lang="zh-CN" altLang="en-US" b="1" dirty="0"/>
          </a:p>
        </p:txBody>
      </p:sp>
    </p:spTree>
    <p:extLst>
      <p:ext uri="{BB962C8B-B14F-4D97-AF65-F5344CB8AC3E}">
        <p14:creationId xmlns:p14="http://schemas.microsoft.com/office/powerpoint/2010/main" xmlns="" val="261324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sz="3200" dirty="0" smtClean="0"/>
              <a:t>任务</a:t>
            </a:r>
            <a:r>
              <a:rPr lang="en-US" altLang="zh-CN" sz="3200" dirty="0" smtClean="0"/>
              <a:t>2——</a:t>
            </a:r>
            <a:r>
              <a:rPr lang="zh-CN" altLang="en-US" sz="3200" dirty="0"/>
              <a:t>测试声音传感器</a:t>
            </a:r>
          </a:p>
        </p:txBody>
      </p:sp>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6" name="矩形 5" hidden="1"/>
          <p:cNvSpPr/>
          <p:nvPr/>
        </p:nvSpPr>
        <p:spPr>
          <a:xfrm>
            <a:off x="522190" y="1805221"/>
            <a:ext cx="2707793" cy="523220"/>
          </a:xfrm>
          <a:prstGeom prst="rect">
            <a:avLst/>
          </a:prstGeom>
        </p:spPr>
        <p:txBody>
          <a:bodyPr wrap="none">
            <a:spAutoFit/>
          </a:bodyPr>
          <a:lstStyle/>
          <a:p>
            <a:pPr marL="457200" indent="-457200">
              <a:buBlip>
                <a:blip r:embed="rId2"/>
              </a:buBlip>
            </a:pPr>
            <a:r>
              <a:rPr lang="zh-CN" altLang="en-US" sz="2800" b="1" dirty="0" smtClean="0">
                <a:latin typeface="Calibri Light" panose="020F0302020204030204" pitchFamily="34" charset="0"/>
                <a:ea typeface="宋体" panose="02010600030101010101" pitchFamily="2" charset="-122"/>
              </a:rPr>
              <a:t>任务</a:t>
            </a:r>
            <a:r>
              <a:rPr lang="en-US" altLang="zh-CN" sz="2800" b="1" dirty="0" smtClean="0">
                <a:latin typeface="Calibri Light" panose="020F0302020204030204" pitchFamily="34" charset="0"/>
                <a:ea typeface="宋体" panose="02010600030101010101" pitchFamily="2" charset="-122"/>
              </a:rPr>
              <a:t>2</a:t>
            </a:r>
            <a:r>
              <a:rPr lang="zh-CN" altLang="en-US" sz="2800" b="1" dirty="0" smtClean="0">
                <a:latin typeface="Calibri Light" panose="020F0302020204030204" pitchFamily="34" charset="0"/>
                <a:ea typeface="宋体" panose="02010600030101010101" pitchFamily="2" charset="-122"/>
              </a:rPr>
              <a:t> 呼吸</a:t>
            </a:r>
            <a:r>
              <a:rPr lang="zh-CN" altLang="en-US" sz="2800" b="1" dirty="0">
                <a:latin typeface="Calibri Light" panose="020F0302020204030204" pitchFamily="34" charset="0"/>
                <a:ea typeface="宋体" panose="02010600030101010101" pitchFamily="2" charset="-122"/>
              </a:rPr>
              <a:t>灯</a:t>
            </a:r>
            <a:endParaRPr lang="en-US" altLang="zh-CN" sz="2800" b="1" dirty="0">
              <a:ea typeface="宋体" panose="02010600030101010101" pitchFamily="2" charset="-122"/>
            </a:endParaRPr>
          </a:p>
        </p:txBody>
      </p:sp>
      <p:pic>
        <p:nvPicPr>
          <p:cNvPr id="7" name="Picture 3"/>
          <p:cNvPicPr>
            <a:picLocks noChangeAspect="1" noChangeArrowheads="1"/>
          </p:cNvPicPr>
          <p:nvPr/>
        </p:nvPicPr>
        <p:blipFill>
          <a:blip r:embed="rId3" cstate="print"/>
          <a:srcRect/>
          <a:stretch>
            <a:fillRect/>
          </a:stretch>
        </p:blipFill>
        <p:spPr bwMode="auto">
          <a:xfrm>
            <a:off x="2135928" y="4671003"/>
            <a:ext cx="2352674" cy="4210050"/>
          </a:xfrm>
          <a:prstGeom prst="rect">
            <a:avLst/>
          </a:prstGeom>
          <a:noFill/>
          <a:ln w="9525">
            <a:noFill/>
            <a:miter lim="800000"/>
            <a:headEnd/>
            <a:tailEnd/>
          </a:ln>
          <a:effectLst/>
        </p:spPr>
      </p:pic>
      <p:sp>
        <p:nvSpPr>
          <p:cNvPr id="8" name="文本框 5"/>
          <p:cNvSpPr txBox="1">
            <a:spLocks noChangeArrowheads="1"/>
          </p:cNvSpPr>
          <p:nvPr/>
        </p:nvSpPr>
        <p:spPr bwMode="auto">
          <a:xfrm>
            <a:off x="4564820" y="5242507"/>
            <a:ext cx="1355724" cy="369320"/>
          </a:xfrm>
          <a:prstGeom prst="rect">
            <a:avLst/>
          </a:prstGeom>
          <a:noFill/>
          <a:ln w="9525">
            <a:noFill/>
            <a:miter lim="800000"/>
            <a:headEnd/>
            <a:tailEnd/>
          </a:ln>
        </p:spPr>
        <p:txBody>
          <a:bodyPr lIns="91428" tIns="45714" rIns="91428" bIns="45714">
            <a:spAutoFit/>
          </a:bodyPr>
          <a:lstStyle/>
          <a:p>
            <a:r>
              <a:rPr lang="zh-CN" altLang="en-US" b="1" dirty="0" smtClean="0">
                <a:solidFill>
                  <a:srgbClr val="FF0000"/>
                </a:solidFill>
              </a:rPr>
              <a:t>有声音</a:t>
            </a:r>
            <a:endParaRPr lang="zh-CN" altLang="en-US" b="1" dirty="0">
              <a:solidFill>
                <a:srgbClr val="FF0000"/>
              </a:solidFill>
            </a:endParaRPr>
          </a:p>
        </p:txBody>
      </p:sp>
      <p:sp>
        <p:nvSpPr>
          <p:cNvPr id="9" name="文本框 5"/>
          <p:cNvSpPr txBox="1">
            <a:spLocks noChangeArrowheads="1"/>
          </p:cNvSpPr>
          <p:nvPr/>
        </p:nvSpPr>
        <p:spPr bwMode="auto">
          <a:xfrm>
            <a:off x="4493382" y="8385779"/>
            <a:ext cx="1355724" cy="369320"/>
          </a:xfrm>
          <a:prstGeom prst="rect">
            <a:avLst/>
          </a:prstGeom>
          <a:noFill/>
          <a:ln w="9525">
            <a:noFill/>
            <a:miter lim="800000"/>
            <a:headEnd/>
            <a:tailEnd/>
          </a:ln>
        </p:spPr>
        <p:txBody>
          <a:bodyPr lIns="91428" tIns="45714" rIns="91428" bIns="45714">
            <a:spAutoFit/>
          </a:bodyPr>
          <a:lstStyle/>
          <a:p>
            <a:r>
              <a:rPr lang="zh-CN" altLang="en-US" b="1" dirty="0" smtClean="0">
                <a:solidFill>
                  <a:srgbClr val="FF0000"/>
                </a:solidFill>
              </a:rPr>
              <a:t>没有声音</a:t>
            </a:r>
            <a:endParaRPr lang="zh-CN" altLang="en-US" b="1" dirty="0">
              <a:solidFill>
                <a:srgbClr val="FF0000"/>
              </a:solidFill>
            </a:endParaRPr>
          </a:p>
        </p:txBody>
      </p:sp>
      <p:cxnSp>
        <p:nvCxnSpPr>
          <p:cNvPr id="10" name="直接箭头连接符 9"/>
          <p:cNvCxnSpPr>
            <a:cxnSpLocks noChangeShapeType="1"/>
          </p:cNvCxnSpPr>
          <p:nvPr/>
        </p:nvCxnSpPr>
        <p:spPr bwMode="auto">
          <a:xfrm flipH="1" flipV="1">
            <a:off x="2350238" y="7671399"/>
            <a:ext cx="2173289" cy="792163"/>
          </a:xfrm>
          <a:prstGeom prst="straightConnector1">
            <a:avLst/>
          </a:prstGeom>
          <a:noFill/>
          <a:ln w="28575">
            <a:solidFill>
              <a:srgbClr val="FF0000"/>
            </a:solidFill>
            <a:bevel/>
            <a:headEnd/>
            <a:tailEnd type="arrow" w="med" len="med"/>
          </a:ln>
        </p:spPr>
      </p:cxnSp>
      <p:cxnSp>
        <p:nvCxnSpPr>
          <p:cNvPr id="11" name="直接箭头连接符 9"/>
          <p:cNvCxnSpPr>
            <a:cxnSpLocks noChangeShapeType="1"/>
          </p:cNvCxnSpPr>
          <p:nvPr/>
        </p:nvCxnSpPr>
        <p:spPr bwMode="auto">
          <a:xfrm flipH="1">
            <a:off x="2488320" y="5472697"/>
            <a:ext cx="1944688" cy="774700"/>
          </a:xfrm>
          <a:prstGeom prst="straightConnector1">
            <a:avLst/>
          </a:prstGeom>
          <a:noFill/>
          <a:ln w="28575">
            <a:solidFill>
              <a:srgbClr val="FF0000"/>
            </a:solidFill>
            <a:bevel/>
            <a:headEnd/>
            <a:tailEnd type="arrow" w="med" len="med"/>
          </a:ln>
        </p:spPr>
      </p:cxnSp>
      <p:pic>
        <p:nvPicPr>
          <p:cNvPr id="12" name="Picture 2"/>
          <p:cNvPicPr>
            <a:picLocks noChangeAspect="1" noChangeArrowheads="1"/>
          </p:cNvPicPr>
          <p:nvPr/>
        </p:nvPicPr>
        <p:blipFill>
          <a:blip r:embed="rId4" cstate="print"/>
          <a:srcRect/>
          <a:stretch>
            <a:fillRect/>
          </a:stretch>
        </p:blipFill>
        <p:spPr bwMode="auto">
          <a:xfrm>
            <a:off x="1496958" y="2590862"/>
            <a:ext cx="4038599" cy="2057400"/>
          </a:xfrm>
          <a:prstGeom prst="rect">
            <a:avLst/>
          </a:prstGeom>
          <a:noFill/>
          <a:ln w="9525">
            <a:noFill/>
            <a:miter lim="800000"/>
            <a:headEnd/>
            <a:tailEnd/>
          </a:ln>
          <a:effectLst/>
        </p:spPr>
      </p:pic>
    </p:spTree>
    <p:extLst>
      <p:ext uri="{BB962C8B-B14F-4D97-AF65-F5344CB8AC3E}">
        <p14:creationId xmlns:p14="http://schemas.microsoft.com/office/powerpoint/2010/main" xmlns="" val="337062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p:cNvPicPr>
            <a:picLocks noChangeAspect="1" noChangeArrowheads="1"/>
          </p:cNvPicPr>
          <p:nvPr/>
        </p:nvPicPr>
        <p:blipFill>
          <a:blip r:embed="rId2" cstate="print"/>
          <a:srcRect/>
          <a:stretch>
            <a:fillRect/>
          </a:stretch>
        </p:blipFill>
        <p:spPr bwMode="auto">
          <a:xfrm>
            <a:off x="271463" y="2509838"/>
            <a:ext cx="6315075" cy="4886325"/>
          </a:xfrm>
          <a:prstGeom prst="rect">
            <a:avLst/>
          </a:prstGeom>
          <a:noFill/>
          <a:ln w="9525">
            <a:noFill/>
            <a:miter lim="800000"/>
            <a:headEnd/>
            <a:tailEnd/>
          </a:ln>
        </p:spPr>
      </p:pic>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6" name="矩形 5" hidden="1"/>
          <p:cNvSpPr/>
          <p:nvPr/>
        </p:nvSpPr>
        <p:spPr>
          <a:xfrm>
            <a:off x="522190" y="1805221"/>
            <a:ext cx="2707793" cy="523220"/>
          </a:xfrm>
          <a:prstGeom prst="rect">
            <a:avLst/>
          </a:prstGeom>
        </p:spPr>
        <p:txBody>
          <a:bodyPr wrap="none">
            <a:spAutoFit/>
          </a:bodyPr>
          <a:lstStyle/>
          <a:p>
            <a:pPr marL="457200" indent="-457200">
              <a:buBlip>
                <a:blip r:embed="rId3"/>
              </a:buBlip>
            </a:pPr>
            <a:r>
              <a:rPr lang="zh-CN" altLang="en-US" sz="2800" b="1" dirty="0" smtClean="0">
                <a:latin typeface="Calibri Light" panose="020F0302020204030204" pitchFamily="34" charset="0"/>
                <a:ea typeface="宋体" panose="02010600030101010101" pitchFamily="2" charset="-122"/>
              </a:rPr>
              <a:t>任务</a:t>
            </a:r>
            <a:r>
              <a:rPr lang="en-US" altLang="zh-CN" sz="2800" b="1" dirty="0" smtClean="0">
                <a:latin typeface="Calibri Light" panose="020F0302020204030204" pitchFamily="34" charset="0"/>
                <a:ea typeface="宋体" panose="02010600030101010101" pitchFamily="2" charset="-122"/>
              </a:rPr>
              <a:t>2</a:t>
            </a:r>
            <a:r>
              <a:rPr lang="zh-CN" altLang="en-US" sz="2800" b="1" dirty="0" smtClean="0">
                <a:latin typeface="Calibri Light" panose="020F0302020204030204" pitchFamily="34" charset="0"/>
                <a:ea typeface="宋体" panose="02010600030101010101" pitchFamily="2" charset="-122"/>
              </a:rPr>
              <a:t> 呼吸</a:t>
            </a:r>
            <a:r>
              <a:rPr lang="zh-CN" altLang="en-US" sz="2800" b="1" dirty="0">
                <a:latin typeface="Calibri Light" panose="020F0302020204030204" pitchFamily="34" charset="0"/>
                <a:ea typeface="宋体" panose="02010600030101010101" pitchFamily="2" charset="-122"/>
              </a:rPr>
              <a:t>灯</a:t>
            </a:r>
            <a:endParaRPr lang="en-US" altLang="zh-CN" sz="2800" b="1" dirty="0">
              <a:ea typeface="宋体" panose="02010600030101010101" pitchFamily="2" charset="-122"/>
            </a:endParaRPr>
          </a:p>
        </p:txBody>
      </p:sp>
      <p:sp>
        <p:nvSpPr>
          <p:cNvPr id="7" name="Rectangle 9"/>
          <p:cNvSpPr>
            <a:spLocks noChangeArrowheads="1"/>
          </p:cNvSpPr>
          <p:nvPr/>
        </p:nvSpPr>
        <p:spPr bwMode="auto">
          <a:xfrm>
            <a:off x="5257752" y="9372484"/>
            <a:ext cx="1512887" cy="327025"/>
          </a:xfrm>
          <a:prstGeom prst="rect">
            <a:avLst/>
          </a:prstGeom>
          <a:noFill/>
          <a:ln w="9525">
            <a:noFill/>
            <a:miter lim="800000"/>
            <a:headEnd/>
            <a:tailEnd/>
          </a:ln>
        </p:spPr>
        <p:txBody>
          <a:bodyPr lIns="0" tIns="0" rIns="0" bIns="0" anchor="ctr"/>
          <a:lstStyle/>
          <a:p>
            <a:r>
              <a:rPr lang="en-US" altLang="zh-CN" sz="1000" dirty="0">
                <a:solidFill>
                  <a:srgbClr val="000000"/>
                </a:solidFill>
                <a:latin typeface="微软雅黑" pitchFamily="34" charset="-122"/>
                <a:ea typeface="微软雅黑" pitchFamily="34" charset="-122"/>
                <a:sym typeface="Segoe UI" pitchFamily="34" charset="0"/>
              </a:rPr>
              <a:t>© 2018 </a:t>
            </a:r>
            <a:r>
              <a:rPr lang="zh-CN" altLang="en-US" sz="1000" dirty="0">
                <a:solidFill>
                  <a:srgbClr val="000000"/>
                </a:solidFill>
                <a:latin typeface="微软雅黑" pitchFamily="34" charset="-122"/>
                <a:ea typeface="微软雅黑" pitchFamily="34" charset="-122"/>
                <a:sym typeface="Segoe UI" pitchFamily="34" charset="0"/>
              </a:rPr>
              <a:t>古德微机器人</a:t>
            </a:r>
          </a:p>
        </p:txBody>
      </p:sp>
      <p:sp>
        <p:nvSpPr>
          <p:cNvPr id="9" name="流程图: 可选过程 7174"/>
          <p:cNvSpPr>
            <a:spLocks noChangeArrowheads="1"/>
          </p:cNvSpPr>
          <p:nvPr/>
        </p:nvSpPr>
        <p:spPr bwMode="auto">
          <a:xfrm rot="8847614">
            <a:off x="1157374" y="4112489"/>
            <a:ext cx="592137" cy="1430338"/>
          </a:xfrm>
          <a:prstGeom prst="flowChartAlternateProcess">
            <a:avLst/>
          </a:prstGeom>
          <a:noFill/>
          <a:ln w="76200">
            <a:solidFill>
              <a:srgbClr val="FF0000"/>
            </a:solidFill>
            <a:miter lim="800000"/>
            <a:headEnd/>
            <a:tailEnd/>
          </a:ln>
        </p:spPr>
        <p:txBody>
          <a:bodyPr lIns="91428" tIns="45714" rIns="91428" bIns="45714"/>
          <a:lstStyle/>
          <a:p>
            <a:endParaRPr lang="zh-CN" altLang="en-US"/>
          </a:p>
        </p:txBody>
      </p:sp>
      <p:sp>
        <p:nvSpPr>
          <p:cNvPr id="10" name="文本框 5"/>
          <p:cNvSpPr txBox="1">
            <a:spLocks noChangeArrowheads="1"/>
          </p:cNvSpPr>
          <p:nvPr/>
        </p:nvSpPr>
        <p:spPr bwMode="auto">
          <a:xfrm>
            <a:off x="841312" y="8148780"/>
            <a:ext cx="2520950" cy="923318"/>
          </a:xfrm>
          <a:prstGeom prst="rect">
            <a:avLst/>
          </a:prstGeom>
          <a:noFill/>
          <a:ln w="9525">
            <a:noFill/>
            <a:miter lim="800000"/>
            <a:headEnd/>
            <a:tailEnd/>
          </a:ln>
        </p:spPr>
        <p:txBody>
          <a:bodyPr lIns="91428" tIns="45714" rIns="91428" bIns="45714">
            <a:spAutoFit/>
          </a:bodyPr>
          <a:lstStyle/>
          <a:p>
            <a:r>
              <a:rPr lang="zh-CN" altLang="en-US" b="1" dirty="0">
                <a:solidFill>
                  <a:srgbClr val="FF0000"/>
                </a:solidFill>
              </a:rPr>
              <a:t>条件嵌套</a:t>
            </a:r>
            <a:endParaRPr lang="en-US" altLang="zh-CN" b="1" dirty="0">
              <a:solidFill>
                <a:srgbClr val="FF0000"/>
              </a:solidFill>
            </a:endParaRPr>
          </a:p>
          <a:p>
            <a:r>
              <a:rPr lang="zh-CN" altLang="en-US" b="1" dirty="0">
                <a:solidFill>
                  <a:srgbClr val="FF0000"/>
                </a:solidFill>
              </a:rPr>
              <a:t>（相当于逻辑与，即</a:t>
            </a:r>
            <a:r>
              <a:rPr lang="en-US" altLang="zh-CN" b="1" dirty="0">
                <a:solidFill>
                  <a:srgbClr val="FF0000"/>
                </a:solidFill>
              </a:rPr>
              <a:t>…</a:t>
            </a:r>
            <a:r>
              <a:rPr lang="zh-CN" altLang="en-US" b="1" dirty="0">
                <a:solidFill>
                  <a:srgbClr val="FF0000"/>
                </a:solidFill>
              </a:rPr>
              <a:t>并且</a:t>
            </a:r>
            <a:r>
              <a:rPr lang="en-US" altLang="zh-CN" b="1" dirty="0">
                <a:solidFill>
                  <a:srgbClr val="FF0000"/>
                </a:solidFill>
              </a:rPr>
              <a:t>…</a:t>
            </a:r>
            <a:r>
              <a:rPr lang="zh-CN" altLang="en-US" b="1" dirty="0">
                <a:solidFill>
                  <a:srgbClr val="FF0000"/>
                </a:solidFill>
              </a:rPr>
              <a:t>，才</a:t>
            </a:r>
            <a:r>
              <a:rPr lang="en-US" altLang="zh-CN" b="1" dirty="0">
                <a:solidFill>
                  <a:srgbClr val="FF0000"/>
                </a:solidFill>
              </a:rPr>
              <a:t>…</a:t>
            </a:r>
            <a:r>
              <a:rPr lang="zh-CN" altLang="en-US" b="1" dirty="0">
                <a:solidFill>
                  <a:srgbClr val="FF0000"/>
                </a:solidFill>
              </a:rPr>
              <a:t>）</a:t>
            </a:r>
          </a:p>
        </p:txBody>
      </p:sp>
      <p:cxnSp>
        <p:nvCxnSpPr>
          <p:cNvPr id="11" name="直接箭头连接符 10"/>
          <p:cNvCxnSpPr>
            <a:cxnSpLocks noChangeShapeType="1"/>
          </p:cNvCxnSpPr>
          <p:nvPr/>
        </p:nvCxnSpPr>
        <p:spPr bwMode="auto">
          <a:xfrm flipH="1" flipV="1">
            <a:off x="1600248" y="5589810"/>
            <a:ext cx="1" cy="2411110"/>
          </a:xfrm>
          <a:prstGeom prst="straightConnector1">
            <a:avLst/>
          </a:prstGeom>
          <a:noFill/>
          <a:ln w="28575">
            <a:solidFill>
              <a:srgbClr val="FF0000"/>
            </a:solidFill>
            <a:bevel/>
            <a:headEnd/>
            <a:tailEnd type="arrow" w="med" len="med"/>
          </a:ln>
        </p:spPr>
      </p:cxnSp>
      <p:sp>
        <p:nvSpPr>
          <p:cNvPr id="12" name="标题 1"/>
          <p:cNvSpPr txBox="1">
            <a:spLocks/>
          </p:cNvSpPr>
          <p:nvPr/>
        </p:nvSpPr>
        <p:spPr bwMode="auto">
          <a:xfrm>
            <a:off x="457278" y="152409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457200" marR="0" lvl="0" indent="-457200" algn="l" defTabSz="685800" rtl="0" eaLnBrk="1" fontAlgn="base" latinLnBrk="0" hangingPunct="1">
              <a:lnSpc>
                <a:spcPct val="90000"/>
              </a:lnSpc>
              <a:spcBef>
                <a:spcPct val="0"/>
              </a:spcBef>
              <a:spcAft>
                <a:spcPct val="0"/>
              </a:spcAft>
              <a:buClrTx/>
              <a:buSzTx/>
              <a:buFontTx/>
              <a:buBlip>
                <a:blip r:embed="rId3"/>
              </a:buBlip>
              <a:tabLst/>
              <a:defRPr/>
            </a:pPr>
            <a:r>
              <a:rPr kumimoji="0" lang="zh-CN" altLang="en-US" sz="3200" b="0" i="0" u="none" strike="noStrike" kern="1200" cap="none" spc="0" normalizeH="0" baseline="0" noProof="0" dirty="0" smtClean="0">
                <a:ln>
                  <a:noFill/>
                </a:ln>
                <a:solidFill>
                  <a:schemeClr val="tx1"/>
                </a:solidFill>
                <a:effectLst/>
                <a:uLnTx/>
                <a:uFillTx/>
                <a:latin typeface="+mj-lt"/>
                <a:ea typeface="+mj-ea"/>
                <a:cs typeface="+mj-cs"/>
              </a:rPr>
              <a:t>任务</a:t>
            </a:r>
            <a:r>
              <a:rPr kumimoji="0" lang="en-US" altLang="zh-CN" sz="3200" b="0" i="0" u="none" strike="noStrike" kern="1200" cap="none" spc="0" normalizeH="0" baseline="0" noProof="0" dirty="0" smtClean="0">
                <a:ln>
                  <a:noFill/>
                </a:ln>
                <a:solidFill>
                  <a:schemeClr val="tx1"/>
                </a:solidFill>
                <a:effectLst/>
                <a:uLnTx/>
                <a:uFillTx/>
                <a:latin typeface="+mj-lt"/>
                <a:ea typeface="+mj-ea"/>
                <a:cs typeface="+mj-cs"/>
              </a:rPr>
              <a:t>3——</a:t>
            </a:r>
            <a:r>
              <a:rPr kumimoji="0" lang="zh-CN" altLang="en-US" sz="3200" b="0" i="0" u="none" strike="noStrike" kern="1200" cap="none" spc="0" normalizeH="0" baseline="0" noProof="0" dirty="0" smtClean="0">
                <a:ln>
                  <a:noFill/>
                </a:ln>
                <a:solidFill>
                  <a:schemeClr val="tx1"/>
                </a:solidFill>
                <a:effectLst/>
                <a:uLnTx/>
                <a:uFillTx/>
                <a:latin typeface="+mj-lt"/>
                <a:ea typeface="+mj-ea"/>
                <a:cs typeface="+mj-cs"/>
              </a:rPr>
              <a:t>楼道声控灯</a:t>
            </a:r>
            <a:endParaRPr kumimoji="0" lang="zh-CN" alt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矩形 14"/>
          <p:cNvSpPr/>
          <p:nvPr/>
        </p:nvSpPr>
        <p:spPr>
          <a:xfrm>
            <a:off x="3505198" y="8153316"/>
            <a:ext cx="3200316" cy="369332"/>
          </a:xfrm>
          <a:prstGeom prst="rect">
            <a:avLst/>
          </a:prstGeom>
        </p:spPr>
        <p:txBody>
          <a:bodyPr wrap="square">
            <a:spAutoFit/>
          </a:bodyPr>
          <a:lstStyle/>
          <a:p>
            <a:r>
              <a:rPr lang="zh-CN" altLang="en-US" dirty="0" smtClean="0"/>
              <a:t>光线不足，有声音时触发开灯</a:t>
            </a:r>
            <a:endParaRPr lang="zh-CN" altLang="en-US" dirty="0"/>
          </a:p>
        </p:txBody>
      </p:sp>
    </p:spTree>
    <p:extLst>
      <p:ext uri="{BB962C8B-B14F-4D97-AF65-F5344CB8AC3E}">
        <p14:creationId xmlns:p14="http://schemas.microsoft.com/office/powerpoint/2010/main" xmlns="" val="385482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6" name="矩形 5" hidden="1"/>
          <p:cNvSpPr/>
          <p:nvPr/>
        </p:nvSpPr>
        <p:spPr>
          <a:xfrm>
            <a:off x="522190" y="1805221"/>
            <a:ext cx="2707793" cy="523220"/>
          </a:xfrm>
          <a:prstGeom prst="rect">
            <a:avLst/>
          </a:prstGeom>
        </p:spPr>
        <p:txBody>
          <a:bodyPr wrap="none">
            <a:spAutoFit/>
          </a:bodyPr>
          <a:lstStyle/>
          <a:p>
            <a:pPr marL="457200" indent="-457200">
              <a:buBlip>
                <a:blip r:embed="rId2"/>
              </a:buBlip>
            </a:pPr>
            <a:r>
              <a:rPr lang="zh-CN" altLang="en-US" sz="2800" b="1" dirty="0" smtClean="0">
                <a:latin typeface="Calibri Light" panose="020F0302020204030204" pitchFamily="34" charset="0"/>
                <a:ea typeface="宋体" panose="02010600030101010101" pitchFamily="2" charset="-122"/>
              </a:rPr>
              <a:t>任务</a:t>
            </a:r>
            <a:r>
              <a:rPr lang="en-US" altLang="zh-CN" sz="2800" b="1" dirty="0" smtClean="0">
                <a:latin typeface="Calibri Light" panose="020F0302020204030204" pitchFamily="34" charset="0"/>
                <a:ea typeface="宋体" panose="02010600030101010101" pitchFamily="2" charset="-122"/>
              </a:rPr>
              <a:t>2</a:t>
            </a:r>
            <a:r>
              <a:rPr lang="zh-CN" altLang="en-US" sz="2800" b="1" dirty="0" smtClean="0">
                <a:latin typeface="Calibri Light" panose="020F0302020204030204" pitchFamily="34" charset="0"/>
                <a:ea typeface="宋体" panose="02010600030101010101" pitchFamily="2" charset="-122"/>
              </a:rPr>
              <a:t> 呼吸</a:t>
            </a:r>
            <a:r>
              <a:rPr lang="zh-CN" altLang="en-US" sz="2800" b="1" dirty="0">
                <a:latin typeface="Calibri Light" panose="020F0302020204030204" pitchFamily="34" charset="0"/>
                <a:ea typeface="宋体" panose="02010600030101010101" pitchFamily="2" charset="-122"/>
              </a:rPr>
              <a:t>灯</a:t>
            </a:r>
            <a:endParaRPr lang="en-US" altLang="zh-CN" sz="2800" b="1" dirty="0">
              <a:ea typeface="宋体" panose="02010600030101010101" pitchFamily="2" charset="-122"/>
            </a:endParaRPr>
          </a:p>
        </p:txBody>
      </p:sp>
      <p:sp>
        <p:nvSpPr>
          <p:cNvPr id="7" name="Rectangle 9"/>
          <p:cNvSpPr>
            <a:spLocks noChangeArrowheads="1"/>
          </p:cNvSpPr>
          <p:nvPr/>
        </p:nvSpPr>
        <p:spPr bwMode="auto">
          <a:xfrm>
            <a:off x="5345113" y="9448682"/>
            <a:ext cx="1512887" cy="327025"/>
          </a:xfrm>
          <a:prstGeom prst="rect">
            <a:avLst/>
          </a:prstGeom>
          <a:noFill/>
          <a:ln w="9525">
            <a:noFill/>
            <a:miter lim="800000"/>
            <a:headEnd/>
            <a:tailEnd/>
          </a:ln>
        </p:spPr>
        <p:txBody>
          <a:bodyPr lIns="0" tIns="0" rIns="0" bIns="0" anchor="ctr"/>
          <a:lstStyle/>
          <a:p>
            <a:r>
              <a:rPr lang="en-US" altLang="zh-CN" sz="1000" dirty="0">
                <a:solidFill>
                  <a:srgbClr val="000000"/>
                </a:solidFill>
                <a:latin typeface="微软雅黑" pitchFamily="34" charset="-122"/>
                <a:ea typeface="微软雅黑" pitchFamily="34" charset="-122"/>
                <a:sym typeface="Segoe UI" pitchFamily="34" charset="0"/>
              </a:rPr>
              <a:t>© 2018 </a:t>
            </a:r>
            <a:r>
              <a:rPr lang="zh-CN" altLang="en-US" sz="1000" dirty="0">
                <a:solidFill>
                  <a:srgbClr val="000000"/>
                </a:solidFill>
                <a:latin typeface="微软雅黑" pitchFamily="34" charset="-122"/>
                <a:ea typeface="微软雅黑" pitchFamily="34" charset="-122"/>
                <a:sym typeface="Segoe UI" pitchFamily="34" charset="0"/>
              </a:rPr>
              <a:t>古德微机器人</a:t>
            </a:r>
          </a:p>
        </p:txBody>
      </p:sp>
      <p:sp>
        <p:nvSpPr>
          <p:cNvPr id="12" name="标题 1"/>
          <p:cNvSpPr txBox="1">
            <a:spLocks/>
          </p:cNvSpPr>
          <p:nvPr/>
        </p:nvSpPr>
        <p:spPr bwMode="auto">
          <a:xfrm>
            <a:off x="457278" y="152409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457200" marR="0" lvl="0" indent="-457200" algn="l" defTabSz="685800" rtl="0" eaLnBrk="1" fontAlgn="base" latinLnBrk="0" hangingPunct="1">
              <a:lnSpc>
                <a:spcPct val="90000"/>
              </a:lnSpc>
              <a:spcBef>
                <a:spcPct val="0"/>
              </a:spcBef>
              <a:spcAft>
                <a:spcPct val="0"/>
              </a:spcAft>
              <a:buClrTx/>
              <a:buSzTx/>
              <a:buFontTx/>
              <a:buBlip>
                <a:blip r:embed="rId2"/>
              </a:buBlip>
              <a:tabLst/>
              <a:defRPr/>
            </a:pPr>
            <a:r>
              <a:rPr kumimoji="0" lang="zh-CN" altLang="en-US" sz="3200" b="0" i="0" u="none" strike="noStrike" kern="1200" cap="none" spc="0" normalizeH="0" baseline="0" noProof="0" dirty="0" smtClean="0">
                <a:ln>
                  <a:noFill/>
                </a:ln>
                <a:solidFill>
                  <a:schemeClr val="tx1"/>
                </a:solidFill>
                <a:effectLst/>
                <a:uLnTx/>
                <a:uFillTx/>
                <a:latin typeface="+mj-lt"/>
                <a:ea typeface="+mj-ea"/>
                <a:cs typeface="+mj-cs"/>
              </a:rPr>
              <a:t>任务</a:t>
            </a:r>
            <a:r>
              <a:rPr lang="en-US" altLang="zh-CN" sz="3200" dirty="0" smtClean="0">
                <a:latin typeface="+mj-lt"/>
                <a:ea typeface="+mj-ea"/>
                <a:cs typeface="+mj-cs"/>
              </a:rPr>
              <a:t>4</a:t>
            </a:r>
            <a:r>
              <a:rPr kumimoji="0" lang="en-US" altLang="zh-CN" sz="3200" b="0" i="0" u="none" strike="noStrike" kern="1200" cap="none" spc="0" normalizeH="0" baseline="0" noProof="0" dirty="0" smtClean="0">
                <a:ln>
                  <a:noFill/>
                </a:ln>
                <a:solidFill>
                  <a:schemeClr val="tx1"/>
                </a:solidFill>
                <a:effectLst/>
                <a:uLnTx/>
                <a:uFillTx/>
                <a:latin typeface="+mj-lt"/>
                <a:ea typeface="+mj-ea"/>
                <a:cs typeface="+mj-cs"/>
              </a:rPr>
              <a:t>——</a:t>
            </a:r>
            <a:r>
              <a:rPr kumimoji="0" lang="zh-CN" altLang="en-US" sz="3200" b="0" i="0" u="none" strike="noStrike" kern="1200" cap="none" spc="0" normalizeH="0" baseline="0" noProof="0" dirty="0" smtClean="0">
                <a:ln>
                  <a:noFill/>
                </a:ln>
                <a:solidFill>
                  <a:schemeClr val="tx1"/>
                </a:solidFill>
                <a:effectLst/>
                <a:uLnTx/>
                <a:uFillTx/>
                <a:latin typeface="+mj-lt"/>
                <a:ea typeface="+mj-ea"/>
                <a:cs typeface="+mj-cs"/>
              </a:rPr>
              <a:t>智能楼道声控灯</a:t>
            </a:r>
            <a:endParaRPr kumimoji="0" lang="zh-CN" altLang="en-US"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57346" name="Picture 2"/>
          <p:cNvPicPr>
            <a:picLocks noChangeAspect="1" noChangeArrowheads="1"/>
          </p:cNvPicPr>
          <p:nvPr/>
        </p:nvPicPr>
        <p:blipFill>
          <a:blip r:embed="rId3" cstate="print"/>
          <a:srcRect/>
          <a:stretch>
            <a:fillRect/>
          </a:stretch>
        </p:blipFill>
        <p:spPr bwMode="auto">
          <a:xfrm>
            <a:off x="381080" y="3124248"/>
            <a:ext cx="6406648" cy="4190890"/>
          </a:xfrm>
          <a:prstGeom prst="rect">
            <a:avLst/>
          </a:prstGeom>
          <a:noFill/>
          <a:ln w="9525">
            <a:noFill/>
            <a:miter lim="800000"/>
            <a:headEnd/>
            <a:tailEnd/>
          </a:ln>
        </p:spPr>
      </p:pic>
      <p:sp>
        <p:nvSpPr>
          <p:cNvPr id="13" name="矩形 12"/>
          <p:cNvSpPr/>
          <p:nvPr/>
        </p:nvSpPr>
        <p:spPr>
          <a:xfrm>
            <a:off x="838268" y="7696128"/>
            <a:ext cx="5257662" cy="646331"/>
          </a:xfrm>
          <a:prstGeom prst="rect">
            <a:avLst/>
          </a:prstGeom>
        </p:spPr>
        <p:txBody>
          <a:bodyPr wrap="square">
            <a:spAutoFit/>
          </a:bodyPr>
          <a:lstStyle/>
          <a:p>
            <a:r>
              <a:rPr lang="zh-CN" altLang="en-US" dirty="0" smtClean="0"/>
              <a:t>加入倒计时的实时触发机制，避免即使条件满足灯会熄灭的尴尬。</a:t>
            </a:r>
            <a:endParaRPr lang="zh-CN" altLang="en-US" dirty="0"/>
          </a:p>
        </p:txBody>
      </p:sp>
      <p:sp>
        <p:nvSpPr>
          <p:cNvPr id="14" name="文本框 1"/>
          <p:cNvSpPr txBox="1"/>
          <p:nvPr/>
        </p:nvSpPr>
        <p:spPr>
          <a:xfrm>
            <a:off x="685872" y="8686702"/>
            <a:ext cx="5714850" cy="400110"/>
          </a:xfrm>
          <a:prstGeom prst="rect">
            <a:avLst/>
          </a:prstGeom>
          <a:noFill/>
        </p:spPr>
        <p:txBody>
          <a:bodyPr wrap="square" rtlCol="0">
            <a:spAutoFit/>
          </a:bodyPr>
          <a:lstStyle/>
          <a:p>
            <a:r>
              <a:rPr lang="zh-CN" altLang="en-US" sz="2000" dirty="0" smtClean="0"/>
              <a:t>思考：为什么任务四的程序比任务三更智能呢？</a:t>
            </a:r>
            <a:endParaRPr lang="en-US" altLang="zh-CN" sz="2000" dirty="0" smtClean="0"/>
          </a:p>
        </p:txBody>
      </p:sp>
    </p:spTree>
    <p:extLst>
      <p:ext uri="{BB962C8B-B14F-4D97-AF65-F5344CB8AC3E}">
        <p14:creationId xmlns:p14="http://schemas.microsoft.com/office/powerpoint/2010/main" xmlns="" val="385482494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b="1" dirty="0" smtClean="0">
                <a:latin typeface="华文楷体" panose="02010600040101010101" pitchFamily="2" charset="-122"/>
                <a:ea typeface="华文楷体" panose="02010600040101010101" pitchFamily="2" charset="-122"/>
              </a:rPr>
              <a:t>拓展练习</a:t>
            </a:r>
            <a:endParaRPr lang="zh-CN" altLang="en-US" b="1" dirty="0">
              <a:latin typeface="华文楷体" panose="02010600040101010101" pitchFamily="2" charset="-122"/>
              <a:ea typeface="华文楷体" panose="02010600040101010101" pitchFamily="2" charset="-122"/>
            </a:endParaRPr>
          </a:p>
        </p:txBody>
      </p:sp>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6" name="矩形 5" hidden="1"/>
          <p:cNvSpPr/>
          <p:nvPr/>
        </p:nvSpPr>
        <p:spPr>
          <a:xfrm>
            <a:off x="522190" y="1805221"/>
            <a:ext cx="2707793" cy="523220"/>
          </a:xfrm>
          <a:prstGeom prst="rect">
            <a:avLst/>
          </a:prstGeom>
        </p:spPr>
        <p:txBody>
          <a:bodyPr wrap="none">
            <a:spAutoFit/>
          </a:bodyPr>
          <a:lstStyle/>
          <a:p>
            <a:pPr marL="457200" indent="-457200">
              <a:buBlip>
                <a:blip r:embed="rId2"/>
              </a:buBlip>
            </a:pPr>
            <a:r>
              <a:rPr lang="zh-CN" altLang="en-US" sz="2800" b="1" dirty="0" smtClean="0">
                <a:latin typeface="Calibri Light" panose="020F0302020204030204" pitchFamily="34" charset="0"/>
                <a:ea typeface="宋体" panose="02010600030101010101" pitchFamily="2" charset="-122"/>
              </a:rPr>
              <a:t>任务</a:t>
            </a:r>
            <a:r>
              <a:rPr lang="en-US" altLang="zh-CN" sz="2800" b="1" dirty="0" smtClean="0">
                <a:latin typeface="Calibri Light" panose="020F0302020204030204" pitchFamily="34" charset="0"/>
                <a:ea typeface="宋体" panose="02010600030101010101" pitchFamily="2" charset="-122"/>
              </a:rPr>
              <a:t>2</a:t>
            </a:r>
            <a:r>
              <a:rPr lang="zh-CN" altLang="en-US" sz="2800" b="1" dirty="0" smtClean="0">
                <a:latin typeface="Calibri Light" panose="020F0302020204030204" pitchFamily="34" charset="0"/>
                <a:ea typeface="宋体" panose="02010600030101010101" pitchFamily="2" charset="-122"/>
              </a:rPr>
              <a:t> 呼吸</a:t>
            </a:r>
            <a:r>
              <a:rPr lang="zh-CN" altLang="en-US" sz="2800" b="1" dirty="0">
                <a:latin typeface="Calibri Light" panose="020F0302020204030204" pitchFamily="34" charset="0"/>
                <a:ea typeface="宋体" panose="02010600030101010101" pitchFamily="2" charset="-122"/>
              </a:rPr>
              <a:t>灯</a:t>
            </a:r>
            <a:endParaRPr lang="en-US" altLang="zh-CN" sz="2800" b="1" dirty="0">
              <a:ea typeface="宋体" panose="02010600030101010101" pitchFamily="2" charset="-122"/>
            </a:endParaRPr>
          </a:p>
        </p:txBody>
      </p:sp>
      <p:sp>
        <p:nvSpPr>
          <p:cNvPr id="12" name="圆角矩形 11"/>
          <p:cNvSpPr/>
          <p:nvPr/>
        </p:nvSpPr>
        <p:spPr>
          <a:xfrm>
            <a:off x="457278" y="3200446"/>
            <a:ext cx="6095930" cy="2666930"/>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zh-CN" altLang="en-US" sz="2400" dirty="0">
                <a:solidFill>
                  <a:schemeClr val="tx1"/>
                </a:solidFill>
                <a:latin typeface="微软雅黑" pitchFamily="34" charset="-122"/>
                <a:ea typeface="微软雅黑" pitchFamily="34" charset="-122"/>
              </a:rPr>
              <a:t>思考：</a:t>
            </a:r>
          </a:p>
          <a:p>
            <a:pPr indent="457200">
              <a:lnSpc>
                <a:spcPct val="150000"/>
              </a:lnSpc>
            </a:pPr>
            <a:r>
              <a:rPr lang="zh-CN" altLang="en-US" sz="2400" dirty="0" smtClean="0">
                <a:solidFill>
                  <a:schemeClr val="tx1"/>
                </a:solidFill>
                <a:latin typeface="微软雅黑" pitchFamily="34" charset="-122"/>
                <a:ea typeface="微软雅黑" pitchFamily="34" charset="-122"/>
              </a:rPr>
              <a:t>调节光敏传感器、声音传感器的</a:t>
            </a:r>
            <a:r>
              <a:rPr lang="en-US" altLang="zh-CN" sz="2400" dirty="0" smtClean="0">
                <a:solidFill>
                  <a:schemeClr val="tx1"/>
                </a:solidFill>
                <a:latin typeface="微软雅黑" pitchFamily="34" charset="-122"/>
                <a:ea typeface="微软雅黑" pitchFamily="34" charset="-122"/>
              </a:rPr>
              <a:t>DO</a:t>
            </a:r>
            <a:r>
              <a:rPr lang="zh-CN" altLang="en-US" sz="2400" dirty="0" smtClean="0">
                <a:solidFill>
                  <a:schemeClr val="tx1"/>
                </a:solidFill>
                <a:latin typeface="微软雅黑" pitchFamily="34" charset="-122"/>
                <a:ea typeface="微软雅黑" pitchFamily="34" charset="-122"/>
              </a:rPr>
              <a:t>值，让作品生活化！</a:t>
            </a:r>
            <a:endParaRPr lang="zh-CN" altLang="en-US" sz="2400" dirty="0">
              <a:solidFill>
                <a:schemeClr val="tx1"/>
              </a:solidFill>
              <a:latin typeface="微软雅黑" pitchFamily="34" charset="-122"/>
              <a:ea typeface="微软雅黑" pitchFamily="34" charset="-122"/>
            </a:endParaRPr>
          </a:p>
        </p:txBody>
      </p:sp>
    </p:spTree>
    <p:extLst>
      <p:ext uri="{BB962C8B-B14F-4D97-AF65-F5344CB8AC3E}">
        <p14:creationId xmlns:p14="http://schemas.microsoft.com/office/powerpoint/2010/main" xmlns="" val="303784911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471488" y="9182100"/>
            <a:ext cx="3414700" cy="52705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6" name="矩形 5" hidden="1"/>
          <p:cNvSpPr/>
          <p:nvPr/>
        </p:nvSpPr>
        <p:spPr>
          <a:xfrm>
            <a:off x="522190" y="1805221"/>
            <a:ext cx="2707793" cy="523220"/>
          </a:xfrm>
          <a:prstGeom prst="rect">
            <a:avLst/>
          </a:prstGeom>
        </p:spPr>
        <p:txBody>
          <a:bodyPr wrap="none">
            <a:spAutoFit/>
          </a:bodyPr>
          <a:lstStyle/>
          <a:p>
            <a:pPr marL="457200" indent="-457200">
              <a:buBlip>
                <a:blip r:embed="rId2"/>
              </a:buBlip>
            </a:pPr>
            <a:r>
              <a:rPr lang="zh-CN" altLang="en-US" sz="2800" b="1" dirty="0" smtClean="0">
                <a:latin typeface="Calibri Light" panose="020F0302020204030204" pitchFamily="34" charset="0"/>
                <a:ea typeface="宋体" panose="02010600030101010101" pitchFamily="2" charset="-122"/>
              </a:rPr>
              <a:t>任务</a:t>
            </a:r>
            <a:r>
              <a:rPr lang="en-US" altLang="zh-CN" sz="2800" b="1" dirty="0" smtClean="0">
                <a:latin typeface="Calibri Light" panose="020F0302020204030204" pitchFamily="34" charset="0"/>
                <a:ea typeface="宋体" panose="02010600030101010101" pitchFamily="2" charset="-122"/>
              </a:rPr>
              <a:t>2</a:t>
            </a:r>
            <a:r>
              <a:rPr lang="zh-CN" altLang="en-US" sz="2800" b="1" dirty="0" smtClean="0">
                <a:latin typeface="Calibri Light" panose="020F0302020204030204" pitchFamily="34" charset="0"/>
                <a:ea typeface="宋体" panose="02010600030101010101" pitchFamily="2" charset="-122"/>
              </a:rPr>
              <a:t> 呼吸</a:t>
            </a:r>
            <a:r>
              <a:rPr lang="zh-CN" altLang="en-US" sz="2800" b="1" dirty="0">
                <a:latin typeface="Calibri Light" panose="020F0302020204030204" pitchFamily="34" charset="0"/>
                <a:ea typeface="宋体" panose="02010600030101010101" pitchFamily="2" charset="-122"/>
              </a:rPr>
              <a:t>灯</a:t>
            </a:r>
            <a:endParaRPr lang="en-US" altLang="zh-CN" sz="2800" b="1" dirty="0">
              <a:ea typeface="宋体" panose="02010600030101010101" pitchFamily="2" charset="-122"/>
            </a:endParaRPr>
          </a:p>
        </p:txBody>
      </p:sp>
      <p:sp>
        <p:nvSpPr>
          <p:cNvPr id="8" name="矩形 7"/>
          <p:cNvSpPr/>
          <p:nvPr/>
        </p:nvSpPr>
        <p:spPr>
          <a:xfrm>
            <a:off x="1692050" y="2749648"/>
            <a:ext cx="3424335"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dirty="0" smtClean="0">
                <a:ln/>
                <a:solidFill>
                  <a:srgbClr val="002060"/>
                </a:solidFill>
                <a:effectLst>
                  <a:outerShdw blurRad="38100" dist="38100" dir="2700000" algn="tl">
                    <a:srgbClr val="000000">
                      <a:alpha val="43137"/>
                    </a:srgbClr>
                  </a:outerShdw>
                </a:effectLst>
              </a:rPr>
              <a:t>17 </a:t>
            </a:r>
            <a:r>
              <a:rPr lang="zh-CN" altLang="en-US" sz="4800" b="1" dirty="0" smtClean="0">
                <a:ln/>
                <a:solidFill>
                  <a:srgbClr val="002060"/>
                </a:solidFill>
                <a:effectLst>
                  <a:outerShdw blurRad="38100" dist="38100" dir="2700000" algn="tl">
                    <a:srgbClr val="000000">
                      <a:alpha val="43137"/>
                    </a:srgbClr>
                  </a:outerShdw>
                </a:effectLst>
              </a:rPr>
              <a:t>智能路灯</a:t>
            </a:r>
            <a:endParaRPr lang="en-US" altLang="zh-CN" sz="4800" b="1" dirty="0">
              <a:ln/>
              <a:solidFill>
                <a:srgbClr val="002060"/>
              </a:solidFill>
              <a:effectLst>
                <a:outerShdw blurRad="38100" dist="38100" dir="2700000" algn="tl">
                  <a:srgbClr val="000000">
                    <a:alpha val="43137"/>
                  </a:srgbClr>
                </a:outerShdw>
              </a:effectLst>
            </a:endParaRPr>
          </a:p>
        </p:txBody>
      </p:sp>
      <p:grpSp>
        <p:nvGrpSpPr>
          <p:cNvPr id="10" name="Group 3"/>
          <p:cNvGrpSpPr>
            <a:grpSpLocks/>
          </p:cNvGrpSpPr>
          <p:nvPr/>
        </p:nvGrpSpPr>
        <p:grpSpPr bwMode="auto">
          <a:xfrm>
            <a:off x="784846" y="3933253"/>
            <a:ext cx="5264012" cy="2207711"/>
            <a:chOff x="-14" y="85"/>
            <a:chExt cx="3984" cy="941"/>
          </a:xfrm>
        </p:grpSpPr>
        <p:sp>
          <p:nvSpPr>
            <p:cNvPr id="11" name="AutoShape 4"/>
            <p:cNvSpPr>
              <a:spLocks noChangeArrowheads="1"/>
            </p:cNvSpPr>
            <p:nvPr/>
          </p:nvSpPr>
          <p:spPr bwMode="auto">
            <a:xfrm>
              <a:off x="-14" y="114"/>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12" name="Group 5"/>
            <p:cNvGrpSpPr>
              <a:grpSpLocks/>
            </p:cNvGrpSpPr>
            <p:nvPr/>
          </p:nvGrpSpPr>
          <p:grpSpPr bwMode="auto">
            <a:xfrm>
              <a:off x="11" y="85"/>
              <a:ext cx="905" cy="746"/>
              <a:chOff x="-76" y="1"/>
              <a:chExt cx="905" cy="746"/>
            </a:xfrm>
          </p:grpSpPr>
          <p:sp>
            <p:nvSpPr>
              <p:cNvPr id="14"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15"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6"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mn-lt"/>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mn-lt"/>
                  <a:ea typeface="宋体" panose="02010600030101010101" pitchFamily="2" charset="-122"/>
                </a:endParaRPr>
              </a:p>
            </p:txBody>
          </p:sp>
        </p:grpSp>
        <p:sp>
          <p:nvSpPr>
            <p:cNvPr id="13" name="Text Box 9"/>
            <p:cNvSpPr txBox="1">
              <a:spLocks noChangeArrowheads="1"/>
            </p:cNvSpPr>
            <p:nvPr/>
          </p:nvSpPr>
          <p:spPr bwMode="auto">
            <a:xfrm>
              <a:off x="960" y="203"/>
              <a:ext cx="2928" cy="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457200" indent="-457200">
                <a:buAutoNum type="arabicPeriod"/>
              </a:pPr>
              <a:r>
                <a:rPr lang="zh-CN" altLang="en-US" sz="2400" b="1" dirty="0" smtClean="0">
                  <a:ea typeface="宋体" panose="02010600030101010101" pitchFamily="2" charset="-122"/>
                </a:rPr>
                <a:t>时间的获取</a:t>
              </a:r>
              <a:endParaRPr lang="en-US" altLang="zh-CN" sz="2400" b="1" dirty="0" smtClean="0">
                <a:ea typeface="宋体" panose="02010600030101010101" pitchFamily="2" charset="-122"/>
              </a:endParaRPr>
            </a:p>
            <a:p>
              <a:pPr marL="457200" indent="-457200">
                <a:buAutoNum type="arabicPeriod"/>
              </a:pPr>
              <a:r>
                <a:rPr lang="zh-CN" altLang="en-US" sz="2400" b="1" dirty="0" smtClean="0">
                  <a:ea typeface="宋体" panose="02010600030101010101" pitchFamily="2" charset="-122"/>
                </a:rPr>
                <a:t>紧急显示灯</a:t>
              </a:r>
              <a:endParaRPr lang="en-US" altLang="zh-CN" sz="2400" b="1" dirty="0" smtClean="0">
                <a:ea typeface="宋体" panose="02010600030101010101" pitchFamily="2" charset="-122"/>
              </a:endParaRPr>
            </a:p>
          </p:txBody>
        </p:sp>
      </p:grpSp>
    </p:spTree>
    <p:extLst>
      <p:ext uri="{BB962C8B-B14F-4D97-AF65-F5344CB8AC3E}">
        <p14:creationId xmlns:p14="http://schemas.microsoft.com/office/powerpoint/2010/main" xmlns="" val="425938836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23888" y="150343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2"/>
              </a:buBlip>
            </a:pPr>
            <a:r>
              <a:rPr lang="zh-CN" altLang="en-US" b="1" dirty="0">
                <a:latin typeface="华文楷体" panose="02010600040101010101" pitchFamily="2" charset="-122"/>
                <a:ea typeface="华文楷体" panose="02010600040101010101" pitchFamily="2" charset="-122"/>
              </a:rPr>
              <a:t>头脑风暴</a:t>
            </a:r>
            <a:r>
              <a:rPr lang="zh-CN" altLang="en-US" b="1" dirty="0" smtClean="0">
                <a:latin typeface="华文楷体" panose="02010600040101010101" pitchFamily="2" charset="-122"/>
                <a:ea typeface="华文楷体" panose="02010600040101010101" pitchFamily="2" charset="-122"/>
              </a:rPr>
              <a:t>：</a:t>
            </a:r>
            <a:endParaRPr lang="en-US" altLang="zh-CN" b="1" dirty="0" smtClean="0">
              <a:latin typeface="华文楷体" panose="02010600040101010101" pitchFamily="2" charset="-122"/>
              <a:ea typeface="华文楷体" panose="02010600040101010101" pitchFamily="2" charset="-122"/>
            </a:endParaRPr>
          </a:p>
          <a:p>
            <a:r>
              <a:rPr lang="en-US" altLang="zh-CN" b="1" dirty="0">
                <a:latin typeface="华文楷体" panose="02010600040101010101" pitchFamily="2" charset="-122"/>
                <a:ea typeface="华文楷体" panose="02010600040101010101" pitchFamily="2" charset="-122"/>
              </a:rPr>
              <a:t> </a:t>
            </a:r>
            <a:r>
              <a:rPr lang="en-US" altLang="zh-CN" b="1" dirty="0" smtClean="0">
                <a:latin typeface="华文楷体" panose="02010600040101010101" pitchFamily="2" charset="-122"/>
                <a:ea typeface="华文楷体" panose="02010600040101010101" pitchFamily="2" charset="-122"/>
              </a:rPr>
              <a:t>    </a:t>
            </a:r>
            <a:r>
              <a:rPr lang="zh-CN" altLang="en-US" b="1" dirty="0" smtClean="0">
                <a:latin typeface="华文楷体" panose="02010600040101010101" pitchFamily="2" charset="-122"/>
                <a:ea typeface="华文楷体" panose="02010600040101010101" pitchFamily="2" charset="-122"/>
              </a:rPr>
              <a:t>智能</a:t>
            </a:r>
            <a:r>
              <a:rPr lang="zh-CN" altLang="en-US" b="1" dirty="0">
                <a:latin typeface="华文楷体" panose="02010600040101010101" pitchFamily="2" charset="-122"/>
                <a:ea typeface="华文楷体" panose="02010600040101010101" pitchFamily="2" charset="-122"/>
              </a:rPr>
              <a:t>路灯的功能</a:t>
            </a:r>
          </a:p>
        </p:txBody>
      </p:sp>
      <p:sp>
        <p:nvSpPr>
          <p:cNvPr id="9" name="圆角矩形 8"/>
          <p:cNvSpPr/>
          <p:nvPr/>
        </p:nvSpPr>
        <p:spPr>
          <a:xfrm>
            <a:off x="742988" y="3352842"/>
            <a:ext cx="5257662" cy="1752554"/>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en-US" altLang="zh-CN" sz="2400" dirty="0">
                <a:solidFill>
                  <a:schemeClr val="tx1"/>
                </a:solidFill>
                <a:latin typeface="微软雅黑" pitchFamily="34" charset="-122"/>
                <a:ea typeface="微软雅黑" pitchFamily="34" charset="-122"/>
              </a:rPr>
              <a:t>1.</a:t>
            </a:r>
            <a:r>
              <a:rPr lang="zh-CN" altLang="en-US" sz="2400" dirty="0">
                <a:solidFill>
                  <a:schemeClr val="tx1"/>
                </a:solidFill>
                <a:latin typeface="微软雅黑" pitchFamily="34" charset="-122"/>
                <a:ea typeface="微软雅黑" pitchFamily="34" charset="-122"/>
              </a:rPr>
              <a:t>定时开灯、关灯</a:t>
            </a:r>
            <a:endParaRPr lang="en-US" altLang="zh-CN" sz="2400" dirty="0">
              <a:solidFill>
                <a:schemeClr val="tx1"/>
              </a:solidFill>
              <a:latin typeface="微软雅黑" pitchFamily="34" charset="-122"/>
              <a:ea typeface="微软雅黑" pitchFamily="34" charset="-122"/>
            </a:endParaRPr>
          </a:p>
          <a:p>
            <a:r>
              <a:rPr lang="en-US" altLang="zh-CN" sz="2400" dirty="0">
                <a:solidFill>
                  <a:schemeClr val="tx1"/>
                </a:solidFill>
                <a:latin typeface="微软雅黑" pitchFamily="34" charset="-122"/>
                <a:ea typeface="微软雅黑" pitchFamily="34" charset="-122"/>
              </a:rPr>
              <a:t>2.</a:t>
            </a:r>
            <a:r>
              <a:rPr lang="zh-CN" altLang="en-US" sz="2400" dirty="0">
                <a:solidFill>
                  <a:schemeClr val="tx1"/>
                </a:solidFill>
                <a:latin typeface="微软雅黑" pitchFamily="34" charset="-122"/>
                <a:ea typeface="微软雅黑" pitchFamily="34" charset="-122"/>
              </a:rPr>
              <a:t>未到时间，光线很暗也会自动开灯</a:t>
            </a:r>
            <a:endParaRPr lang="en-US" altLang="zh-CN" sz="2400" dirty="0">
              <a:solidFill>
                <a:schemeClr val="tx1"/>
              </a:solidFill>
              <a:latin typeface="微软雅黑" pitchFamily="34" charset="-122"/>
              <a:ea typeface="微软雅黑" pitchFamily="34" charset="-122"/>
            </a:endParaRPr>
          </a:p>
          <a:p>
            <a:r>
              <a:rPr lang="en-US" altLang="zh-CN" sz="2400" dirty="0">
                <a:solidFill>
                  <a:schemeClr val="tx1"/>
                </a:solidFill>
                <a:latin typeface="微软雅黑" pitchFamily="34" charset="-122"/>
                <a:ea typeface="微软雅黑" pitchFamily="34" charset="-122"/>
              </a:rPr>
              <a:t>3.</a:t>
            </a:r>
            <a:r>
              <a:rPr lang="zh-CN" altLang="en-US" sz="2400" dirty="0">
                <a:solidFill>
                  <a:schemeClr val="tx1"/>
                </a:solidFill>
                <a:latin typeface="微软雅黑" pitchFamily="34" charset="-122"/>
                <a:ea typeface="微软雅黑" pitchFamily="34" charset="-122"/>
              </a:rPr>
              <a:t>遇到车祸，黄灯亮起</a:t>
            </a:r>
            <a:r>
              <a:rPr lang="zh-CN" altLang="en-US" sz="2400" dirty="0" smtClean="0">
                <a:solidFill>
                  <a:schemeClr val="tx1"/>
                </a:solidFill>
                <a:latin typeface="微软雅黑" pitchFamily="34" charset="-122"/>
                <a:ea typeface="微软雅黑" pitchFamily="34" charset="-122"/>
              </a:rPr>
              <a:t>。</a:t>
            </a:r>
            <a:endParaRPr lang="en-US" altLang="zh-CN" sz="2400" dirty="0" smtClean="0">
              <a:solidFill>
                <a:schemeClr val="tx1"/>
              </a:solidFill>
              <a:latin typeface="微软雅黑" pitchFamily="34" charset="-122"/>
              <a:ea typeface="微软雅黑" pitchFamily="34" charset="-122"/>
            </a:endParaRPr>
          </a:p>
          <a:p>
            <a:r>
              <a:rPr lang="en-US" altLang="zh-CN" sz="2400" dirty="0" smtClean="0">
                <a:solidFill>
                  <a:schemeClr val="tx1"/>
                </a:solidFill>
                <a:latin typeface="微软雅黑" pitchFamily="34" charset="-122"/>
                <a:ea typeface="微软雅黑" pitchFamily="34" charset="-122"/>
              </a:rPr>
              <a:t>……</a:t>
            </a:r>
            <a:endParaRPr lang="zh-CN" altLang="en-US" sz="2400" dirty="0">
              <a:solidFill>
                <a:schemeClr val="tx1"/>
              </a:solidFill>
              <a:latin typeface="微软雅黑" pitchFamily="34" charset="-122"/>
              <a:ea typeface="微软雅黑" pitchFamily="34" charset="-122"/>
            </a:endParaRPr>
          </a:p>
        </p:txBody>
      </p:sp>
      <p:pic>
        <p:nvPicPr>
          <p:cNvPr id="10" name="Picture 2" descr="https://timgsa.baidu.com/timg?image&amp;quality=80&amp;size=b9999_10000&amp;sec=1542885435334&amp;di=c9a0b4f993ea3466cea2e60052f48ae4&amp;imgtype=0&amp;src=http%3A%2F%2Fimg49.afzhan.com%2F9%2F20180928%2F63673728468406294792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6789" y="5791178"/>
            <a:ext cx="3850060" cy="2137680"/>
          </a:xfrm>
          <a:prstGeom prst="rect">
            <a:avLst/>
          </a:prstGeom>
          <a:noFill/>
          <a:extLst>
            <a:ext uri="{909E8E84-426E-40DD-AFC4-6F175D3DCCD1}">
              <a14:hiddenFill xmlns:a14="http://schemas.microsoft.com/office/drawing/2010/main" xmlns="">
                <a:solidFill>
                  <a:srgbClr val="FFFFFF"/>
                </a:solidFill>
              </a14:hiddenFill>
            </a:ext>
          </a:extLst>
        </p:spPr>
      </p:pic>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6723" y="1676486"/>
            <a:ext cx="2057405" cy="14308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Tree>
    <p:extLst>
      <p:ext uri="{BB962C8B-B14F-4D97-AF65-F5344CB8AC3E}">
        <p14:creationId xmlns:p14="http://schemas.microsoft.com/office/powerpoint/2010/main" xmlns="" val="272347704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23888" y="150343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2"/>
              </a:buBlip>
            </a:pPr>
            <a:r>
              <a:rPr lang="zh-CN" altLang="en-US" b="1" dirty="0">
                <a:latin typeface="华文楷体" panose="02010600040101010101" pitchFamily="2" charset="-122"/>
                <a:ea typeface="华文楷体" panose="02010600040101010101" pitchFamily="2" charset="-122"/>
              </a:rPr>
              <a:t>时间点设置</a:t>
            </a:r>
            <a:endParaRPr lang="en-US" altLang="zh-CN" b="1" dirty="0" smtClean="0">
              <a:latin typeface="华文楷体" panose="02010600040101010101" pitchFamily="2" charset="-122"/>
              <a:ea typeface="华文楷体" panose="02010600040101010101" pitchFamily="2" charset="-122"/>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50" y="3124248"/>
            <a:ext cx="3629025" cy="4543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Tree>
    <p:extLst>
      <p:ext uri="{BB962C8B-B14F-4D97-AF65-F5344CB8AC3E}">
        <p14:creationId xmlns:p14="http://schemas.microsoft.com/office/powerpoint/2010/main" xmlns="" val="197132724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23888" y="150343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2"/>
              </a:buBlip>
            </a:pPr>
            <a:r>
              <a:rPr lang="zh-CN" altLang="en-US" b="1" dirty="0">
                <a:latin typeface="华文楷体" panose="02010600040101010101" pitchFamily="2" charset="-122"/>
                <a:ea typeface="华文楷体" panose="02010600040101010101" pitchFamily="2" charset="-122"/>
              </a:rPr>
              <a:t>时间点获取</a:t>
            </a:r>
            <a:endParaRPr lang="en-US" altLang="zh-CN" b="1" dirty="0" smtClean="0">
              <a:latin typeface="华文楷体" panose="02010600040101010101" pitchFamily="2" charset="-122"/>
              <a:ea typeface="华文楷体" panose="02010600040101010101" pitchFamily="2" charset="-122"/>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60" y="3312964"/>
            <a:ext cx="4495800" cy="207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圆角矩形 8"/>
          <p:cNvSpPr/>
          <p:nvPr/>
        </p:nvSpPr>
        <p:spPr>
          <a:xfrm>
            <a:off x="990664" y="5753056"/>
            <a:ext cx="4481466" cy="1600158"/>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zh-CN" altLang="en-US" sz="2400" dirty="0">
                <a:solidFill>
                  <a:schemeClr val="tx1"/>
                </a:solidFill>
                <a:latin typeface="微软雅黑" pitchFamily="34" charset="-122"/>
                <a:ea typeface="微软雅黑" pitchFamily="34" charset="-122"/>
              </a:rPr>
              <a:t>思考：</a:t>
            </a:r>
          </a:p>
          <a:p>
            <a:pPr indent="457200">
              <a:lnSpc>
                <a:spcPct val="150000"/>
              </a:lnSpc>
            </a:pPr>
            <a:r>
              <a:rPr lang="zh-CN" altLang="en-US" sz="2400" dirty="0">
                <a:solidFill>
                  <a:schemeClr val="tx1"/>
                </a:solidFill>
                <a:latin typeface="微软雅黑" pitchFamily="34" charset="-122"/>
                <a:ea typeface="微软雅黑" pitchFamily="34" charset="-122"/>
              </a:rPr>
              <a:t>智能路灯开启的时间？</a:t>
            </a:r>
          </a:p>
        </p:txBody>
      </p:sp>
      <p:sp>
        <p:nvSpPr>
          <p:cNvPr id="10"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Tree>
    <p:extLst>
      <p:ext uri="{BB962C8B-B14F-4D97-AF65-F5344CB8AC3E}">
        <p14:creationId xmlns:p14="http://schemas.microsoft.com/office/powerpoint/2010/main" xmlns="" val="153516511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23888" y="150343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2"/>
              </a:buBlip>
            </a:pPr>
            <a:r>
              <a:rPr lang="zh-CN" altLang="en-US" b="1" dirty="0">
                <a:latin typeface="华文楷体" panose="02010600040101010101" pitchFamily="2" charset="-122"/>
                <a:ea typeface="华文楷体" panose="02010600040101010101" pitchFamily="2" charset="-122"/>
              </a:rPr>
              <a:t>任务</a:t>
            </a:r>
            <a:r>
              <a:rPr lang="en-US" altLang="zh-CN" b="1" dirty="0">
                <a:latin typeface="华文楷体" panose="02010600040101010101" pitchFamily="2" charset="-122"/>
                <a:ea typeface="华文楷体" panose="02010600040101010101" pitchFamily="2" charset="-122"/>
              </a:rPr>
              <a:t>1-</a:t>
            </a:r>
            <a:r>
              <a:rPr lang="zh-CN" altLang="en-US" b="1" dirty="0">
                <a:latin typeface="华文楷体" panose="02010600040101010101" pitchFamily="2" charset="-122"/>
                <a:ea typeface="华文楷体" panose="02010600040101010101" pitchFamily="2" charset="-122"/>
              </a:rPr>
              <a:t>时间设置</a:t>
            </a:r>
            <a:endParaRPr lang="en-US" altLang="zh-CN" b="1" dirty="0" smtClean="0">
              <a:latin typeface="华文楷体" panose="02010600040101010101" pitchFamily="2" charset="-122"/>
              <a:ea typeface="华文楷体" panose="02010600040101010101" pitchFamily="2" charset="-122"/>
            </a:endParaRPr>
          </a:p>
        </p:txBody>
      </p:sp>
      <p:sp>
        <p:nvSpPr>
          <p:cNvPr id="9" name="圆角矩形 8"/>
          <p:cNvSpPr/>
          <p:nvPr/>
        </p:nvSpPr>
        <p:spPr>
          <a:xfrm>
            <a:off x="990664" y="5810086"/>
            <a:ext cx="4800474" cy="1600158"/>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zh-CN" altLang="en-US" sz="2400" dirty="0">
                <a:solidFill>
                  <a:schemeClr val="tx1"/>
                </a:solidFill>
                <a:latin typeface="微软雅黑" pitchFamily="34" charset="-122"/>
                <a:ea typeface="微软雅黑" pitchFamily="34" charset="-122"/>
              </a:rPr>
              <a:t>假设：</a:t>
            </a:r>
          </a:p>
          <a:p>
            <a:pPr indent="457200">
              <a:lnSpc>
                <a:spcPct val="150000"/>
              </a:lnSpc>
            </a:pPr>
            <a:r>
              <a:rPr lang="zh-CN" altLang="en-US" sz="2400" dirty="0">
                <a:solidFill>
                  <a:schemeClr val="tx1"/>
                </a:solidFill>
                <a:latin typeface="微软雅黑" pitchFamily="34" charset="-122"/>
                <a:ea typeface="微软雅黑" pitchFamily="34" charset="-122"/>
              </a:rPr>
              <a:t>每天</a:t>
            </a:r>
            <a:r>
              <a:rPr lang="en-US" altLang="zh-CN" sz="2400" dirty="0">
                <a:solidFill>
                  <a:schemeClr val="tx1"/>
                </a:solidFill>
                <a:latin typeface="微软雅黑" pitchFamily="34" charset="-122"/>
                <a:ea typeface="微软雅黑" pitchFamily="34" charset="-122"/>
              </a:rPr>
              <a:t>17</a:t>
            </a:r>
            <a:r>
              <a:rPr lang="zh-CN" altLang="en-US" sz="2400" dirty="0">
                <a:solidFill>
                  <a:schemeClr val="tx1"/>
                </a:solidFill>
                <a:latin typeface="微软雅黑" pitchFamily="34" charset="-122"/>
                <a:ea typeface="微软雅黑" pitchFamily="34" charset="-122"/>
              </a:rPr>
              <a:t>点</a:t>
            </a:r>
            <a:r>
              <a:rPr lang="en-US" altLang="zh-CN" sz="2400" dirty="0">
                <a:solidFill>
                  <a:schemeClr val="tx1"/>
                </a:solidFill>
                <a:latin typeface="微软雅黑" pitchFamily="34" charset="-122"/>
                <a:ea typeface="微软雅黑" pitchFamily="34" charset="-122"/>
              </a:rPr>
              <a:t>-</a:t>
            </a:r>
            <a:r>
              <a:rPr lang="zh-CN" altLang="en-US" sz="2400" dirty="0">
                <a:solidFill>
                  <a:schemeClr val="tx1"/>
                </a:solidFill>
                <a:latin typeface="微软雅黑" pitchFamily="34" charset="-122"/>
                <a:ea typeface="微软雅黑" pitchFamily="34" charset="-122"/>
              </a:rPr>
              <a:t>第二天</a:t>
            </a:r>
            <a:r>
              <a:rPr lang="en-US" altLang="zh-CN" sz="2400" dirty="0">
                <a:solidFill>
                  <a:schemeClr val="tx1"/>
                </a:solidFill>
                <a:latin typeface="微软雅黑" pitchFamily="34" charset="-122"/>
                <a:ea typeface="微软雅黑" pitchFamily="34" charset="-122"/>
              </a:rPr>
              <a:t>6</a:t>
            </a:r>
            <a:r>
              <a:rPr lang="zh-CN" altLang="en-US" sz="2400" dirty="0">
                <a:solidFill>
                  <a:schemeClr val="tx1"/>
                </a:solidFill>
                <a:latin typeface="微软雅黑" pitchFamily="34" charset="-122"/>
                <a:ea typeface="微软雅黑" pitchFamily="34" charset="-122"/>
              </a:rPr>
              <a:t>点</a:t>
            </a:r>
            <a:r>
              <a:rPr lang="zh-CN" altLang="en-US" sz="2400" dirty="0" smtClean="0">
                <a:solidFill>
                  <a:schemeClr val="tx1"/>
                </a:solidFill>
                <a:latin typeface="微软雅黑" pitchFamily="34" charset="-122"/>
                <a:ea typeface="微软雅黑" pitchFamily="34" charset="-122"/>
              </a:rPr>
              <a:t>，</a:t>
            </a:r>
            <a:endParaRPr lang="en-US" altLang="zh-CN" sz="2400" dirty="0" smtClean="0">
              <a:solidFill>
                <a:schemeClr val="tx1"/>
              </a:solidFill>
              <a:latin typeface="微软雅黑" pitchFamily="34" charset="-122"/>
              <a:ea typeface="微软雅黑" pitchFamily="34" charset="-122"/>
            </a:endParaRPr>
          </a:p>
          <a:p>
            <a:pPr indent="457200">
              <a:lnSpc>
                <a:spcPct val="150000"/>
              </a:lnSpc>
            </a:pPr>
            <a:r>
              <a:rPr lang="zh-CN" altLang="en-US" sz="2400" dirty="0" smtClean="0">
                <a:solidFill>
                  <a:schemeClr val="tx1"/>
                </a:solidFill>
                <a:latin typeface="微软雅黑" pitchFamily="34" charset="-122"/>
                <a:ea typeface="微软雅黑" pitchFamily="34" charset="-122"/>
              </a:rPr>
              <a:t>路灯</a:t>
            </a:r>
            <a:r>
              <a:rPr lang="zh-CN" altLang="en-US" sz="2400" dirty="0">
                <a:solidFill>
                  <a:schemeClr val="tx1"/>
                </a:solidFill>
                <a:latin typeface="微软雅黑" pitchFamily="34" charset="-122"/>
                <a:ea typeface="微软雅黑" pitchFamily="34" charset="-122"/>
              </a:rPr>
              <a:t>自动亮起</a:t>
            </a:r>
          </a:p>
        </p:txBody>
      </p:sp>
      <p:sp>
        <p:nvSpPr>
          <p:cNvPr id="10"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7796" y="3048050"/>
            <a:ext cx="5410058" cy="24436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105816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dirty="0" smtClean="0">
                <a:latin typeface="华文楷体" panose="02010600040101010101" pitchFamily="2" charset="-122"/>
                <a:ea typeface="华文楷体" panose="02010600040101010101" pitchFamily="2" charset="-122"/>
              </a:rPr>
              <a:t>知识概要</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623884" y="2438466"/>
            <a:ext cx="5624442" cy="3611528"/>
          </a:xfrm>
        </p:spPr>
        <p:txBody>
          <a:bodyPr>
            <a:normAutofit lnSpcReduction="10000"/>
          </a:bodyPr>
          <a:lstStyle/>
          <a:p>
            <a:r>
              <a:rPr lang="zh-CN" altLang="en-US" sz="2400" dirty="0" smtClean="0"/>
              <a:t> </a:t>
            </a:r>
            <a:r>
              <a:rPr lang="en-US" altLang="zh-CN" sz="2400" dirty="0" smtClean="0"/>
              <a:t>GPIO</a:t>
            </a:r>
            <a:r>
              <a:rPr lang="zh-CN" altLang="en-US" sz="2400" dirty="0" smtClean="0"/>
              <a:t>和扩展板</a:t>
            </a:r>
            <a:endParaRPr lang="en-US" altLang="zh-CN" sz="2400" dirty="0" smtClean="0"/>
          </a:p>
          <a:p>
            <a:r>
              <a:rPr lang="zh-CN" altLang="en-US" sz="2400" dirty="0" smtClean="0"/>
              <a:t>安装</a:t>
            </a:r>
            <a:r>
              <a:rPr lang="en-US" altLang="zh-CN" sz="2400" dirty="0" smtClean="0"/>
              <a:t>LED</a:t>
            </a:r>
            <a:r>
              <a:rPr lang="zh-CN" altLang="en-US" sz="2400" dirty="0" smtClean="0"/>
              <a:t>小灯</a:t>
            </a:r>
            <a:endParaRPr lang="en-US" altLang="zh-CN" sz="2400" dirty="0"/>
          </a:p>
          <a:p>
            <a:r>
              <a:rPr lang="zh-CN" altLang="en-US" sz="2400" dirty="0" smtClean="0"/>
              <a:t> 编程前的进入准备操作</a:t>
            </a:r>
            <a:endParaRPr lang="en-US" altLang="zh-CN" sz="2400" dirty="0" smtClean="0"/>
          </a:p>
          <a:p>
            <a:r>
              <a:rPr lang="zh-CN" altLang="en-US" sz="2400" dirty="0"/>
              <a:t> 循环</a:t>
            </a:r>
            <a:r>
              <a:rPr lang="zh-CN" altLang="en-US" sz="2400" dirty="0" smtClean="0"/>
              <a:t>命令</a:t>
            </a:r>
            <a:endParaRPr lang="en-US" altLang="zh-CN" sz="2400" dirty="0"/>
          </a:p>
          <a:p>
            <a:r>
              <a:rPr lang="zh-CN" altLang="en-US" sz="2400" dirty="0" smtClean="0"/>
              <a:t> 任务</a:t>
            </a:r>
            <a:r>
              <a:rPr lang="en-US" altLang="zh-CN" sz="2400" dirty="0" smtClean="0"/>
              <a:t>1 </a:t>
            </a:r>
            <a:r>
              <a:rPr lang="zh-CN" altLang="en-US" sz="2400" dirty="0" smtClean="0"/>
              <a:t>点亮小灯</a:t>
            </a:r>
            <a:r>
              <a:rPr lang="en-US" altLang="zh-CN" sz="2400" dirty="0" smtClean="0"/>
              <a:t>/</a:t>
            </a:r>
            <a:r>
              <a:rPr lang="zh-CN" altLang="en-US" sz="2400" dirty="0" smtClean="0"/>
              <a:t>熄灭小灯</a:t>
            </a:r>
            <a:endParaRPr lang="en-US" altLang="zh-CN" sz="2400" dirty="0" smtClean="0"/>
          </a:p>
          <a:p>
            <a:r>
              <a:rPr lang="zh-CN" altLang="en-US" sz="2400" dirty="0" smtClean="0"/>
              <a:t> 任务</a:t>
            </a:r>
            <a:r>
              <a:rPr lang="en-US" altLang="zh-CN" sz="2400" dirty="0" smtClean="0"/>
              <a:t>2 </a:t>
            </a:r>
            <a:r>
              <a:rPr lang="zh-CN" altLang="en-US" sz="2400" dirty="0" smtClean="0"/>
              <a:t>小灯亮</a:t>
            </a:r>
            <a:r>
              <a:rPr lang="en-US" altLang="zh-CN" sz="2400" dirty="0" smtClean="0"/>
              <a:t>3</a:t>
            </a:r>
            <a:r>
              <a:rPr lang="zh-CN" altLang="en-US" sz="2400" dirty="0" smtClean="0"/>
              <a:t>秒后熄灭</a:t>
            </a:r>
            <a:endParaRPr lang="en-US" altLang="zh-CN" sz="2400" dirty="0" smtClean="0"/>
          </a:p>
          <a:p>
            <a:r>
              <a:rPr lang="zh-CN" altLang="en-US" sz="2400" dirty="0" smtClean="0"/>
              <a:t> 任务</a:t>
            </a:r>
            <a:r>
              <a:rPr lang="en-US" altLang="zh-CN" sz="2400" dirty="0" smtClean="0"/>
              <a:t>3  </a:t>
            </a:r>
            <a:r>
              <a:rPr lang="en-US" altLang="zh-CN" sz="2400" dirty="0"/>
              <a:t>10</a:t>
            </a:r>
            <a:r>
              <a:rPr lang="zh-CN" altLang="en-US" sz="2400" dirty="0"/>
              <a:t>秒内，灯闪烁</a:t>
            </a:r>
            <a:r>
              <a:rPr lang="en-US" altLang="zh-CN" sz="2400" dirty="0"/>
              <a:t>5</a:t>
            </a:r>
            <a:r>
              <a:rPr lang="zh-CN" altLang="en-US" sz="2400" dirty="0" smtClean="0"/>
              <a:t>次</a:t>
            </a:r>
            <a:endParaRPr lang="en-US" altLang="zh-CN" sz="2400" dirty="0" smtClean="0"/>
          </a:p>
          <a:p>
            <a:r>
              <a:rPr lang="zh-CN" altLang="en-US" sz="2400" dirty="0" smtClean="0"/>
              <a:t> 任务</a:t>
            </a:r>
            <a:r>
              <a:rPr lang="en-US" altLang="zh-CN" sz="2400" dirty="0"/>
              <a:t>4 </a:t>
            </a:r>
            <a:r>
              <a:rPr lang="en-US" altLang="zh-CN" sz="2400" dirty="0" smtClean="0"/>
              <a:t> </a:t>
            </a:r>
            <a:r>
              <a:rPr lang="zh-CN" altLang="en-US" sz="2400" dirty="0" smtClean="0"/>
              <a:t>跳动</a:t>
            </a:r>
            <a:r>
              <a:rPr lang="zh-CN" altLang="en-US" sz="2400" dirty="0"/>
              <a:t>的小灯（不带参数的循环</a:t>
            </a:r>
            <a:r>
              <a:rPr lang="zh-CN" altLang="en-US" sz="2400" dirty="0" smtClean="0"/>
              <a:t>）</a:t>
            </a:r>
            <a:endParaRPr lang="en-US" altLang="zh-CN" sz="2400" dirty="0" smtClean="0"/>
          </a:p>
          <a:p>
            <a:r>
              <a:rPr lang="zh-CN" altLang="en-US" sz="2400" dirty="0" smtClean="0"/>
              <a:t> 任务</a:t>
            </a:r>
            <a:r>
              <a:rPr lang="en-US" altLang="zh-CN" sz="2400" dirty="0" smtClean="0"/>
              <a:t>5  </a:t>
            </a:r>
            <a:r>
              <a:rPr lang="zh-CN" altLang="en-US" sz="2400" dirty="0" smtClean="0"/>
              <a:t>分析指令</a:t>
            </a:r>
            <a:endParaRPr lang="en-US" altLang="zh-CN" sz="2400" dirty="0" smtClean="0"/>
          </a:p>
          <a:p>
            <a:endParaRPr lang="en-US" altLang="zh-CN" sz="2400" dirty="0"/>
          </a:p>
          <a:p>
            <a:endParaRPr lang="en-US" altLang="zh-CN" sz="2400" dirty="0" smtClean="0"/>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extLst>
      <p:ext uri="{BB962C8B-B14F-4D97-AF65-F5344CB8AC3E}">
        <p14:creationId xmlns:p14="http://schemas.microsoft.com/office/powerpoint/2010/main" xmlns="" val="345486071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23888" y="150343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2"/>
              </a:buBlip>
            </a:pPr>
            <a:r>
              <a:rPr lang="zh-CN" altLang="en-US" b="1" dirty="0">
                <a:latin typeface="华文楷体" panose="02010600040101010101" pitchFamily="2" charset="-122"/>
                <a:ea typeface="华文楷体" panose="02010600040101010101" pitchFamily="2" charset="-122"/>
              </a:rPr>
              <a:t>任务</a:t>
            </a:r>
            <a:r>
              <a:rPr lang="en-US" altLang="zh-CN" b="1" dirty="0">
                <a:latin typeface="华文楷体" panose="02010600040101010101" pitchFamily="2" charset="-122"/>
                <a:ea typeface="华文楷体" panose="02010600040101010101" pitchFamily="2" charset="-122"/>
              </a:rPr>
              <a:t>2</a:t>
            </a:r>
            <a:r>
              <a:rPr lang="en-US" altLang="zh-CN" b="1" dirty="0" smtClean="0">
                <a:latin typeface="华文楷体" panose="02010600040101010101" pitchFamily="2" charset="-122"/>
                <a:ea typeface="华文楷体" panose="02010600040101010101" pitchFamily="2" charset="-122"/>
              </a:rPr>
              <a:t>——   </a:t>
            </a:r>
          </a:p>
          <a:p>
            <a:r>
              <a:rPr lang="en-US" altLang="zh-CN" b="1" dirty="0">
                <a:latin typeface="华文楷体" panose="02010600040101010101" pitchFamily="2" charset="-122"/>
                <a:ea typeface="华文楷体" panose="02010600040101010101" pitchFamily="2" charset="-122"/>
              </a:rPr>
              <a:t> </a:t>
            </a:r>
            <a:r>
              <a:rPr lang="en-US" altLang="zh-CN" b="1" dirty="0" smtClean="0">
                <a:latin typeface="华文楷体" panose="02010600040101010101" pitchFamily="2" charset="-122"/>
                <a:ea typeface="华文楷体" panose="02010600040101010101" pitchFamily="2" charset="-122"/>
              </a:rPr>
              <a:t>   </a:t>
            </a:r>
            <a:r>
              <a:rPr lang="zh-CN" altLang="en-US" b="1" dirty="0" smtClean="0">
                <a:latin typeface="华文楷体" panose="02010600040101010101" pitchFamily="2" charset="-122"/>
                <a:ea typeface="华文楷体" panose="02010600040101010101" pitchFamily="2" charset="-122"/>
              </a:rPr>
              <a:t>光线</a:t>
            </a:r>
            <a:r>
              <a:rPr lang="zh-CN" altLang="en-US" b="1" dirty="0">
                <a:latin typeface="华文楷体" panose="02010600040101010101" pitchFamily="2" charset="-122"/>
                <a:ea typeface="华文楷体" panose="02010600040101010101" pitchFamily="2" charset="-122"/>
              </a:rPr>
              <a:t>暗亮灯，光线亮灭灯</a:t>
            </a:r>
            <a:endParaRPr lang="en-US" altLang="zh-CN" b="1" dirty="0" smtClean="0">
              <a:latin typeface="华文楷体" panose="02010600040101010101" pitchFamily="2" charset="-122"/>
              <a:ea typeface="华文楷体" panose="02010600040101010101" pitchFamily="2" charset="-122"/>
            </a:endParaRPr>
          </a:p>
        </p:txBody>
      </p:sp>
      <p:pic>
        <p:nvPicPr>
          <p:cNvPr id="6" name="Picture 2"/>
          <p:cNvPicPr>
            <a:picLocks noChangeAspect="1" noChangeArrowheads="1"/>
          </p:cNvPicPr>
          <p:nvPr/>
        </p:nvPicPr>
        <p:blipFill>
          <a:blip r:embed="rId3" cstate="print"/>
          <a:srcRect/>
          <a:stretch>
            <a:fillRect/>
          </a:stretch>
        </p:blipFill>
        <p:spPr bwMode="auto">
          <a:xfrm>
            <a:off x="561074" y="2808546"/>
            <a:ext cx="6296926" cy="3357586"/>
          </a:xfrm>
          <a:prstGeom prst="rect">
            <a:avLst/>
          </a:prstGeom>
          <a:noFill/>
          <a:ln w="9525">
            <a:noFill/>
            <a:miter lim="800000"/>
            <a:headEnd/>
            <a:tailEnd/>
          </a:ln>
          <a:effectLst/>
        </p:spPr>
      </p:pic>
      <p:sp>
        <p:nvSpPr>
          <p:cNvPr id="7"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Tree>
    <p:extLst>
      <p:ext uri="{BB962C8B-B14F-4D97-AF65-F5344CB8AC3E}">
        <p14:creationId xmlns:p14="http://schemas.microsoft.com/office/powerpoint/2010/main" xmlns="" val="308626012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23888" y="150343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2"/>
              </a:buBlip>
            </a:pPr>
            <a:r>
              <a:rPr lang="zh-CN" altLang="en-US" b="1" dirty="0">
                <a:latin typeface="华文楷体" panose="02010600040101010101" pitchFamily="2" charset="-122"/>
                <a:ea typeface="华文楷体" panose="02010600040101010101" pitchFamily="2" charset="-122"/>
              </a:rPr>
              <a:t>任务</a:t>
            </a:r>
            <a:r>
              <a:rPr lang="en-US" altLang="zh-CN" b="1" dirty="0">
                <a:latin typeface="华文楷体" panose="02010600040101010101" pitchFamily="2" charset="-122"/>
                <a:ea typeface="华文楷体" panose="02010600040101010101" pitchFamily="2" charset="-122"/>
              </a:rPr>
              <a:t>3——</a:t>
            </a:r>
            <a:r>
              <a:rPr lang="zh-CN" altLang="en-US" b="1" dirty="0">
                <a:latin typeface="华文楷体" panose="02010600040101010101" pitchFamily="2" charset="-122"/>
                <a:ea typeface="华文楷体" panose="02010600040101010101" pitchFamily="2" charset="-122"/>
              </a:rPr>
              <a:t>功能合并</a:t>
            </a:r>
            <a:endParaRPr lang="en-US" altLang="zh-CN" b="1" dirty="0" smtClean="0">
              <a:latin typeface="华文楷体" panose="02010600040101010101" pitchFamily="2" charset="-122"/>
              <a:ea typeface="华文楷体" panose="02010600040101010101" pitchFamily="2" charset="-122"/>
            </a:endParaRPr>
          </a:p>
        </p:txBody>
      </p:sp>
      <p:sp>
        <p:nvSpPr>
          <p:cNvPr id="7"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72" y="2743258"/>
            <a:ext cx="5054336" cy="34034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4159063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685872" y="2438466"/>
            <a:ext cx="5210175" cy="5534025"/>
          </a:xfrm>
          <a:prstGeom prst="rect">
            <a:avLst/>
          </a:prstGeom>
          <a:noFill/>
          <a:ln w="9525">
            <a:noFill/>
            <a:miter lim="800000"/>
            <a:headEnd/>
            <a:tailEnd/>
          </a:ln>
        </p:spPr>
      </p:pic>
      <p:sp>
        <p:nvSpPr>
          <p:cNvPr id="8" name="标题 1"/>
          <p:cNvSpPr txBox="1">
            <a:spLocks/>
          </p:cNvSpPr>
          <p:nvPr/>
        </p:nvSpPr>
        <p:spPr bwMode="auto">
          <a:xfrm>
            <a:off x="623888" y="150343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3"/>
              </a:buBlip>
            </a:pPr>
            <a:r>
              <a:rPr lang="zh-CN" altLang="en-US" b="1" dirty="0" smtClean="0">
                <a:latin typeface="华文楷体" panose="02010600040101010101" pitchFamily="2" charset="-122"/>
                <a:ea typeface="华文楷体" panose="02010600040101010101" pitchFamily="2" charset="-122"/>
              </a:rPr>
              <a:t>紧急黄色灯</a:t>
            </a:r>
            <a:endParaRPr lang="en-US" altLang="zh-CN" b="1" dirty="0" smtClean="0">
              <a:latin typeface="华文楷体" panose="02010600040101010101" pitchFamily="2" charset="-122"/>
              <a:ea typeface="华文楷体" panose="02010600040101010101" pitchFamily="2" charset="-122"/>
            </a:endParaRPr>
          </a:p>
        </p:txBody>
      </p:sp>
      <p:sp>
        <p:nvSpPr>
          <p:cNvPr id="6"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7" name="圆角矩形 6"/>
          <p:cNvSpPr/>
          <p:nvPr/>
        </p:nvSpPr>
        <p:spPr>
          <a:xfrm>
            <a:off x="2743218" y="7467534"/>
            <a:ext cx="3970616" cy="1600158"/>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zh-CN" altLang="en-US" dirty="0" smtClean="0">
                <a:solidFill>
                  <a:schemeClr val="tx1"/>
                </a:solidFill>
                <a:latin typeface="微软雅黑" pitchFamily="34" charset="-122"/>
                <a:ea typeface="微软雅黑" pitchFamily="34" charset="-122"/>
              </a:rPr>
              <a:t>设计过程：</a:t>
            </a:r>
            <a:endParaRPr lang="zh-CN" altLang="en-US" dirty="0">
              <a:solidFill>
                <a:schemeClr val="tx1"/>
              </a:solidFill>
              <a:latin typeface="微软雅黑" pitchFamily="34" charset="-122"/>
              <a:ea typeface="微软雅黑" pitchFamily="34" charset="-122"/>
            </a:endParaRPr>
          </a:p>
          <a:p>
            <a:pPr indent="457200">
              <a:lnSpc>
                <a:spcPct val="150000"/>
              </a:lnSpc>
            </a:pPr>
            <a:r>
              <a:rPr lang="zh-CN" altLang="en-US" dirty="0" smtClean="0">
                <a:solidFill>
                  <a:schemeClr val="tx1"/>
                </a:solidFill>
                <a:latin typeface="微软雅黑" pitchFamily="34" charset="-122"/>
                <a:ea typeface="微软雅黑" pitchFamily="34" charset="-122"/>
              </a:rPr>
              <a:t>一旦该路段发生事故，交警叔叔可按下紧急黄灯，提醒人们通过该路段时，要格外注意安全</a:t>
            </a:r>
            <a:r>
              <a:rPr lang="zh-CN" altLang="en-US" dirty="0">
                <a:solidFill>
                  <a:schemeClr val="tx1"/>
                </a:solidFill>
                <a:latin typeface="微软雅黑" pitchFamily="34" charset="-122"/>
                <a:ea typeface="微软雅黑" pitchFamily="34" charset="-122"/>
              </a:rPr>
              <a:t>！</a:t>
            </a:r>
          </a:p>
        </p:txBody>
      </p:sp>
    </p:spTree>
    <p:extLst>
      <p:ext uri="{BB962C8B-B14F-4D97-AF65-F5344CB8AC3E}">
        <p14:creationId xmlns:p14="http://schemas.microsoft.com/office/powerpoint/2010/main" xmlns="" val="311330757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23888" y="150343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2"/>
              </a:buBlip>
            </a:pPr>
            <a:r>
              <a:rPr lang="zh-CN" altLang="en-US" b="1" dirty="0" smtClean="0">
                <a:latin typeface="华文楷体" panose="02010600040101010101" pitchFamily="2" charset="-122"/>
                <a:ea typeface="华文楷体" panose="02010600040101010101" pitchFamily="2" charset="-122"/>
              </a:rPr>
              <a:t>拓展练习</a:t>
            </a:r>
            <a:endParaRPr lang="en-US" altLang="zh-CN" b="1" dirty="0" smtClean="0">
              <a:latin typeface="华文楷体" panose="02010600040101010101" pitchFamily="2" charset="-122"/>
              <a:ea typeface="华文楷体" panose="02010600040101010101" pitchFamily="2" charset="-122"/>
            </a:endParaRPr>
          </a:p>
        </p:txBody>
      </p:sp>
      <p:sp>
        <p:nvSpPr>
          <p:cNvPr id="6" name="圆角矩形 5"/>
          <p:cNvSpPr/>
          <p:nvPr/>
        </p:nvSpPr>
        <p:spPr>
          <a:xfrm>
            <a:off x="1143060" y="3200446"/>
            <a:ext cx="4648078" cy="4114692"/>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zh-CN" altLang="en-US" sz="2400" dirty="0">
                <a:solidFill>
                  <a:schemeClr val="tx1"/>
                </a:solidFill>
                <a:latin typeface="微软雅黑" pitchFamily="34" charset="-122"/>
                <a:ea typeface="微软雅黑" pitchFamily="34" charset="-122"/>
              </a:rPr>
              <a:t>思考：</a:t>
            </a:r>
          </a:p>
          <a:p>
            <a:pPr indent="457200">
              <a:lnSpc>
                <a:spcPct val="150000"/>
              </a:lnSpc>
            </a:pPr>
            <a:r>
              <a:rPr lang="zh-CN" altLang="en-US" sz="2400" smtClean="0">
                <a:solidFill>
                  <a:schemeClr val="tx1"/>
                </a:solidFill>
                <a:latin typeface="微软雅黑" pitchFamily="34" charset="-122"/>
                <a:ea typeface="微软雅黑" pitchFamily="34" charset="-122"/>
              </a:rPr>
              <a:t>深夜里，公路上无论车辆还是行人都很少，通宵亮灯，浪费电力资源。完全关闭路灯，因为黑暗容易导致不安全的事情发生。如何做到既照顾到少数需求，又不浪费呢？</a:t>
            </a:r>
            <a:endParaRPr lang="zh-CN" altLang="en-US" sz="2400" dirty="0">
              <a:solidFill>
                <a:schemeClr val="tx1"/>
              </a:solidFill>
              <a:latin typeface="微软雅黑" pitchFamily="34" charset="-122"/>
              <a:ea typeface="微软雅黑" pitchFamily="34" charset="-122"/>
            </a:endParaRPr>
          </a:p>
        </p:txBody>
      </p:sp>
      <p:sp>
        <p:nvSpPr>
          <p:cNvPr id="7"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Tree>
    <p:extLst>
      <p:ext uri="{BB962C8B-B14F-4D97-AF65-F5344CB8AC3E}">
        <p14:creationId xmlns:p14="http://schemas.microsoft.com/office/powerpoint/2010/main" xmlns="" val="5693359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471488" y="9182100"/>
            <a:ext cx="3262304" cy="52705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7" name="矩形 6"/>
          <p:cNvSpPr/>
          <p:nvPr/>
        </p:nvSpPr>
        <p:spPr>
          <a:xfrm>
            <a:off x="1382671" y="2749648"/>
            <a:ext cx="4043094"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dirty="0" smtClean="0">
                <a:ln/>
                <a:solidFill>
                  <a:srgbClr val="002060"/>
                </a:solidFill>
                <a:effectLst>
                  <a:outerShdw blurRad="38100" dist="38100" dir="2700000" algn="tl">
                    <a:srgbClr val="000000">
                      <a:alpha val="43137"/>
                    </a:srgbClr>
                  </a:outerShdw>
                </a:effectLst>
              </a:rPr>
              <a:t>18 </a:t>
            </a:r>
            <a:r>
              <a:rPr lang="zh-CN" altLang="en-US" sz="4800" b="1" dirty="0" smtClean="0">
                <a:ln/>
                <a:solidFill>
                  <a:srgbClr val="002060"/>
                </a:solidFill>
                <a:effectLst>
                  <a:outerShdw blurRad="38100" dist="38100" dir="2700000" algn="tl">
                    <a:srgbClr val="000000">
                      <a:alpha val="43137"/>
                    </a:srgbClr>
                  </a:outerShdw>
                </a:effectLst>
              </a:rPr>
              <a:t>倒车</a:t>
            </a:r>
            <a:r>
              <a:rPr lang="zh-CN" altLang="en-US" sz="4800" b="1" dirty="0">
                <a:ln/>
                <a:solidFill>
                  <a:srgbClr val="002060"/>
                </a:solidFill>
                <a:effectLst>
                  <a:outerShdw blurRad="38100" dist="38100" dir="2700000" algn="tl">
                    <a:srgbClr val="000000">
                      <a:alpha val="43137"/>
                    </a:srgbClr>
                  </a:outerShdw>
                </a:effectLst>
              </a:rPr>
              <a:t>提醒器</a:t>
            </a:r>
          </a:p>
        </p:txBody>
      </p:sp>
      <p:grpSp>
        <p:nvGrpSpPr>
          <p:cNvPr id="9" name="Group 3"/>
          <p:cNvGrpSpPr>
            <a:grpSpLocks/>
          </p:cNvGrpSpPr>
          <p:nvPr/>
        </p:nvGrpSpPr>
        <p:grpSpPr bwMode="auto">
          <a:xfrm>
            <a:off x="784846" y="3933253"/>
            <a:ext cx="5264012" cy="2207711"/>
            <a:chOff x="-14" y="85"/>
            <a:chExt cx="3984" cy="941"/>
          </a:xfrm>
        </p:grpSpPr>
        <p:sp>
          <p:nvSpPr>
            <p:cNvPr id="10" name="AutoShape 4"/>
            <p:cNvSpPr>
              <a:spLocks noChangeArrowheads="1"/>
            </p:cNvSpPr>
            <p:nvPr/>
          </p:nvSpPr>
          <p:spPr bwMode="auto">
            <a:xfrm>
              <a:off x="-14" y="114"/>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11" name="Group 5"/>
            <p:cNvGrpSpPr>
              <a:grpSpLocks/>
            </p:cNvGrpSpPr>
            <p:nvPr/>
          </p:nvGrpSpPr>
          <p:grpSpPr bwMode="auto">
            <a:xfrm>
              <a:off x="11" y="85"/>
              <a:ext cx="905" cy="746"/>
              <a:chOff x="-76" y="1"/>
              <a:chExt cx="905" cy="746"/>
            </a:xfrm>
          </p:grpSpPr>
          <p:sp>
            <p:nvSpPr>
              <p:cNvPr id="13"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14"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5"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mn-lt"/>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mn-lt"/>
                  <a:ea typeface="宋体" panose="02010600030101010101" pitchFamily="2" charset="-122"/>
                </a:endParaRPr>
              </a:p>
            </p:txBody>
          </p:sp>
        </p:grpSp>
        <p:sp>
          <p:nvSpPr>
            <p:cNvPr id="12" name="Text Box 9"/>
            <p:cNvSpPr txBox="1">
              <a:spLocks noChangeArrowheads="1"/>
            </p:cNvSpPr>
            <p:nvPr/>
          </p:nvSpPr>
          <p:spPr bwMode="auto">
            <a:xfrm>
              <a:off x="960" y="203"/>
              <a:ext cx="2928" cy="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457200" indent="-457200">
                <a:buAutoNum type="arabicPeriod"/>
              </a:pPr>
              <a:r>
                <a:rPr lang="zh-CN" altLang="en-US" sz="2400" b="1" dirty="0" smtClean="0">
                  <a:ea typeface="宋体" panose="02010600030101010101" pitchFamily="2" charset="-122"/>
                </a:rPr>
                <a:t>超声波</a:t>
              </a:r>
              <a:endParaRPr lang="en-US" altLang="zh-CN" sz="2400" b="1" dirty="0" smtClean="0">
                <a:ea typeface="宋体" panose="02010600030101010101" pitchFamily="2" charset="-122"/>
              </a:endParaRPr>
            </a:p>
            <a:p>
              <a:pPr marL="457200" indent="-457200">
                <a:buAutoNum type="arabicPeriod"/>
              </a:pPr>
              <a:r>
                <a:rPr lang="zh-CN" altLang="en-US" sz="2400" b="1" dirty="0">
                  <a:ea typeface="宋体" panose="02010600030101010101" pitchFamily="2" charset="-122"/>
                </a:rPr>
                <a:t>蜂鸣器</a:t>
              </a:r>
              <a:endParaRPr lang="en-US" altLang="zh-CN" sz="2400" b="1" dirty="0" smtClean="0">
                <a:ea typeface="宋体" panose="02010600030101010101" pitchFamily="2" charset="-122"/>
              </a:endParaRPr>
            </a:p>
          </p:txBody>
        </p:sp>
      </p:grpSp>
    </p:spTree>
    <p:extLst>
      <p:ext uri="{BB962C8B-B14F-4D97-AF65-F5344CB8AC3E}">
        <p14:creationId xmlns:p14="http://schemas.microsoft.com/office/powerpoint/2010/main" xmlns="" val="285691049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bwMode="auto">
          <a:xfrm>
            <a:off x="623888" y="150343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2"/>
              </a:buBlip>
            </a:pPr>
            <a:r>
              <a:rPr lang="zh-CN" altLang="en-US" b="1" dirty="0" smtClean="0">
                <a:latin typeface="华文楷体" panose="02010600040101010101" pitchFamily="2" charset="-122"/>
                <a:ea typeface="华文楷体" panose="02010600040101010101" pitchFamily="2" charset="-122"/>
              </a:rPr>
              <a:t>巩固：超声波传感器的连接</a:t>
            </a:r>
            <a:endParaRPr lang="en-US" altLang="zh-CN" b="1" dirty="0" smtClean="0">
              <a:latin typeface="华文楷体" panose="02010600040101010101" pitchFamily="2" charset="-122"/>
              <a:ea typeface="华文楷体" panose="02010600040101010101" pitchFamily="2" charset="-122"/>
            </a:endParaRPr>
          </a:p>
        </p:txBody>
      </p:sp>
      <p:sp>
        <p:nvSpPr>
          <p:cNvPr id="6" name="内容占位符 2"/>
          <p:cNvSpPr txBox="1">
            <a:spLocks/>
          </p:cNvSpPr>
          <p:nvPr/>
        </p:nvSpPr>
        <p:spPr>
          <a:xfrm>
            <a:off x="1030334" y="3124248"/>
            <a:ext cx="4267088" cy="1439862"/>
          </a:xfrm>
          <a:prstGeom prst="rect">
            <a:avLst/>
          </a:prstGeom>
        </p:spPr>
        <p:txBody>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lang="en-US" altLang="zh-CN" dirty="0" smtClean="0"/>
              <a:t>1.  VCC</a:t>
            </a:r>
            <a:r>
              <a:rPr lang="zh-CN" altLang="en-US" dirty="0" smtClean="0"/>
              <a:t>电源端</a:t>
            </a:r>
          </a:p>
          <a:p>
            <a:pPr>
              <a:defRPr/>
            </a:pPr>
            <a:r>
              <a:rPr lang="en-US" altLang="zh-CN" dirty="0" smtClean="0"/>
              <a:t>2.</a:t>
            </a:r>
            <a:r>
              <a:rPr lang="zh-CN" altLang="en-US" dirty="0" smtClean="0"/>
              <a:t>  </a:t>
            </a:r>
            <a:r>
              <a:rPr lang="en-US" altLang="zh-CN" dirty="0" smtClean="0"/>
              <a:t>TRIG</a:t>
            </a:r>
            <a:r>
              <a:rPr lang="zh-CN" altLang="en-US" dirty="0" smtClean="0"/>
              <a:t>控制端</a:t>
            </a:r>
          </a:p>
          <a:p>
            <a:pPr>
              <a:defRPr/>
            </a:pPr>
            <a:r>
              <a:rPr lang="en-US" altLang="zh-CN" dirty="0" smtClean="0"/>
              <a:t>3. </a:t>
            </a:r>
            <a:r>
              <a:rPr lang="zh-CN" altLang="en-US" dirty="0" smtClean="0"/>
              <a:t> </a:t>
            </a:r>
            <a:r>
              <a:rPr lang="en-US" altLang="zh-CN" dirty="0" smtClean="0"/>
              <a:t>ECHO</a:t>
            </a:r>
            <a:r>
              <a:rPr lang="zh-CN" altLang="en-US" dirty="0" smtClean="0"/>
              <a:t>接收端</a:t>
            </a:r>
          </a:p>
          <a:p>
            <a:pPr>
              <a:defRPr/>
            </a:pPr>
            <a:r>
              <a:rPr lang="en-US" altLang="zh-CN" dirty="0" smtClean="0"/>
              <a:t>4.</a:t>
            </a:r>
            <a:r>
              <a:rPr lang="zh-CN" altLang="en-US" dirty="0" smtClean="0"/>
              <a:t>  </a:t>
            </a:r>
            <a:r>
              <a:rPr lang="en-US" altLang="zh-CN" dirty="0" smtClean="0"/>
              <a:t>GND</a:t>
            </a:r>
            <a:r>
              <a:rPr lang="zh-CN" altLang="en-US" dirty="0" smtClean="0"/>
              <a:t>地线（也即电源的负极）</a:t>
            </a:r>
          </a:p>
          <a:p>
            <a:pPr>
              <a:defRPr/>
            </a:pPr>
            <a:endParaRPr lang="zh-CN" altLang="en-US" dirty="0"/>
          </a:p>
        </p:txBody>
      </p:sp>
      <p:pic>
        <p:nvPicPr>
          <p:cNvPr id="7" name="Picture 2" descr="C:\Users\Administrator\Desktop\TB22_Mhc6JTMKJjSZFPXXbHUFXa_!!175431198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27315" b="19659"/>
          <a:stretch>
            <a:fillRect/>
          </a:stretch>
        </p:blipFill>
        <p:spPr bwMode="auto">
          <a:xfrm>
            <a:off x="992252" y="5521014"/>
            <a:ext cx="2858996" cy="1515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82960" y="4953000"/>
            <a:ext cx="2411423" cy="4129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Tree>
    <p:extLst>
      <p:ext uri="{BB962C8B-B14F-4D97-AF65-F5344CB8AC3E}">
        <p14:creationId xmlns:p14="http://schemas.microsoft.com/office/powerpoint/2010/main" xmlns="" val="24655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23888" y="150343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2"/>
              </a:buBlip>
            </a:pPr>
            <a:r>
              <a:rPr lang="zh-CN" altLang="en-US" b="1" dirty="0" smtClean="0">
                <a:latin typeface="华文楷体" panose="02010600040101010101" pitchFamily="2" charset="-122"/>
                <a:ea typeface="华文楷体" panose="02010600040101010101" pitchFamily="2" charset="-122"/>
              </a:rPr>
              <a:t>任务</a:t>
            </a:r>
            <a:r>
              <a:rPr lang="en-US" altLang="zh-CN" b="1" dirty="0" smtClean="0">
                <a:latin typeface="华文楷体" panose="02010600040101010101" pitchFamily="2" charset="-122"/>
                <a:ea typeface="华文楷体" panose="02010600040101010101" pitchFamily="2" charset="-122"/>
              </a:rPr>
              <a:t>1——</a:t>
            </a:r>
          </a:p>
          <a:p>
            <a:r>
              <a:rPr lang="en-US" altLang="zh-CN" b="1" dirty="0">
                <a:latin typeface="华文楷体" panose="02010600040101010101" pitchFamily="2" charset="-122"/>
                <a:ea typeface="华文楷体" panose="02010600040101010101" pitchFamily="2" charset="-122"/>
              </a:rPr>
              <a:t> </a:t>
            </a:r>
            <a:r>
              <a:rPr lang="en-US" altLang="zh-CN" b="1" dirty="0" smtClean="0">
                <a:latin typeface="华文楷体" panose="02010600040101010101" pitchFamily="2" charset="-122"/>
                <a:ea typeface="华文楷体" panose="02010600040101010101" pitchFamily="2" charset="-122"/>
              </a:rPr>
              <a:t>   </a:t>
            </a:r>
            <a:r>
              <a:rPr lang="zh-CN" altLang="en-US" b="1" dirty="0" smtClean="0">
                <a:latin typeface="华文楷体" panose="02010600040101010101" pitchFamily="2" charset="-122"/>
                <a:ea typeface="华文楷体" panose="02010600040101010101" pitchFamily="2" charset="-122"/>
              </a:rPr>
              <a:t>超声波</a:t>
            </a:r>
            <a:r>
              <a:rPr lang="zh-CN" altLang="en-US" b="1" dirty="0">
                <a:latin typeface="华文楷体" panose="02010600040101010101" pitchFamily="2" charset="-122"/>
                <a:ea typeface="华文楷体" panose="02010600040101010101" pitchFamily="2" charset="-122"/>
              </a:rPr>
              <a:t>测距≤</a:t>
            </a:r>
            <a:r>
              <a:rPr lang="en-US" altLang="zh-CN" b="1" dirty="0">
                <a:latin typeface="华文楷体" panose="02010600040101010101" pitchFamily="2" charset="-122"/>
                <a:ea typeface="华文楷体" panose="02010600040101010101" pitchFamily="2" charset="-122"/>
              </a:rPr>
              <a:t>30</a:t>
            </a:r>
            <a:r>
              <a:rPr lang="zh-CN" altLang="en-US" b="1" dirty="0">
                <a:latin typeface="华文楷体" panose="02010600040101010101" pitchFamily="2" charset="-122"/>
                <a:ea typeface="华文楷体" panose="02010600040101010101" pitchFamily="2" charset="-122"/>
              </a:rPr>
              <a:t>时，亮红灯</a:t>
            </a:r>
            <a:endParaRPr lang="en-US" altLang="zh-CN" b="1" dirty="0" smtClean="0">
              <a:latin typeface="华文楷体" panose="02010600040101010101" pitchFamily="2" charset="-122"/>
              <a:ea typeface="华文楷体" panose="02010600040101010101" pitchFamily="2" charset="-122"/>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97131" y="2961336"/>
            <a:ext cx="2231869" cy="1909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图片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14384" y="5638782"/>
            <a:ext cx="1885901" cy="3352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图片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08359" y="5638782"/>
            <a:ext cx="1884575" cy="3352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a:spLocks noChangeArrowheads="1"/>
          </p:cNvSpPr>
          <p:nvPr/>
        </p:nvSpPr>
        <p:spPr bwMode="auto">
          <a:xfrm>
            <a:off x="1552509" y="4933950"/>
            <a:ext cx="14398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r>
              <a:rPr lang="zh-CN" altLang="en-US" sz="2000" b="1" dirty="0">
                <a:solidFill>
                  <a:srgbClr val="FF0000"/>
                </a:solidFill>
              </a:rPr>
              <a:t>距离远</a:t>
            </a:r>
          </a:p>
        </p:txBody>
      </p:sp>
      <p:sp>
        <p:nvSpPr>
          <p:cNvPr id="11" name="TextBox 10"/>
          <p:cNvSpPr txBox="1">
            <a:spLocks noChangeArrowheads="1"/>
          </p:cNvSpPr>
          <p:nvPr/>
        </p:nvSpPr>
        <p:spPr bwMode="auto">
          <a:xfrm>
            <a:off x="3908359" y="4933950"/>
            <a:ext cx="20351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r>
              <a:rPr lang="zh-CN" altLang="en-US" sz="2000" b="1" dirty="0">
                <a:solidFill>
                  <a:srgbClr val="FF0000"/>
                </a:solidFill>
              </a:rPr>
              <a:t>距离≤</a:t>
            </a:r>
            <a:r>
              <a:rPr lang="en-US" altLang="zh-CN" sz="2000" b="1" dirty="0">
                <a:solidFill>
                  <a:srgbClr val="FF0000"/>
                </a:solidFill>
              </a:rPr>
              <a:t>30</a:t>
            </a:r>
            <a:r>
              <a:rPr lang="zh-CN" altLang="en-US" sz="2000" b="1" dirty="0">
                <a:solidFill>
                  <a:srgbClr val="FF0000"/>
                </a:solidFill>
              </a:rPr>
              <a:t>厘米</a:t>
            </a:r>
          </a:p>
        </p:txBody>
      </p:sp>
      <p:sp>
        <p:nvSpPr>
          <p:cNvPr id="12" name="TextBox 11"/>
          <p:cNvSpPr txBox="1">
            <a:spLocks noChangeArrowheads="1"/>
          </p:cNvSpPr>
          <p:nvPr/>
        </p:nvSpPr>
        <p:spPr bwMode="auto">
          <a:xfrm>
            <a:off x="3562374" y="3697644"/>
            <a:ext cx="280828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smtClean="0"/>
              <a:t>蜂鸣器和</a:t>
            </a:r>
            <a:r>
              <a:rPr lang="en-US" altLang="zh-CN" smtClean="0"/>
              <a:t>LED</a:t>
            </a:r>
            <a:r>
              <a:rPr lang="zh-CN" altLang="en-US" smtClean="0"/>
              <a:t>灯可</a:t>
            </a:r>
            <a:r>
              <a:rPr lang="zh-CN" altLang="en-US"/>
              <a:t>以同时发生报警吗？</a:t>
            </a:r>
          </a:p>
        </p:txBody>
      </p:sp>
      <p:sp>
        <p:nvSpPr>
          <p:cNvPr id="13"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Tree>
    <p:extLst>
      <p:ext uri="{BB962C8B-B14F-4D97-AF65-F5344CB8AC3E}">
        <p14:creationId xmlns:p14="http://schemas.microsoft.com/office/powerpoint/2010/main" xmlns="" val="164893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3448170" y="2133674"/>
            <a:ext cx="3409830" cy="5562454"/>
          </a:xfrm>
          <a:prstGeom prst="rect">
            <a:avLst/>
          </a:prstGeom>
          <a:noFill/>
          <a:ln w="9525">
            <a:noFill/>
            <a:miter lim="800000"/>
            <a:headEnd/>
            <a:tailEnd/>
          </a:ln>
        </p:spPr>
      </p:pic>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85872" y="114310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Blip>
                <a:blip r:embed="rId3"/>
              </a:buBlip>
            </a:pPr>
            <a:r>
              <a:rPr lang="zh-CN" altLang="en-US" b="1" dirty="0" smtClean="0">
                <a:latin typeface="华文楷体" panose="02010600040101010101" pitchFamily="2" charset="-122"/>
                <a:ea typeface="华文楷体" panose="02010600040101010101" pitchFamily="2" charset="-122"/>
              </a:rPr>
              <a:t>任务</a:t>
            </a:r>
            <a:r>
              <a:rPr lang="en-US" altLang="zh-CN" b="1" dirty="0" smtClean="0">
                <a:latin typeface="华文楷体" panose="02010600040101010101" pitchFamily="2" charset="-122"/>
                <a:ea typeface="华文楷体" panose="02010600040101010101" pitchFamily="2" charset="-122"/>
              </a:rPr>
              <a:t>2——</a:t>
            </a:r>
            <a:r>
              <a:rPr lang="zh-CN" altLang="en-US" b="1" dirty="0" smtClean="0">
                <a:latin typeface="华文楷体" panose="02010600040101010101" pitchFamily="2" charset="-122"/>
                <a:ea typeface="华文楷体" panose="02010600040101010101" pitchFamily="2" charset="-122"/>
              </a:rPr>
              <a:t>倒车提醒</a:t>
            </a:r>
            <a:endParaRPr lang="en-US" altLang="zh-CN" b="1" dirty="0" smtClean="0">
              <a:latin typeface="华文楷体" panose="02010600040101010101" pitchFamily="2" charset="-122"/>
              <a:ea typeface="华文楷体" panose="02010600040101010101" pitchFamily="2" charset="-122"/>
            </a:endParaRPr>
          </a:p>
        </p:txBody>
      </p:sp>
      <p:sp>
        <p:nvSpPr>
          <p:cNvPr id="7" name="TextBox 6"/>
          <p:cNvSpPr txBox="1">
            <a:spLocks noChangeArrowheads="1"/>
          </p:cNvSpPr>
          <p:nvPr/>
        </p:nvSpPr>
        <p:spPr bwMode="auto">
          <a:xfrm>
            <a:off x="450609" y="5983250"/>
            <a:ext cx="3392487"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sz="2000" b="1" dirty="0"/>
              <a:t>如果先判断最近的</a:t>
            </a:r>
            <a:r>
              <a:rPr lang="en-US" altLang="zh-CN" sz="2000" b="1" dirty="0"/>
              <a:t>30cm</a:t>
            </a:r>
            <a:r>
              <a:rPr lang="zh-CN" altLang="en-US" sz="2000" b="1" dirty="0"/>
              <a:t>，然后</a:t>
            </a:r>
            <a:r>
              <a:rPr lang="en-US" altLang="zh-CN" sz="2000" b="1" dirty="0"/>
              <a:t>60cm……</a:t>
            </a:r>
            <a:r>
              <a:rPr lang="zh-CN" altLang="en-US" sz="2000" b="1" dirty="0"/>
              <a:t>；</a:t>
            </a:r>
            <a:endParaRPr lang="en-US" altLang="zh-CN" sz="2000" b="1" dirty="0"/>
          </a:p>
          <a:p>
            <a:r>
              <a:rPr lang="zh-CN" altLang="en-US" sz="2000" b="1" dirty="0"/>
              <a:t>如何修改程序？</a:t>
            </a:r>
          </a:p>
        </p:txBody>
      </p:sp>
      <p:sp>
        <p:nvSpPr>
          <p:cNvPr id="9" name="TextBox 8"/>
          <p:cNvSpPr txBox="1">
            <a:spLocks noChangeArrowheads="1"/>
          </p:cNvSpPr>
          <p:nvPr/>
        </p:nvSpPr>
        <p:spPr bwMode="auto">
          <a:xfrm>
            <a:off x="223027" y="3528740"/>
            <a:ext cx="3960813"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nSpc>
                <a:spcPct val="150000"/>
              </a:lnSpc>
            </a:pPr>
            <a:r>
              <a:rPr lang="zh-CN" altLang="en-US" sz="2000" b="1" dirty="0" smtClean="0"/>
              <a:t>距离≤</a:t>
            </a:r>
            <a:r>
              <a:rPr lang="en-US" altLang="zh-CN" sz="2000" b="1" dirty="0" smtClean="0"/>
              <a:t>15</a:t>
            </a:r>
            <a:r>
              <a:rPr lang="zh-CN" altLang="en-US" sz="2000" b="1" dirty="0" smtClean="0"/>
              <a:t>厘，周期为</a:t>
            </a:r>
            <a:r>
              <a:rPr lang="en-US" altLang="zh-CN" sz="2000" b="1" smtClean="0"/>
              <a:t>0.2 </a:t>
            </a:r>
            <a:r>
              <a:rPr lang="zh-CN" altLang="en-US" sz="2000" b="1" smtClean="0"/>
              <a:t>秒，</a:t>
            </a:r>
            <a:endParaRPr lang="en-US" altLang="zh-CN" sz="2000" b="1" dirty="0" smtClean="0"/>
          </a:p>
          <a:p>
            <a:pPr>
              <a:lnSpc>
                <a:spcPct val="150000"/>
              </a:lnSpc>
            </a:pPr>
            <a:r>
              <a:rPr lang="zh-CN" altLang="en-US" sz="2000" b="1" dirty="0" smtClean="0"/>
              <a:t>距离</a:t>
            </a:r>
            <a:r>
              <a:rPr lang="zh-CN" altLang="en-US" sz="2000" b="1" dirty="0"/>
              <a:t>≤</a:t>
            </a:r>
            <a:r>
              <a:rPr lang="en-US" altLang="zh-CN" sz="2000" b="1" dirty="0"/>
              <a:t>60</a:t>
            </a:r>
            <a:r>
              <a:rPr lang="zh-CN" altLang="en-US" sz="2000" b="1" dirty="0"/>
              <a:t>厘米，周期</a:t>
            </a:r>
            <a:r>
              <a:rPr lang="zh-CN" altLang="en-US" sz="2000" b="1" smtClean="0"/>
              <a:t>为</a:t>
            </a:r>
            <a:r>
              <a:rPr lang="en-US" altLang="zh-CN" sz="2000" b="1" smtClean="0"/>
              <a:t>0.5</a:t>
            </a:r>
            <a:r>
              <a:rPr lang="zh-CN" altLang="en-US" sz="2000" b="1" smtClean="0"/>
              <a:t>秒，</a:t>
            </a:r>
            <a:endParaRPr lang="en-US" altLang="zh-CN" sz="2000" b="1" dirty="0"/>
          </a:p>
          <a:p>
            <a:pPr>
              <a:lnSpc>
                <a:spcPct val="150000"/>
              </a:lnSpc>
            </a:pPr>
            <a:r>
              <a:rPr lang="zh-CN" altLang="en-US" sz="2000" b="1" dirty="0" smtClean="0"/>
              <a:t>距离≤</a:t>
            </a:r>
            <a:r>
              <a:rPr lang="en-US" altLang="zh-CN" sz="2000" b="1" dirty="0" smtClean="0"/>
              <a:t>120</a:t>
            </a:r>
            <a:r>
              <a:rPr lang="zh-CN" altLang="en-US" sz="2000" b="1" dirty="0" smtClean="0"/>
              <a:t>厘米，周期</a:t>
            </a:r>
            <a:r>
              <a:rPr lang="zh-CN" altLang="en-US" sz="2000" b="1" smtClean="0"/>
              <a:t>为</a:t>
            </a:r>
            <a:r>
              <a:rPr lang="en-US" altLang="zh-CN" sz="2000" b="1" smtClean="0"/>
              <a:t>1</a:t>
            </a:r>
            <a:r>
              <a:rPr lang="zh-CN" altLang="en-US" sz="2000" b="1" smtClean="0"/>
              <a:t>秒</a:t>
            </a:r>
            <a:endParaRPr lang="en-US" altLang="zh-CN" sz="2000" b="1" dirty="0"/>
          </a:p>
          <a:p>
            <a:pPr>
              <a:lnSpc>
                <a:spcPct val="150000"/>
              </a:lnSpc>
            </a:pPr>
            <a:endParaRPr lang="en-US" altLang="zh-CN" sz="2000" b="1" dirty="0">
              <a:solidFill>
                <a:srgbClr val="FF0000"/>
              </a:solidFill>
            </a:endParaRPr>
          </a:p>
        </p:txBody>
      </p:sp>
      <p:pic>
        <p:nvPicPr>
          <p:cNvPr id="10" name="Picture 2" descr="问号图片 的图像结果"/>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33709" y="6396298"/>
            <a:ext cx="442913"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 name="直接箭头连接符 10"/>
          <p:cNvCxnSpPr/>
          <p:nvPr/>
        </p:nvCxnSpPr>
        <p:spPr>
          <a:xfrm flipV="1">
            <a:off x="3581396" y="3429040"/>
            <a:ext cx="990574" cy="304792"/>
          </a:xfrm>
          <a:prstGeom prst="straightConnector1">
            <a:avLst/>
          </a:prstGeom>
          <a:ln w="28575">
            <a:solidFill>
              <a:srgbClr val="F18D3B"/>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3200406" y="4267218"/>
            <a:ext cx="1752554" cy="228594"/>
          </a:xfrm>
          <a:prstGeom prst="straightConnector1">
            <a:avLst/>
          </a:prstGeom>
          <a:ln w="28575">
            <a:solidFill>
              <a:srgbClr val="F18D3B"/>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2900347" y="4846898"/>
            <a:ext cx="2520950" cy="969963"/>
          </a:xfrm>
          <a:prstGeom prst="straightConnector1">
            <a:avLst/>
          </a:prstGeom>
          <a:ln w="28575">
            <a:solidFill>
              <a:srgbClr val="F18D3B"/>
            </a:solidFill>
            <a:tailEnd type="arrow"/>
          </a:ln>
        </p:spPr>
        <p:style>
          <a:lnRef idx="1">
            <a:schemeClr val="accent1"/>
          </a:lnRef>
          <a:fillRef idx="0">
            <a:schemeClr val="accent1"/>
          </a:fillRef>
          <a:effectRef idx="0">
            <a:schemeClr val="accent1"/>
          </a:effectRef>
          <a:fontRef idx="minor">
            <a:schemeClr val="tx1"/>
          </a:fontRef>
        </p:style>
      </p:cxnSp>
      <p:sp>
        <p:nvSpPr>
          <p:cNvPr id="21"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Tree>
    <p:extLst>
      <p:ext uri="{BB962C8B-B14F-4D97-AF65-F5344CB8AC3E}">
        <p14:creationId xmlns:p14="http://schemas.microsoft.com/office/powerpoint/2010/main" xmlns="" val="112113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heel(1)">
                                      <p:cBhvr>
                                        <p:cTn id="22" dur="20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heel(1)">
                                      <p:cBhvr>
                                        <p:cTn id="27" dur="20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wheel(1)">
                                      <p:cBhvr>
                                        <p:cTn id="37" dur="20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randombar(horizontal)">
                                      <p:cBhvr>
                                        <p:cTn id="42" dur="500"/>
                                        <p:tgtEl>
                                          <p:spTgt spid="7"/>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85872" y="114310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Blip>
                <a:blip r:embed="rId2"/>
              </a:buBlip>
            </a:pPr>
            <a:r>
              <a:rPr lang="zh-CN" altLang="en-US" b="1" dirty="0" smtClean="0">
                <a:latin typeface="华文楷体" panose="02010600040101010101" pitchFamily="2" charset="-122"/>
                <a:ea typeface="华文楷体" panose="02010600040101010101" pitchFamily="2" charset="-122"/>
              </a:rPr>
              <a:t>任务</a:t>
            </a:r>
            <a:r>
              <a:rPr lang="en-US" altLang="zh-CN" b="1" dirty="0" smtClean="0">
                <a:latin typeface="华文楷体" panose="02010600040101010101" pitchFamily="2" charset="-122"/>
                <a:ea typeface="华文楷体" panose="02010600040101010101" pitchFamily="2" charset="-122"/>
              </a:rPr>
              <a:t>3——</a:t>
            </a:r>
            <a:r>
              <a:rPr lang="zh-CN" altLang="en-US" b="1" dirty="0" smtClean="0">
                <a:latin typeface="华文楷体" panose="02010600040101010101" pitchFamily="2" charset="-122"/>
                <a:ea typeface="华文楷体" panose="02010600040101010101" pitchFamily="2" charset="-122"/>
              </a:rPr>
              <a:t>倒车提醒</a:t>
            </a:r>
            <a:endParaRPr lang="en-US" altLang="zh-CN" b="1" dirty="0" smtClean="0">
              <a:latin typeface="华文楷体" panose="02010600040101010101" pitchFamily="2" charset="-122"/>
              <a:ea typeface="华文楷体" panose="02010600040101010101" pitchFamily="2" charset="-122"/>
            </a:endParaRPr>
          </a:p>
        </p:txBody>
      </p:sp>
      <p:sp>
        <p:nvSpPr>
          <p:cNvPr id="21"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14" name="矩形 13"/>
          <p:cNvSpPr/>
          <p:nvPr/>
        </p:nvSpPr>
        <p:spPr>
          <a:xfrm>
            <a:off x="762070" y="6095970"/>
            <a:ext cx="4801314" cy="880947"/>
          </a:xfrm>
          <a:prstGeom prst="rect">
            <a:avLst/>
          </a:prstGeom>
        </p:spPr>
        <p:txBody>
          <a:bodyPr wrap="none">
            <a:spAutoFit/>
          </a:bodyPr>
          <a:lstStyle/>
          <a:p>
            <a:pPr>
              <a:lnSpc>
                <a:spcPct val="150000"/>
              </a:lnSpc>
            </a:pPr>
            <a:r>
              <a:rPr lang="zh-CN" altLang="en-US" b="1" dirty="0" smtClean="0"/>
              <a:t>利用等待时间和距离相关联，可使程序更短，</a:t>
            </a:r>
            <a:endParaRPr lang="en-US" altLang="zh-CN" b="1" dirty="0" smtClean="0"/>
          </a:p>
          <a:p>
            <a:pPr>
              <a:lnSpc>
                <a:spcPct val="150000"/>
              </a:lnSpc>
            </a:pPr>
            <a:r>
              <a:rPr lang="zh-CN" altLang="en-US" b="1" dirty="0" smtClean="0"/>
              <a:t>且能提醒更大的范围。</a:t>
            </a:r>
            <a:endParaRPr lang="en-US" altLang="zh-CN" b="1" dirty="0" smtClean="0"/>
          </a:p>
        </p:txBody>
      </p:sp>
      <p:pic>
        <p:nvPicPr>
          <p:cNvPr id="60420" name="Picture 4"/>
          <p:cNvPicPr>
            <a:picLocks noChangeAspect="1" noChangeArrowheads="1"/>
          </p:cNvPicPr>
          <p:nvPr/>
        </p:nvPicPr>
        <p:blipFill>
          <a:blip r:embed="rId3" cstate="print"/>
          <a:srcRect/>
          <a:stretch>
            <a:fillRect/>
          </a:stretch>
        </p:blipFill>
        <p:spPr bwMode="auto">
          <a:xfrm>
            <a:off x="609674" y="2667060"/>
            <a:ext cx="4905375" cy="3095625"/>
          </a:xfrm>
          <a:prstGeom prst="rect">
            <a:avLst/>
          </a:prstGeom>
          <a:noFill/>
          <a:ln w="9525">
            <a:noFill/>
            <a:miter lim="800000"/>
            <a:headEnd/>
            <a:tailEnd/>
          </a:ln>
        </p:spPr>
      </p:pic>
    </p:spTree>
    <p:extLst>
      <p:ext uri="{BB962C8B-B14F-4D97-AF65-F5344CB8AC3E}">
        <p14:creationId xmlns:p14="http://schemas.microsoft.com/office/powerpoint/2010/main" xmlns="" val="112113404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bwMode="auto">
          <a:xfrm>
            <a:off x="685872" y="114310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Blip>
                <a:blip r:embed="rId2"/>
              </a:buBlip>
            </a:pPr>
            <a:r>
              <a:rPr lang="zh-CN" altLang="en-US" b="1" dirty="0" smtClean="0">
                <a:latin typeface="华文楷体" panose="02010600040101010101" pitchFamily="2" charset="-122"/>
                <a:ea typeface="华文楷体" panose="02010600040101010101" pitchFamily="2" charset="-122"/>
              </a:rPr>
              <a:t>舵机的连线和使用</a:t>
            </a:r>
            <a:endParaRPr lang="en-US" altLang="zh-CN" b="1" dirty="0" smtClean="0">
              <a:latin typeface="华文楷体" panose="02010600040101010101" pitchFamily="2" charset="-122"/>
              <a:ea typeface="华文楷体" panose="02010600040101010101" pitchFamily="2" charset="-122"/>
            </a:endParaRPr>
          </a:p>
        </p:txBody>
      </p:sp>
      <p:sp>
        <p:nvSpPr>
          <p:cNvPr id="21"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pic>
        <p:nvPicPr>
          <p:cNvPr id="14" name="Picture 2"/>
          <p:cNvPicPr>
            <a:picLocks noChangeAspect="1" noChangeArrowheads="1"/>
          </p:cNvPicPr>
          <p:nvPr/>
        </p:nvPicPr>
        <p:blipFill>
          <a:blip r:embed="rId3" cstate="print"/>
          <a:srcRect/>
          <a:stretch>
            <a:fillRect/>
          </a:stretch>
        </p:blipFill>
        <p:spPr bwMode="auto">
          <a:xfrm>
            <a:off x="0" y="2286070"/>
            <a:ext cx="2643206" cy="4185473"/>
          </a:xfrm>
          <a:prstGeom prst="rect">
            <a:avLst/>
          </a:prstGeom>
          <a:noFill/>
          <a:ln w="9525">
            <a:noFill/>
            <a:miter lim="800000"/>
            <a:headEnd/>
            <a:tailEnd/>
          </a:ln>
          <a:effectLst/>
        </p:spPr>
      </p:pic>
      <p:sp>
        <p:nvSpPr>
          <p:cNvPr id="15" name="矩形 14"/>
          <p:cNvSpPr/>
          <p:nvPr/>
        </p:nvSpPr>
        <p:spPr>
          <a:xfrm>
            <a:off x="2743218" y="3124248"/>
            <a:ext cx="4572000" cy="2031325"/>
          </a:xfrm>
          <a:prstGeom prst="rect">
            <a:avLst/>
          </a:prstGeom>
        </p:spPr>
        <p:txBody>
          <a:bodyPr>
            <a:spAutoFit/>
          </a:bodyPr>
          <a:lstStyle/>
          <a:p>
            <a:r>
              <a:rPr lang="zh-CN" altLang="en-US" dirty="0" smtClean="0"/>
              <a:t>红色接</a:t>
            </a:r>
            <a:r>
              <a:rPr lang="en-US" altLang="zh-CN" dirty="0" smtClean="0"/>
              <a:t>VCC</a:t>
            </a:r>
            <a:r>
              <a:rPr lang="zh-CN" altLang="en-US" dirty="0" smtClean="0"/>
              <a:t>供</a:t>
            </a:r>
            <a:r>
              <a:rPr lang="en-US" altLang="zh-CN" dirty="0" smtClean="0"/>
              <a:t>5V</a:t>
            </a:r>
            <a:r>
              <a:rPr lang="zh-CN" altLang="en-US" dirty="0" smtClean="0"/>
              <a:t>电源</a:t>
            </a:r>
            <a:endParaRPr lang="en-US" altLang="zh-CN" dirty="0" smtClean="0"/>
          </a:p>
          <a:p>
            <a:r>
              <a:rPr lang="zh-CN" altLang="en-US" dirty="0" smtClean="0"/>
              <a:t>棕色接</a:t>
            </a:r>
            <a:r>
              <a:rPr lang="en-US" altLang="zh-CN" dirty="0" smtClean="0"/>
              <a:t>GND</a:t>
            </a:r>
            <a:r>
              <a:rPr lang="zh-CN" altLang="en-US" dirty="0" smtClean="0"/>
              <a:t>地线</a:t>
            </a:r>
            <a:endParaRPr lang="en-US" altLang="zh-CN" dirty="0" smtClean="0"/>
          </a:p>
          <a:p>
            <a:r>
              <a:rPr lang="zh-CN" altLang="en-US" dirty="0" smtClean="0"/>
              <a:t>黄色接控制信号</a:t>
            </a:r>
            <a:endParaRPr lang="en-US" altLang="zh-CN" dirty="0" smtClean="0"/>
          </a:p>
          <a:p>
            <a:endParaRPr lang="en-US" altLang="zh-CN" dirty="0" smtClean="0"/>
          </a:p>
          <a:p>
            <a:endParaRPr lang="en-US" altLang="zh-CN" dirty="0" smtClean="0"/>
          </a:p>
          <a:p>
            <a:r>
              <a:rPr lang="zh-CN" altLang="en-US" dirty="0" smtClean="0"/>
              <a:t>舵机有</a:t>
            </a:r>
            <a:r>
              <a:rPr lang="en-US" altLang="zh-CN" dirty="0" smtClean="0"/>
              <a:t>90</a:t>
            </a:r>
            <a:r>
              <a:rPr lang="zh-CN" altLang="en-US" dirty="0" smtClean="0"/>
              <a:t>度，</a:t>
            </a:r>
            <a:r>
              <a:rPr lang="en-US" altLang="zh-CN" dirty="0" smtClean="0"/>
              <a:t>180</a:t>
            </a:r>
            <a:r>
              <a:rPr lang="zh-CN" altLang="en-US" dirty="0" smtClean="0"/>
              <a:t>度和</a:t>
            </a:r>
            <a:r>
              <a:rPr lang="en-US" altLang="zh-CN" dirty="0" smtClean="0"/>
              <a:t>360</a:t>
            </a:r>
            <a:r>
              <a:rPr lang="zh-CN" altLang="en-US" dirty="0" smtClean="0"/>
              <a:t>度舵机等几种</a:t>
            </a:r>
            <a:endParaRPr lang="en-US" altLang="zh-CN" dirty="0" smtClean="0"/>
          </a:p>
          <a:p>
            <a:r>
              <a:rPr lang="zh-CN" altLang="en-US" dirty="0" smtClean="0"/>
              <a:t>这里我们介绍的是</a:t>
            </a:r>
            <a:r>
              <a:rPr lang="en-US" altLang="zh-CN" dirty="0" smtClean="0"/>
              <a:t>360</a:t>
            </a:r>
            <a:r>
              <a:rPr lang="zh-CN" altLang="en-US" dirty="0" smtClean="0"/>
              <a:t>度舵机</a:t>
            </a:r>
            <a:endParaRPr lang="en-US" altLang="zh-CN" dirty="0" smtClean="0"/>
          </a:p>
        </p:txBody>
      </p:sp>
      <p:grpSp>
        <p:nvGrpSpPr>
          <p:cNvPr id="3" name="组合 2"/>
          <p:cNvGrpSpPr/>
          <p:nvPr/>
        </p:nvGrpSpPr>
        <p:grpSpPr>
          <a:xfrm>
            <a:off x="1057228" y="7057984"/>
            <a:ext cx="1228878" cy="1400124"/>
            <a:chOff x="1057228" y="7057984"/>
            <a:chExt cx="1228878" cy="1400124"/>
          </a:xfrm>
        </p:grpSpPr>
        <p:cxnSp>
          <p:nvCxnSpPr>
            <p:cNvPr id="19" name="直接连接符 18"/>
            <p:cNvCxnSpPr/>
            <p:nvPr/>
          </p:nvCxnSpPr>
          <p:spPr>
            <a:xfrm flipH="1">
              <a:off x="1057228" y="7743766"/>
              <a:ext cx="11429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flipV="1">
              <a:off x="1133426" y="7057984"/>
              <a:ext cx="1152680" cy="7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1071660" y="8428460"/>
              <a:ext cx="1214446" cy="29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rot="5400000" flipH="1" flipV="1">
              <a:off x="1321693" y="7429155"/>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457278" y="8839098"/>
            <a:ext cx="5630067" cy="369332"/>
          </a:xfrm>
          <a:prstGeom prst="rect">
            <a:avLst/>
          </a:prstGeom>
          <a:noFill/>
        </p:spPr>
        <p:txBody>
          <a:bodyPr wrap="none" rtlCol="0">
            <a:spAutoFit/>
          </a:bodyPr>
          <a:lstStyle/>
          <a:p>
            <a:r>
              <a:rPr lang="zh-CN" altLang="en-US" dirty="0" smtClean="0"/>
              <a:t>舵机控制信号连在</a:t>
            </a:r>
            <a:r>
              <a:rPr lang="en-US" altLang="zh-CN" dirty="0" smtClean="0"/>
              <a:t>GPIO18</a:t>
            </a:r>
            <a:r>
              <a:rPr lang="zh-CN" altLang="en-US" dirty="0" smtClean="0"/>
              <a:t>和</a:t>
            </a:r>
            <a:r>
              <a:rPr lang="en-US" altLang="zh-CN" dirty="0" smtClean="0"/>
              <a:t>23</a:t>
            </a:r>
            <a:r>
              <a:rPr lang="zh-CN" altLang="en-US" dirty="0" smtClean="0"/>
              <a:t>，该代码使小车前进</a:t>
            </a:r>
            <a:r>
              <a:rPr lang="en-US" altLang="zh-CN" dirty="0" smtClean="0"/>
              <a:t>2</a:t>
            </a:r>
            <a:r>
              <a:rPr lang="zh-CN" altLang="en-US" dirty="0" smtClean="0"/>
              <a:t>秒</a:t>
            </a:r>
            <a:endParaRPr lang="en-US" altLang="zh-CN" dirty="0" smtClean="0"/>
          </a:p>
        </p:txBody>
      </p:sp>
      <p:grpSp>
        <p:nvGrpSpPr>
          <p:cNvPr id="2" name="组合 1"/>
          <p:cNvGrpSpPr/>
          <p:nvPr/>
        </p:nvGrpSpPr>
        <p:grpSpPr>
          <a:xfrm>
            <a:off x="1133426" y="5497947"/>
            <a:ext cx="6857910" cy="2366974"/>
            <a:chOff x="90" y="6472124"/>
            <a:chExt cx="6857910" cy="2366974"/>
          </a:xfrm>
        </p:grpSpPr>
        <p:sp>
          <p:nvSpPr>
            <p:cNvPr id="16" name="TextBox 15"/>
            <p:cNvSpPr txBox="1"/>
            <p:nvPr/>
          </p:nvSpPr>
          <p:spPr>
            <a:xfrm>
              <a:off x="2895614" y="7028864"/>
              <a:ext cx="2071702" cy="369332"/>
            </a:xfrm>
            <a:prstGeom prst="rect">
              <a:avLst/>
            </a:prstGeom>
            <a:noFill/>
          </p:spPr>
          <p:txBody>
            <a:bodyPr wrap="square" rtlCol="0">
              <a:spAutoFit/>
            </a:bodyPr>
            <a:lstStyle/>
            <a:p>
              <a:r>
                <a:rPr lang="en-US" altLang="zh-CN" dirty="0" smtClean="0"/>
                <a:t>500</a:t>
              </a:r>
              <a:endParaRPr lang="zh-CN" altLang="en-US" dirty="0"/>
            </a:p>
          </p:txBody>
        </p:sp>
        <p:sp>
          <p:nvSpPr>
            <p:cNvPr id="17" name="TextBox 16"/>
            <p:cNvSpPr txBox="1"/>
            <p:nvPr/>
          </p:nvSpPr>
          <p:spPr>
            <a:xfrm>
              <a:off x="2895614" y="7671806"/>
              <a:ext cx="2071702" cy="369332"/>
            </a:xfrm>
            <a:prstGeom prst="rect">
              <a:avLst/>
            </a:prstGeom>
            <a:noFill/>
          </p:spPr>
          <p:txBody>
            <a:bodyPr wrap="square" rtlCol="0">
              <a:spAutoFit/>
            </a:bodyPr>
            <a:lstStyle/>
            <a:p>
              <a:r>
                <a:rPr lang="en-US" altLang="zh-CN" dirty="0" smtClean="0"/>
                <a:t>1500</a:t>
              </a:r>
              <a:endParaRPr lang="zh-CN" altLang="en-US" dirty="0"/>
            </a:p>
          </p:txBody>
        </p:sp>
        <p:sp>
          <p:nvSpPr>
            <p:cNvPr id="18" name="TextBox 17"/>
            <p:cNvSpPr txBox="1"/>
            <p:nvPr/>
          </p:nvSpPr>
          <p:spPr>
            <a:xfrm>
              <a:off x="2895614" y="8469766"/>
              <a:ext cx="2071702" cy="369332"/>
            </a:xfrm>
            <a:prstGeom prst="rect">
              <a:avLst/>
            </a:prstGeom>
            <a:noFill/>
          </p:spPr>
          <p:txBody>
            <a:bodyPr wrap="square" rtlCol="0">
              <a:spAutoFit/>
            </a:bodyPr>
            <a:lstStyle/>
            <a:p>
              <a:r>
                <a:rPr lang="en-US" altLang="zh-CN" dirty="0" smtClean="0"/>
                <a:t>2500</a:t>
              </a:r>
              <a:endParaRPr lang="zh-CN" altLang="en-US" dirty="0"/>
            </a:p>
          </p:txBody>
        </p:sp>
        <p:cxnSp>
          <p:nvCxnSpPr>
            <p:cNvPr id="24" name="直接箭头连接符 23"/>
            <p:cNvCxnSpPr/>
            <p:nvPr/>
          </p:nvCxnSpPr>
          <p:spPr>
            <a:xfrm rot="5400000">
              <a:off x="1321693" y="8143535"/>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895614" y="6612378"/>
              <a:ext cx="2071702" cy="369332"/>
            </a:xfrm>
            <a:prstGeom prst="rect">
              <a:avLst/>
            </a:prstGeom>
            <a:noFill/>
          </p:spPr>
          <p:txBody>
            <a:bodyPr wrap="square" rtlCol="0">
              <a:spAutoFit/>
            </a:bodyPr>
            <a:lstStyle/>
            <a:p>
              <a:r>
                <a:rPr lang="en-US" altLang="zh-CN" dirty="0" smtClean="0"/>
                <a:t>PWM</a:t>
              </a:r>
              <a:endParaRPr lang="zh-CN" altLang="en-US" dirty="0"/>
            </a:p>
          </p:txBody>
        </p:sp>
        <p:sp>
          <p:nvSpPr>
            <p:cNvPr id="26" name="TextBox 25"/>
            <p:cNvSpPr txBox="1"/>
            <p:nvPr/>
          </p:nvSpPr>
          <p:spPr>
            <a:xfrm>
              <a:off x="500156" y="6536180"/>
              <a:ext cx="2071702" cy="369332"/>
            </a:xfrm>
            <a:prstGeom prst="rect">
              <a:avLst/>
            </a:prstGeom>
            <a:noFill/>
          </p:spPr>
          <p:txBody>
            <a:bodyPr wrap="square" rtlCol="0">
              <a:spAutoFit/>
            </a:bodyPr>
            <a:lstStyle/>
            <a:p>
              <a:r>
                <a:rPr lang="zh-CN" altLang="en-US" dirty="0" smtClean="0"/>
                <a:t>速度</a:t>
              </a:r>
              <a:endParaRPr lang="zh-CN" altLang="en-US" dirty="0"/>
            </a:p>
          </p:txBody>
        </p:sp>
        <p:sp>
          <p:nvSpPr>
            <p:cNvPr id="27" name="TextBox 26"/>
            <p:cNvSpPr txBox="1"/>
            <p:nvPr/>
          </p:nvSpPr>
          <p:spPr>
            <a:xfrm>
              <a:off x="428718" y="7607750"/>
              <a:ext cx="2071702" cy="369332"/>
            </a:xfrm>
            <a:prstGeom prst="rect">
              <a:avLst/>
            </a:prstGeom>
            <a:noFill/>
          </p:spPr>
          <p:txBody>
            <a:bodyPr wrap="square" rtlCol="0">
              <a:spAutoFit/>
            </a:bodyPr>
            <a:lstStyle/>
            <a:p>
              <a:r>
                <a:rPr lang="en-US" altLang="zh-CN" dirty="0" smtClean="0"/>
                <a:t>0</a:t>
              </a:r>
              <a:endParaRPr lang="zh-CN" altLang="en-US" dirty="0"/>
            </a:p>
          </p:txBody>
        </p:sp>
        <p:sp>
          <p:nvSpPr>
            <p:cNvPr id="28" name="TextBox 27"/>
            <p:cNvSpPr txBox="1"/>
            <p:nvPr/>
          </p:nvSpPr>
          <p:spPr>
            <a:xfrm>
              <a:off x="90" y="6964808"/>
              <a:ext cx="2071702" cy="369332"/>
            </a:xfrm>
            <a:prstGeom prst="rect">
              <a:avLst/>
            </a:prstGeom>
            <a:noFill/>
          </p:spPr>
          <p:txBody>
            <a:bodyPr wrap="square" rtlCol="0">
              <a:spAutoFit/>
            </a:bodyPr>
            <a:lstStyle/>
            <a:p>
              <a:r>
                <a:rPr lang="zh-CN" altLang="en-US" dirty="0" smtClean="0"/>
                <a:t>正转最大</a:t>
              </a:r>
              <a:endParaRPr lang="zh-CN" altLang="en-US" dirty="0"/>
            </a:p>
          </p:txBody>
        </p:sp>
        <p:sp>
          <p:nvSpPr>
            <p:cNvPr id="29" name="TextBox 28"/>
            <p:cNvSpPr txBox="1"/>
            <p:nvPr/>
          </p:nvSpPr>
          <p:spPr>
            <a:xfrm>
              <a:off x="90" y="8393568"/>
              <a:ext cx="2071702" cy="369332"/>
            </a:xfrm>
            <a:prstGeom prst="rect">
              <a:avLst/>
            </a:prstGeom>
            <a:noFill/>
          </p:spPr>
          <p:txBody>
            <a:bodyPr wrap="square" rtlCol="0">
              <a:spAutoFit/>
            </a:bodyPr>
            <a:lstStyle/>
            <a:p>
              <a:r>
                <a:rPr lang="zh-CN" altLang="en-US" dirty="0" smtClean="0"/>
                <a:t>反转最大</a:t>
              </a:r>
              <a:endParaRPr lang="zh-CN" altLang="en-US" dirty="0"/>
            </a:p>
          </p:txBody>
        </p:sp>
        <p:pic>
          <p:nvPicPr>
            <p:cNvPr id="41" name="Picture 3"/>
            <p:cNvPicPr>
              <a:picLocks noChangeAspect="1" noChangeArrowheads="1"/>
            </p:cNvPicPr>
            <p:nvPr/>
          </p:nvPicPr>
          <p:blipFill>
            <a:blip r:embed="rId4" cstate="print"/>
            <a:srcRect/>
            <a:stretch>
              <a:fillRect/>
            </a:stretch>
          </p:blipFill>
          <p:spPr bwMode="auto">
            <a:xfrm>
              <a:off x="3650680" y="6472124"/>
              <a:ext cx="3207320" cy="2214578"/>
            </a:xfrm>
            <a:prstGeom prst="rect">
              <a:avLst/>
            </a:prstGeom>
            <a:noFill/>
            <a:ln w="9525">
              <a:noFill/>
              <a:miter lim="800000"/>
              <a:headEnd/>
              <a:tailEnd/>
            </a:ln>
            <a:effectLst/>
          </p:spPr>
        </p:pic>
      </p:grpSp>
    </p:spTree>
    <p:extLst>
      <p:ext uri="{BB962C8B-B14F-4D97-AF65-F5344CB8AC3E}">
        <p14:creationId xmlns:p14="http://schemas.microsoft.com/office/powerpoint/2010/main" xmlns="" val="11211340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Raspberry-GPIO-Pins_B_plus.jpg"/>
          <p:cNvPicPr>
            <a:picLocks noChangeAspect="1"/>
          </p:cNvPicPr>
          <p:nvPr/>
        </p:nvPicPr>
        <p:blipFill>
          <a:blip r:embed="rId3" cstate="print"/>
          <a:stretch>
            <a:fillRect/>
          </a:stretch>
        </p:blipFill>
        <p:spPr>
          <a:xfrm>
            <a:off x="0" y="1905080"/>
            <a:ext cx="4648168" cy="4648168"/>
          </a:xfrm>
          <a:prstGeom prst="rect">
            <a:avLst/>
          </a:prstGeom>
        </p:spPr>
      </p:pic>
      <p:sp>
        <p:nvSpPr>
          <p:cNvPr id="13321" name="Rectangle 2"/>
          <p:cNvSpPr txBox="1">
            <a:spLocks noChangeArrowheads="1"/>
          </p:cNvSpPr>
          <p:nvPr/>
        </p:nvSpPr>
        <p:spPr bwMode="auto">
          <a:xfrm>
            <a:off x="628650" y="1219298"/>
            <a:ext cx="622935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457200" indent="-457200"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fontAlgn="base">
              <a:spcBef>
                <a:spcPct val="0"/>
              </a:spcBef>
              <a:spcAft>
                <a:spcPct val="0"/>
              </a:spcAft>
              <a:defRPr>
                <a:solidFill>
                  <a:schemeClr val="tx1"/>
                </a:solidFill>
                <a:latin typeface="Calibri" panose="020F0502020204030204" pitchFamily="34" charset="0"/>
              </a:defRPr>
            </a:lvl6pPr>
            <a:lvl7pPr marL="2971800" indent="-228600" defTabSz="685800" fontAlgn="base">
              <a:spcBef>
                <a:spcPct val="0"/>
              </a:spcBef>
              <a:spcAft>
                <a:spcPct val="0"/>
              </a:spcAft>
              <a:defRPr>
                <a:solidFill>
                  <a:schemeClr val="tx1"/>
                </a:solidFill>
                <a:latin typeface="Calibri" panose="020F0502020204030204" pitchFamily="34" charset="0"/>
              </a:defRPr>
            </a:lvl7pPr>
            <a:lvl8pPr marL="3429000" indent="-228600" defTabSz="685800" fontAlgn="base">
              <a:spcBef>
                <a:spcPct val="0"/>
              </a:spcBef>
              <a:spcAft>
                <a:spcPct val="0"/>
              </a:spcAft>
              <a:defRPr>
                <a:solidFill>
                  <a:schemeClr val="tx1"/>
                </a:solidFill>
                <a:latin typeface="Calibri" panose="020F0502020204030204" pitchFamily="34" charset="0"/>
              </a:defRPr>
            </a:lvl8pPr>
            <a:lvl9pPr marL="3886200" indent="-228600" defTabSz="6858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buFontTx/>
              <a:buBlip>
                <a:blip r:embed="rId4"/>
              </a:buBlip>
            </a:pPr>
            <a:r>
              <a:rPr lang="en-US" altLang="zh-CN" sz="2800" b="1" dirty="0" smtClean="0">
                <a:latin typeface="Calibri Light" panose="020F0302020204030204" pitchFamily="34" charset="0"/>
                <a:ea typeface="宋体" panose="02010600030101010101" pitchFamily="2" charset="-122"/>
              </a:rPr>
              <a:t>GPIO</a:t>
            </a:r>
            <a:r>
              <a:rPr lang="zh-CN" altLang="en-US" sz="2800" b="1" dirty="0" smtClean="0">
                <a:latin typeface="Calibri Light" panose="020F0302020204030204" pitchFamily="34" charset="0"/>
                <a:ea typeface="宋体" panose="02010600030101010101" pitchFamily="2" charset="-122"/>
              </a:rPr>
              <a:t>和扩展板</a:t>
            </a:r>
            <a:endParaRPr lang="en-US" altLang="zh-CN" sz="2800" b="1" dirty="0">
              <a:latin typeface="Calibri Light" panose="020F0302020204030204" pitchFamily="34" charset="0"/>
              <a:ea typeface="宋体" panose="02010600030101010101" pitchFamily="2" charset="-122"/>
            </a:endParaRPr>
          </a:p>
        </p:txBody>
      </p:sp>
      <p:sp>
        <p:nvSpPr>
          <p:cNvPr id="24"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26"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13" name="Picture 3"/>
          <p:cNvPicPr>
            <a:picLocks noChangeAspect="1" noChangeArrowheads="1"/>
          </p:cNvPicPr>
          <p:nvPr/>
        </p:nvPicPr>
        <p:blipFill>
          <a:blip r:embed="rId5" cstate="print"/>
          <a:srcRect/>
          <a:stretch>
            <a:fillRect/>
          </a:stretch>
        </p:blipFill>
        <p:spPr bwMode="auto">
          <a:xfrm>
            <a:off x="3713162" y="5867376"/>
            <a:ext cx="3144838" cy="3505200"/>
          </a:xfrm>
          <a:prstGeom prst="rect">
            <a:avLst/>
          </a:prstGeom>
          <a:noFill/>
          <a:ln w="9525">
            <a:noFill/>
            <a:miter lim="800000"/>
            <a:headEnd/>
            <a:tailEnd/>
          </a:ln>
        </p:spPr>
      </p:pic>
      <p:sp>
        <p:nvSpPr>
          <p:cNvPr id="15" name="文本框 28"/>
          <p:cNvSpPr txBox="1"/>
          <p:nvPr/>
        </p:nvSpPr>
        <p:spPr>
          <a:xfrm>
            <a:off x="152486" y="7086545"/>
            <a:ext cx="3657504" cy="2031325"/>
          </a:xfrm>
          <a:prstGeom prst="rect">
            <a:avLst/>
          </a:prstGeom>
          <a:noFill/>
        </p:spPr>
        <p:txBody>
          <a:bodyPr wrap="square" rtlCol="0">
            <a:spAutoFit/>
          </a:bodyPr>
          <a:lstStyle/>
          <a:p>
            <a:r>
              <a:rPr lang="en-US" altLang="zh-CN" dirty="0" smtClean="0"/>
              <a:t>General Purpose Input Output </a:t>
            </a:r>
          </a:p>
          <a:p>
            <a:r>
              <a:rPr lang="zh-CN" altLang="en-US" dirty="0" smtClean="0"/>
              <a:t>（通用输入</a:t>
            </a:r>
            <a:r>
              <a:rPr lang="en-US" altLang="zh-CN" dirty="0" smtClean="0"/>
              <a:t>/</a:t>
            </a:r>
            <a:r>
              <a:rPr lang="zh-CN" altLang="en-US" dirty="0" smtClean="0"/>
              <a:t>输出）简称为</a:t>
            </a:r>
            <a:r>
              <a:rPr lang="en-US" altLang="zh-CN" dirty="0" smtClean="0"/>
              <a:t>GPIO</a:t>
            </a:r>
          </a:p>
          <a:p>
            <a:r>
              <a:rPr lang="zh-CN" altLang="en-US" dirty="0" smtClean="0"/>
              <a:t>即这个引脚可以输出信号</a:t>
            </a:r>
            <a:endParaRPr lang="en-US" altLang="zh-CN" dirty="0" smtClean="0"/>
          </a:p>
          <a:p>
            <a:r>
              <a:rPr lang="zh-CN" altLang="en-US" dirty="0" smtClean="0"/>
              <a:t>（比如点亮小灯） ，</a:t>
            </a:r>
            <a:endParaRPr lang="en-US" altLang="zh-CN" dirty="0" smtClean="0"/>
          </a:p>
          <a:p>
            <a:r>
              <a:rPr lang="zh-CN" altLang="en-US" dirty="0" smtClean="0"/>
              <a:t>也可以接受信号</a:t>
            </a:r>
            <a:endParaRPr lang="en-US" altLang="zh-CN" dirty="0" smtClean="0"/>
          </a:p>
          <a:p>
            <a:r>
              <a:rPr lang="zh-CN" altLang="en-US" dirty="0" smtClean="0"/>
              <a:t>（比如接受红外传感器反馈）</a:t>
            </a:r>
            <a:endParaRPr lang="en-US" altLang="zh-CN" dirty="0" smtClean="0"/>
          </a:p>
          <a:p>
            <a:endParaRPr lang="zh-CN" altLang="en-US" dirty="0"/>
          </a:p>
        </p:txBody>
      </p:sp>
      <p:sp>
        <p:nvSpPr>
          <p:cNvPr id="16" name="矩形 15"/>
          <p:cNvSpPr/>
          <p:nvPr/>
        </p:nvSpPr>
        <p:spPr>
          <a:xfrm>
            <a:off x="4595842" y="3810030"/>
            <a:ext cx="2262158" cy="646331"/>
          </a:xfrm>
          <a:prstGeom prst="rect">
            <a:avLst/>
          </a:prstGeom>
        </p:spPr>
        <p:txBody>
          <a:bodyPr wrap="none">
            <a:spAutoFit/>
          </a:bodyPr>
          <a:lstStyle/>
          <a:p>
            <a:r>
              <a:rPr lang="zh-CN" altLang="en-US" dirty="0" smtClean="0"/>
              <a:t>扩展板引脚标的数字</a:t>
            </a:r>
            <a:endParaRPr lang="en-US" altLang="zh-CN" dirty="0" smtClean="0"/>
          </a:p>
          <a:p>
            <a:r>
              <a:rPr lang="zh-CN" altLang="en-US" dirty="0" smtClean="0"/>
              <a:t>都是</a:t>
            </a:r>
            <a:r>
              <a:rPr lang="en-US" altLang="zh-CN" dirty="0" smtClean="0"/>
              <a:t>GPIO</a:t>
            </a:r>
            <a:r>
              <a:rPr lang="zh-CN" altLang="en-US" dirty="0" smtClean="0"/>
              <a:t>的意思。</a:t>
            </a:r>
            <a:endParaRPr lang="zh-CN" altLang="en-US" dirty="0"/>
          </a:p>
        </p:txBody>
      </p:sp>
      <p:cxnSp>
        <p:nvCxnSpPr>
          <p:cNvPr id="18" name="直接箭头连接符 17"/>
          <p:cNvCxnSpPr/>
          <p:nvPr/>
        </p:nvCxnSpPr>
        <p:spPr>
          <a:xfrm>
            <a:off x="4571970" y="4876802"/>
            <a:ext cx="60958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5410148" y="5105396"/>
            <a:ext cx="0" cy="12191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十二边形 20"/>
          <p:cNvSpPr/>
          <p:nvPr/>
        </p:nvSpPr>
        <p:spPr>
          <a:xfrm>
            <a:off x="5257752" y="4648208"/>
            <a:ext cx="533386" cy="457188"/>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t>12</a:t>
            </a:r>
            <a:endParaRPr lang="zh-CN" altLang="en-US" sz="1600" dirty="0"/>
          </a:p>
        </p:txBody>
      </p:sp>
    </p:spTree>
    <p:extLst>
      <p:ext uri="{BB962C8B-B14F-4D97-AF65-F5344CB8AC3E}">
        <p14:creationId xmlns:p14="http://schemas.microsoft.com/office/powerpoint/2010/main" xmlns="" val="206960351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85872" y="114310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Blip>
                <a:blip r:embed="rId2"/>
              </a:buBlip>
            </a:pPr>
            <a:r>
              <a:rPr lang="zh-CN" altLang="en-US" b="1" dirty="0" smtClean="0">
                <a:latin typeface="华文楷体" panose="02010600040101010101" pitchFamily="2" charset="-122"/>
                <a:ea typeface="华文楷体" panose="02010600040101010101" pitchFamily="2" charset="-122"/>
              </a:rPr>
              <a:t>任务</a:t>
            </a:r>
            <a:r>
              <a:rPr lang="en-US" altLang="zh-CN" b="1" dirty="0" smtClean="0">
                <a:latin typeface="华文楷体" panose="02010600040101010101" pitchFamily="2" charset="-122"/>
                <a:ea typeface="华文楷体" panose="02010600040101010101" pitchFamily="2" charset="-122"/>
              </a:rPr>
              <a:t>4——</a:t>
            </a:r>
            <a:r>
              <a:rPr lang="zh-CN" altLang="en-US" b="1" dirty="0" smtClean="0">
                <a:latin typeface="华文楷体" panose="02010600040101010101" pitchFamily="2" charset="-122"/>
                <a:ea typeface="华文楷体" panose="02010600040101010101" pitchFamily="2" charset="-122"/>
              </a:rPr>
              <a:t>倒车提醒和防撞</a:t>
            </a:r>
            <a:endParaRPr lang="en-US" altLang="zh-CN" b="1" dirty="0" smtClean="0">
              <a:latin typeface="华文楷体" panose="02010600040101010101" pitchFamily="2" charset="-122"/>
              <a:ea typeface="华文楷体" panose="02010600040101010101" pitchFamily="2" charset="-122"/>
            </a:endParaRPr>
          </a:p>
        </p:txBody>
      </p:sp>
      <p:sp>
        <p:nvSpPr>
          <p:cNvPr id="21"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pic>
        <p:nvPicPr>
          <p:cNvPr id="61442" name="Picture 2"/>
          <p:cNvPicPr>
            <a:picLocks noChangeAspect="1" noChangeArrowheads="1"/>
          </p:cNvPicPr>
          <p:nvPr/>
        </p:nvPicPr>
        <p:blipFill>
          <a:blip r:embed="rId3" cstate="print"/>
          <a:srcRect/>
          <a:stretch>
            <a:fillRect/>
          </a:stretch>
        </p:blipFill>
        <p:spPr bwMode="auto">
          <a:xfrm>
            <a:off x="1219258" y="2819456"/>
            <a:ext cx="4952870" cy="4871509"/>
          </a:xfrm>
          <a:prstGeom prst="rect">
            <a:avLst/>
          </a:prstGeom>
          <a:noFill/>
          <a:ln w="9525">
            <a:noFill/>
            <a:miter lim="800000"/>
            <a:headEnd/>
            <a:tailEnd/>
          </a:ln>
        </p:spPr>
      </p:pic>
    </p:spTree>
    <p:extLst>
      <p:ext uri="{BB962C8B-B14F-4D97-AF65-F5344CB8AC3E}">
        <p14:creationId xmlns:p14="http://schemas.microsoft.com/office/powerpoint/2010/main" xmlns="" val="112113404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23888" y="150343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2"/>
              </a:buBlip>
            </a:pPr>
            <a:r>
              <a:rPr lang="zh-CN" altLang="en-US" b="1" dirty="0">
                <a:latin typeface="华文楷体" panose="02010600040101010101" pitchFamily="2" charset="-122"/>
                <a:ea typeface="华文楷体" panose="02010600040101010101" pitchFamily="2" charset="-122"/>
              </a:rPr>
              <a:t>拓展练习</a:t>
            </a:r>
            <a:endParaRPr lang="en-US" altLang="zh-CN" b="1" dirty="0" smtClean="0">
              <a:latin typeface="华文楷体" panose="02010600040101010101" pitchFamily="2" charset="-122"/>
              <a:ea typeface="华文楷体" panose="02010600040101010101" pitchFamily="2" charset="-122"/>
            </a:endParaRPr>
          </a:p>
        </p:txBody>
      </p:sp>
      <p:sp>
        <p:nvSpPr>
          <p:cNvPr id="14" name="圆角矩形 13"/>
          <p:cNvSpPr/>
          <p:nvPr/>
        </p:nvSpPr>
        <p:spPr>
          <a:xfrm>
            <a:off x="1143060" y="3200446"/>
            <a:ext cx="3970616" cy="1600158"/>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zh-CN" altLang="en-US" sz="2400" dirty="0">
                <a:solidFill>
                  <a:schemeClr val="tx1"/>
                </a:solidFill>
                <a:latin typeface="微软雅黑" pitchFamily="34" charset="-122"/>
                <a:ea typeface="微软雅黑" pitchFamily="34" charset="-122"/>
              </a:rPr>
              <a:t>思考：</a:t>
            </a:r>
          </a:p>
          <a:p>
            <a:pPr indent="457200">
              <a:lnSpc>
                <a:spcPct val="150000"/>
              </a:lnSpc>
            </a:pPr>
            <a:r>
              <a:rPr lang="zh-CN" altLang="en-US" sz="2400" dirty="0" smtClean="0">
                <a:solidFill>
                  <a:schemeClr val="tx1"/>
                </a:solidFill>
                <a:latin typeface="微软雅黑" pitchFamily="34" charset="-122"/>
                <a:ea typeface="微软雅黑" pitchFamily="34" charset="-122"/>
              </a:rPr>
              <a:t>完善倒车提醒器，并想想如何做一台智能小车</a:t>
            </a:r>
            <a:endParaRPr lang="zh-CN" altLang="en-US" sz="2400" dirty="0">
              <a:solidFill>
                <a:schemeClr val="tx1"/>
              </a:solidFill>
              <a:latin typeface="微软雅黑" pitchFamily="34" charset="-122"/>
              <a:ea typeface="微软雅黑" pitchFamily="34" charset="-122"/>
            </a:endParaRPr>
          </a:p>
        </p:txBody>
      </p:sp>
      <p:sp>
        <p:nvSpPr>
          <p:cNvPr id="15"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Tree>
    <p:extLst>
      <p:ext uri="{BB962C8B-B14F-4D97-AF65-F5344CB8AC3E}">
        <p14:creationId xmlns:p14="http://schemas.microsoft.com/office/powerpoint/2010/main" xmlns="" val="12798067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1" name="Rectangle 2"/>
          <p:cNvSpPr txBox="1">
            <a:spLocks noChangeArrowheads="1"/>
          </p:cNvSpPr>
          <p:nvPr/>
        </p:nvSpPr>
        <p:spPr bwMode="auto">
          <a:xfrm>
            <a:off x="628650" y="1449388"/>
            <a:ext cx="622935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457200" indent="-457200"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fontAlgn="base">
              <a:spcBef>
                <a:spcPct val="0"/>
              </a:spcBef>
              <a:spcAft>
                <a:spcPct val="0"/>
              </a:spcAft>
              <a:defRPr>
                <a:solidFill>
                  <a:schemeClr val="tx1"/>
                </a:solidFill>
                <a:latin typeface="Calibri" panose="020F0502020204030204" pitchFamily="34" charset="0"/>
              </a:defRPr>
            </a:lvl6pPr>
            <a:lvl7pPr marL="2971800" indent="-228600" defTabSz="685800" fontAlgn="base">
              <a:spcBef>
                <a:spcPct val="0"/>
              </a:spcBef>
              <a:spcAft>
                <a:spcPct val="0"/>
              </a:spcAft>
              <a:defRPr>
                <a:solidFill>
                  <a:schemeClr val="tx1"/>
                </a:solidFill>
                <a:latin typeface="Calibri" panose="020F0502020204030204" pitchFamily="34" charset="0"/>
              </a:defRPr>
            </a:lvl7pPr>
            <a:lvl8pPr marL="3429000" indent="-228600" defTabSz="685800" fontAlgn="base">
              <a:spcBef>
                <a:spcPct val="0"/>
              </a:spcBef>
              <a:spcAft>
                <a:spcPct val="0"/>
              </a:spcAft>
              <a:defRPr>
                <a:solidFill>
                  <a:schemeClr val="tx1"/>
                </a:solidFill>
                <a:latin typeface="Calibri" panose="020F0502020204030204" pitchFamily="34" charset="0"/>
              </a:defRPr>
            </a:lvl8pPr>
            <a:lvl9pPr marL="3886200" indent="-228600" defTabSz="6858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buFontTx/>
              <a:buBlip>
                <a:blip r:embed="rId4"/>
              </a:buBlip>
            </a:pPr>
            <a:r>
              <a:rPr lang="zh-CN" altLang="en-US" sz="2800" b="1" dirty="0" smtClean="0">
                <a:latin typeface="Calibri Light" panose="020F0302020204030204" pitchFamily="34" charset="0"/>
                <a:ea typeface="宋体" panose="02010600030101010101" pitchFamily="2" charset="-122"/>
              </a:rPr>
              <a:t>安装</a:t>
            </a:r>
            <a:r>
              <a:rPr lang="en-US" altLang="zh-CN" sz="2800" b="1" dirty="0" smtClean="0">
                <a:latin typeface="Calibri Light" panose="020F0302020204030204" pitchFamily="34" charset="0"/>
                <a:ea typeface="宋体" panose="02010600030101010101" pitchFamily="2" charset="-122"/>
              </a:rPr>
              <a:t>LED</a:t>
            </a:r>
            <a:r>
              <a:rPr lang="zh-CN" altLang="en-US" sz="2800" b="1" dirty="0" smtClean="0">
                <a:latin typeface="Calibri Light" panose="020F0302020204030204" pitchFamily="34" charset="0"/>
                <a:ea typeface="宋体" panose="02010600030101010101" pitchFamily="2" charset="-122"/>
              </a:rPr>
              <a:t>灯</a:t>
            </a:r>
            <a:endParaRPr lang="en-US" altLang="zh-CN" sz="2800" b="1" dirty="0">
              <a:latin typeface="Calibri Light" panose="020F0302020204030204" pitchFamily="34" charset="0"/>
              <a:ea typeface="宋体" panose="02010600030101010101" pitchFamily="2" charset="-122"/>
            </a:endParaRPr>
          </a:p>
        </p:txBody>
      </p:sp>
      <p:sp>
        <p:nvSpPr>
          <p:cNvPr id="13322" name="Rectangle 3"/>
          <p:cNvSpPr>
            <a:spLocks noGrp="1" noChangeArrowheads="1"/>
          </p:cNvSpPr>
          <p:nvPr>
            <p:ph idx="1"/>
          </p:nvPr>
        </p:nvSpPr>
        <p:spPr bwMode="auto">
          <a:xfrm>
            <a:off x="628650" y="2582863"/>
            <a:ext cx="5600700" cy="920750"/>
          </a:xfrm>
        </p:spPr>
        <p:txBody>
          <a:bodyPr wrap="square" numCol="1" anchor="t" anchorCtr="0" compatLnSpc="1">
            <a:prstTxWarp prst="textNoShape">
              <a:avLst/>
            </a:prstTxWarp>
          </a:bodyPr>
          <a:lstStyle/>
          <a:p>
            <a:r>
              <a:rPr lang="zh-CN" altLang="en-US" dirty="0" smtClean="0"/>
              <a:t>发光二极管</a:t>
            </a:r>
            <a:r>
              <a:rPr lang="en-US" altLang="zh-CN" dirty="0"/>
              <a:t>(</a:t>
            </a:r>
            <a:r>
              <a:rPr lang="en-US" altLang="zh-CN" dirty="0" err="1"/>
              <a:t>LightEmitting</a:t>
            </a:r>
            <a:r>
              <a:rPr lang="en-US" altLang="zh-CN" dirty="0"/>
              <a:t> </a:t>
            </a:r>
            <a:r>
              <a:rPr lang="en-US" altLang="zh-CN" dirty="0" err="1"/>
              <a:t>Diode,LED</a:t>
            </a:r>
            <a:r>
              <a:rPr lang="en-US" altLang="zh-CN" dirty="0"/>
              <a:t>)</a:t>
            </a:r>
            <a:r>
              <a:rPr lang="zh-CN" altLang="en-US" dirty="0" smtClean="0"/>
              <a:t>简称为</a:t>
            </a:r>
            <a:r>
              <a:rPr lang="en-US" altLang="zh-CN" dirty="0" smtClean="0"/>
              <a:t>LED</a:t>
            </a:r>
            <a:r>
              <a:rPr lang="zh-CN" altLang="en-US" dirty="0"/>
              <a:t>，</a:t>
            </a:r>
            <a:r>
              <a:rPr lang="zh-CN" altLang="en-US" dirty="0" smtClean="0"/>
              <a:t>是一</a:t>
            </a:r>
            <a:r>
              <a:rPr lang="zh-CN" altLang="en-US" dirty="0"/>
              <a:t>种半导体组件。</a:t>
            </a:r>
            <a:endParaRPr lang="en-US" altLang="zh-CN" sz="2400" dirty="0" smtClean="0">
              <a:solidFill>
                <a:schemeClr val="tx2"/>
              </a:solidFill>
              <a:ea typeface="宋体" panose="02010600030101010101" pitchFamily="2" charset="-122"/>
            </a:endParaRPr>
          </a:p>
        </p:txBody>
      </p:sp>
      <p:sp>
        <p:nvSpPr>
          <p:cNvPr id="24"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26"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4" name="图片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669753">
            <a:off x="2689831" y="3533211"/>
            <a:ext cx="2170594" cy="2801343"/>
          </a:xfrm>
          <a:prstGeom prst="rect">
            <a:avLst/>
          </a:prstGeom>
        </p:spPr>
      </p:pic>
      <p:sp>
        <p:nvSpPr>
          <p:cNvPr id="5" name="文本框 4"/>
          <p:cNvSpPr txBox="1"/>
          <p:nvPr/>
        </p:nvSpPr>
        <p:spPr>
          <a:xfrm>
            <a:off x="2860752" y="6182280"/>
            <a:ext cx="1828752" cy="369332"/>
          </a:xfrm>
          <a:prstGeom prst="rect">
            <a:avLst/>
          </a:prstGeom>
          <a:noFill/>
        </p:spPr>
        <p:txBody>
          <a:bodyPr wrap="square" rtlCol="0">
            <a:spAutoFit/>
          </a:bodyPr>
          <a:lstStyle/>
          <a:p>
            <a:r>
              <a:rPr lang="zh-CN" altLang="en-US" dirty="0" smtClean="0"/>
              <a:t>长脚正极</a:t>
            </a:r>
            <a:endParaRPr lang="zh-CN" altLang="en-US" dirty="0"/>
          </a:p>
        </p:txBody>
      </p:sp>
      <p:sp>
        <p:nvSpPr>
          <p:cNvPr id="29" name="文本框 28"/>
          <p:cNvSpPr txBox="1"/>
          <p:nvPr/>
        </p:nvSpPr>
        <p:spPr>
          <a:xfrm>
            <a:off x="1301906" y="4877716"/>
            <a:ext cx="1828752" cy="369332"/>
          </a:xfrm>
          <a:prstGeom prst="rect">
            <a:avLst/>
          </a:prstGeom>
          <a:noFill/>
        </p:spPr>
        <p:txBody>
          <a:bodyPr wrap="square" rtlCol="0">
            <a:spAutoFit/>
          </a:bodyPr>
          <a:lstStyle/>
          <a:p>
            <a:r>
              <a:rPr lang="zh-CN" altLang="en-US" dirty="0" smtClean="0"/>
              <a:t>短脚负极</a:t>
            </a:r>
            <a:endParaRPr lang="zh-CN" altLang="en-US" dirty="0"/>
          </a:p>
        </p:txBody>
      </p:sp>
      <p:sp>
        <p:nvSpPr>
          <p:cNvPr id="30" name="Rectangle 3"/>
          <p:cNvSpPr txBox="1">
            <a:spLocks noChangeArrowheads="1"/>
          </p:cNvSpPr>
          <p:nvPr/>
        </p:nvSpPr>
        <p:spPr bwMode="auto">
          <a:xfrm>
            <a:off x="628650" y="6999112"/>
            <a:ext cx="3028950" cy="920750"/>
          </a:xfrm>
          <a:prstGeom prst="rect">
            <a:avLst/>
          </a:prstGeom>
        </p:spPr>
        <p:txBody>
          <a:bodyPr vert="horz" wrap="square" lIns="91440" tIns="45720" rIns="91440" bIns="45720" numCol="1" rtlCol="0" anchor="t" anchorCtr="0" compatLnSpc="1">
            <a:prstTxWarp prst="textNoShape">
              <a:avLst/>
            </a:prstTxWarp>
            <a:normAutofit lnSpcReduction="10000"/>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1" hangingPunct="1"/>
            <a:r>
              <a:rPr lang="zh-CN" altLang="en-US" dirty="0" smtClean="0"/>
              <a:t>拓展板上有</a:t>
            </a:r>
            <a:r>
              <a:rPr lang="en-US" altLang="zh-CN" dirty="0"/>
              <a:t>5</a:t>
            </a:r>
            <a:r>
              <a:rPr lang="zh-CN" altLang="en-US" dirty="0" smtClean="0"/>
              <a:t>号、</a:t>
            </a:r>
            <a:r>
              <a:rPr lang="en-US" altLang="zh-CN" dirty="0" smtClean="0"/>
              <a:t>6</a:t>
            </a:r>
            <a:r>
              <a:rPr lang="zh-CN" altLang="en-US" dirty="0" smtClean="0"/>
              <a:t>号、</a:t>
            </a:r>
            <a:r>
              <a:rPr lang="en-US" altLang="zh-CN" dirty="0" smtClean="0"/>
              <a:t>12</a:t>
            </a:r>
            <a:r>
              <a:rPr lang="zh-CN" altLang="en-US" dirty="0" smtClean="0"/>
              <a:t>号、</a:t>
            </a:r>
            <a:r>
              <a:rPr lang="en-US" altLang="zh-CN" dirty="0" smtClean="0"/>
              <a:t>16</a:t>
            </a:r>
            <a:r>
              <a:rPr lang="zh-CN" altLang="en-US" dirty="0" smtClean="0"/>
              <a:t>号共四个接口可以接</a:t>
            </a:r>
            <a:r>
              <a:rPr lang="en-US" altLang="zh-CN" dirty="0" smtClean="0"/>
              <a:t>LED</a:t>
            </a:r>
            <a:r>
              <a:rPr lang="zh-CN" altLang="en-US" dirty="0" smtClean="0"/>
              <a:t>灯。</a:t>
            </a:r>
            <a:endParaRPr lang="en-US" altLang="zh-CN" sz="2400" dirty="0" smtClean="0">
              <a:solidFill>
                <a:schemeClr val="tx2"/>
              </a:solidFill>
              <a:ea typeface="宋体" panose="02010600030101010101" pitchFamily="2" charset="-122"/>
            </a:endParaRPr>
          </a:p>
        </p:txBody>
      </p:sp>
      <p:graphicFrame>
        <p:nvGraphicFramePr>
          <p:cNvPr id="6" name="对象 5"/>
          <p:cNvGraphicFramePr>
            <a:graphicFrameLocks noChangeAspect="1"/>
          </p:cNvGraphicFramePr>
          <p:nvPr>
            <p:extLst>
              <p:ext uri="{D42A27DB-BD31-4B8C-83A1-F6EECF244321}">
                <p14:modId xmlns:p14="http://schemas.microsoft.com/office/powerpoint/2010/main" xmlns="" val="3508984844"/>
              </p:ext>
            </p:extLst>
          </p:nvPr>
        </p:nvGraphicFramePr>
        <p:xfrm>
          <a:off x="4114782" y="6783990"/>
          <a:ext cx="1581042" cy="2446289"/>
        </p:xfrm>
        <a:graphic>
          <a:graphicData uri="http://schemas.openxmlformats.org/presentationml/2006/ole">
            <p:oleObj spid="_x0000_s62492" r:id="rId6" imgW="2552381" imgH="3949206" progId="">
              <p:embed/>
            </p:oleObj>
          </a:graphicData>
        </a:graphic>
      </p:graphicFrame>
    </p:spTree>
    <p:extLst>
      <p:ext uri="{BB962C8B-B14F-4D97-AF65-F5344CB8AC3E}">
        <p14:creationId xmlns:p14="http://schemas.microsoft.com/office/powerpoint/2010/main" xmlns="" val="20696035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71488" y="1350963"/>
            <a:ext cx="5915025" cy="1304925"/>
          </a:xfrm>
        </p:spPr>
        <p:txBody>
          <a:bodyPr/>
          <a:lstStyle/>
          <a:p>
            <a:pPr marL="457200" indent="-457200">
              <a:buFontTx/>
              <a:buBlip>
                <a:blip r:embed="rId3"/>
              </a:buBlip>
            </a:pPr>
            <a:r>
              <a:rPr lang="zh-CN" altLang="en-US" sz="2800" b="1" dirty="0" smtClean="0">
                <a:ea typeface="宋体" panose="02010600030101010101" pitchFamily="2" charset="-122"/>
              </a:rPr>
              <a:t>进入</a:t>
            </a:r>
            <a:r>
              <a:rPr lang="en-US" altLang="zh-CN" sz="2800" b="1" dirty="0">
                <a:ea typeface="宋体" panose="02010600030101010101" pitchFamily="2" charset="-122"/>
              </a:rPr>
              <a:t>GDW</a:t>
            </a:r>
            <a:r>
              <a:rPr lang="zh-CN" altLang="en-US" sz="2800" b="1" dirty="0">
                <a:ea typeface="宋体" panose="02010600030101010101" pitchFamily="2" charset="-122"/>
              </a:rPr>
              <a:t>编程平台</a:t>
            </a:r>
            <a:endParaRPr lang="en-US" altLang="zh-CN" sz="2800" b="1" dirty="0">
              <a:ea typeface="宋体" panose="02010600030101010101" pitchFamily="2" charset="-122"/>
            </a:endParaRPr>
          </a:p>
        </p:txBody>
      </p:sp>
      <p:sp>
        <p:nvSpPr>
          <p:cNvPr id="11267" name="Rectangle 3"/>
          <p:cNvSpPr>
            <a:spLocks noGrp="1" noChangeArrowheads="1"/>
          </p:cNvSpPr>
          <p:nvPr>
            <p:ph idx="1"/>
          </p:nvPr>
        </p:nvSpPr>
        <p:spPr bwMode="auto">
          <a:xfrm>
            <a:off x="628648" y="2287086"/>
            <a:ext cx="5848272" cy="2789238"/>
          </a:xfrm>
        </p:spPr>
        <p:txBody>
          <a:bodyPr wrap="square" numCol="1" anchor="t" anchorCtr="0" compatLnSpc="1">
            <a:prstTxWarp prst="textNoShape">
              <a:avLst/>
            </a:prstTxWarp>
            <a:noAutofit/>
          </a:bodyPr>
          <a:lstStyle/>
          <a:p>
            <a:pPr>
              <a:lnSpc>
                <a:spcPct val="100000"/>
              </a:lnSpc>
            </a:pPr>
            <a:r>
              <a:rPr lang="zh-CN" altLang="en-US" sz="2000" dirty="0" smtClean="0"/>
              <a:t>单击菜单中</a:t>
            </a:r>
            <a:r>
              <a:rPr lang="en-US" altLang="zh-CN" sz="2000" dirty="0" smtClean="0"/>
              <a:t>Web Browser</a:t>
            </a:r>
            <a:r>
              <a:rPr lang="zh-CN" altLang="en-US" sz="2000" dirty="0" smtClean="0"/>
              <a:t>输入网址：</a:t>
            </a:r>
            <a:endParaRPr lang="en-US" altLang="zh-CN" sz="2000" dirty="0" smtClean="0"/>
          </a:p>
          <a:p>
            <a:pPr marL="0" indent="0">
              <a:lnSpc>
                <a:spcPct val="100000"/>
              </a:lnSpc>
              <a:buNone/>
            </a:pPr>
            <a:r>
              <a:rPr lang="en-US" altLang="zh-CN" sz="2000" dirty="0" smtClean="0"/>
              <a:t>www.gdwrobot.cn/robot_system/#/login</a:t>
            </a:r>
            <a:endParaRPr lang="en-US" altLang="zh-CN" sz="2000" dirty="0"/>
          </a:p>
          <a:p>
            <a:pPr marL="0" indent="0">
              <a:lnSpc>
                <a:spcPct val="100000"/>
              </a:lnSpc>
              <a:buNone/>
            </a:pPr>
            <a:r>
              <a:rPr lang="zh-CN" altLang="en-US" sz="2000" dirty="0"/>
              <a:t>或</a:t>
            </a:r>
            <a:r>
              <a:rPr lang="zh-CN" altLang="en-US" sz="2000" dirty="0" smtClean="0"/>
              <a:t>选择</a:t>
            </a:r>
            <a:r>
              <a:rPr lang="en-US" altLang="zh-CN" sz="2000" dirty="0" smtClean="0"/>
              <a:t>GDW Robot</a:t>
            </a:r>
            <a:r>
              <a:rPr lang="zh-CN" altLang="en-US" sz="2000" dirty="0" smtClean="0"/>
              <a:t>项目就会出现系统登录界面</a:t>
            </a:r>
            <a:endParaRPr lang="en-US" altLang="zh-CN" sz="2000" dirty="0" smtClean="0"/>
          </a:p>
          <a:p>
            <a:pPr>
              <a:lnSpc>
                <a:spcPct val="100000"/>
              </a:lnSpc>
            </a:pPr>
            <a:r>
              <a:rPr lang="zh-CN" altLang="en-US" sz="2000" dirty="0" smtClean="0"/>
              <a:t>输入账号和密码，进入</a:t>
            </a:r>
            <a:r>
              <a:rPr lang="en-US" altLang="zh-CN" sz="2000" dirty="0" smtClean="0"/>
              <a:t>GDWROBOT</a:t>
            </a:r>
            <a:r>
              <a:rPr lang="zh-CN" altLang="en-US" sz="2000" dirty="0" smtClean="0"/>
              <a:t>古德微机器人。</a:t>
            </a:r>
            <a:endParaRPr lang="en-US" altLang="zh-CN" sz="2000" dirty="0" smtClean="0"/>
          </a:p>
          <a:p>
            <a:pPr>
              <a:lnSpc>
                <a:spcPct val="100000"/>
              </a:lnSpc>
            </a:pPr>
            <a:r>
              <a:rPr lang="zh-CN" altLang="en-US" sz="2000" dirty="0" smtClean="0"/>
              <a:t>点击设备控制，即进入编程界面。</a:t>
            </a:r>
            <a:endParaRPr lang="en-US" altLang="zh-CN" sz="2000" dirty="0" smtClean="0"/>
          </a:p>
          <a:p>
            <a:pPr>
              <a:lnSpc>
                <a:spcPct val="100000"/>
              </a:lnSpc>
            </a:pPr>
            <a:r>
              <a:rPr lang="zh-CN" altLang="en-US" sz="2000" dirty="0" smtClean="0"/>
              <a:t>点击连接设备即做好编程后的测试准备工作。</a:t>
            </a:r>
            <a:endParaRPr lang="en-US" altLang="zh-CN" sz="2000" dirty="0" smtClean="0"/>
          </a:p>
        </p:txBody>
      </p:sp>
      <p:pic>
        <p:nvPicPr>
          <p:cNvPr id="2" name="图片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50727" y="5181594"/>
            <a:ext cx="4131154" cy="3066323"/>
          </a:xfrm>
          <a:prstGeom prst="rect">
            <a:avLst/>
          </a:prstGeom>
          <a:ln>
            <a:noFill/>
          </a:ln>
          <a:effectLst>
            <a:outerShdw blurRad="292100" dist="139700" dir="2700000" algn="tl" rotWithShape="0">
              <a:srgbClr val="333333">
                <a:alpha val="65000"/>
              </a:srgbClr>
            </a:outerShdw>
          </a:effectLst>
        </p:spPr>
      </p:pic>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extLst>
      <p:ext uri="{BB962C8B-B14F-4D97-AF65-F5344CB8AC3E}">
        <p14:creationId xmlns:p14="http://schemas.microsoft.com/office/powerpoint/2010/main" xmlns="" val="4071088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序言</a:t>
            </a:r>
            <a:endParaRPr lang="zh-CN" altLang="en-US" dirty="0"/>
          </a:p>
        </p:txBody>
      </p:sp>
      <p:sp>
        <p:nvSpPr>
          <p:cNvPr id="3" name="内容占位符 2"/>
          <p:cNvSpPr>
            <a:spLocks noGrp="1"/>
          </p:cNvSpPr>
          <p:nvPr>
            <p:ph idx="1"/>
          </p:nvPr>
        </p:nvSpPr>
        <p:spPr>
          <a:xfrm>
            <a:off x="471487" y="2438466"/>
            <a:ext cx="6081631" cy="6502594"/>
          </a:xfrm>
        </p:spPr>
        <p:txBody>
          <a:bodyPr>
            <a:normAutofit/>
          </a:bodyPr>
          <a:lstStyle/>
          <a:p>
            <a:r>
              <a:rPr lang="zh-CN" altLang="en-US" dirty="0"/>
              <a:t>树莓派自发布以来一直受到创客们的追捧，它不仅可以为我们发挥想象、实现创意提供支撑，更重要的是基于树莓派我们几乎可以学到计算机相关的所有知识。随着科技的发展，大家都认识到编程显得越来越重要，如何让学习编程更有趣、更高效一直是信息老师们思考的问题。感谢科技的进步，我们可以通过虚实结合的方式来学习编程，把原本看不见、摸不着的零一逻辑通过手势控制开关灯、风扇等实物控制联系在一起，不仅使程序更加容易理解，还因运用知识控制物理世界获得了成就感和满足感，所以更能激发同学们的求知欲。          </a:t>
            </a:r>
            <a:endParaRPr lang="en-US" altLang="zh-CN" dirty="0" smtClean="0"/>
          </a:p>
          <a:p>
            <a:r>
              <a:rPr lang="zh-CN" altLang="en-US" dirty="0" smtClean="0"/>
              <a:t>当然</a:t>
            </a:r>
            <a:r>
              <a:rPr lang="zh-CN" altLang="en-US" dirty="0"/>
              <a:t>由于篇幅的限制，并不能通过</a:t>
            </a:r>
            <a:r>
              <a:rPr lang="en-US" altLang="zh-CN" dirty="0"/>
              <a:t>18</a:t>
            </a:r>
            <a:r>
              <a:rPr lang="zh-CN" altLang="en-US" dirty="0"/>
              <a:t>章节描绘树莓派的全貌。但是我们相信通过这些课程的学习，孩子们能利用树莓派完成一些有趣的创意，并为进一步学习打下坚实的基础。我们会继续为大家提供后续的进阶课程，相信通过几个阶段的学习大家都能轻松的玩转树莓派。         </a:t>
            </a:r>
            <a:endParaRPr lang="en-US" altLang="zh-CN" dirty="0" smtClean="0"/>
          </a:p>
          <a:p>
            <a:r>
              <a:rPr lang="zh-CN" altLang="en-US" dirty="0" smtClean="0"/>
              <a:t>最后感谢周建忠</a:t>
            </a:r>
            <a:r>
              <a:rPr lang="zh-CN" altLang="en-US" dirty="0"/>
              <a:t>、赵伟康、卓文莉、李晓红和欧天乐等老师利用业务时间完成本课程各章节的编写。</a:t>
            </a:r>
          </a:p>
        </p:txBody>
      </p:sp>
      <p:sp>
        <p:nvSpPr>
          <p:cNvPr id="5" name="日期占位符 4"/>
          <p:cNvSpPr>
            <a:spLocks noGrp="1"/>
          </p:cNvSpPr>
          <p:nvPr>
            <p:ph type="dt" sz="half" idx="12"/>
          </p:nvPr>
        </p:nvSpPr>
        <p:spPr/>
        <p:txBody>
          <a:bodyPr/>
          <a:lstStyle/>
          <a:p>
            <a:pPr>
              <a:defRPr/>
            </a:pPr>
            <a:r>
              <a:rPr lang="zh-CN" altLang="en-US" smtClean="0"/>
              <a:t>创客教育普惠课程由“吴俊杰和他的朋友们”教师团队开发</a:t>
            </a:r>
            <a:endParaRPr lang="en-US" altLang="zh-CN"/>
          </a:p>
        </p:txBody>
      </p:sp>
      <p:sp>
        <p:nvSpPr>
          <p:cNvPr id="6"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extLst>
      <p:ext uri="{BB962C8B-B14F-4D97-AF65-F5344CB8AC3E}">
        <p14:creationId xmlns:p14="http://schemas.microsoft.com/office/powerpoint/2010/main" xmlns="" val="3127253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71488" y="1350963"/>
            <a:ext cx="5915025" cy="1304925"/>
          </a:xfrm>
        </p:spPr>
        <p:txBody>
          <a:bodyPr/>
          <a:lstStyle/>
          <a:p>
            <a:pPr marL="457200" indent="-457200">
              <a:buFontTx/>
              <a:buBlip>
                <a:blip r:embed="rId3"/>
              </a:buBlip>
            </a:pPr>
            <a:r>
              <a:rPr lang="zh-CN" altLang="en-US" sz="2800" b="1" dirty="0" smtClean="0">
                <a:ea typeface="宋体" panose="02010600030101010101" pitchFamily="2" charset="-122"/>
              </a:rPr>
              <a:t>进入</a:t>
            </a:r>
            <a:r>
              <a:rPr lang="en-US" altLang="zh-CN" sz="2800" b="1" dirty="0">
                <a:ea typeface="宋体" panose="02010600030101010101" pitchFamily="2" charset="-122"/>
              </a:rPr>
              <a:t>GDW</a:t>
            </a:r>
            <a:r>
              <a:rPr lang="zh-CN" altLang="en-US" sz="2800" b="1" dirty="0">
                <a:ea typeface="宋体" panose="02010600030101010101" pitchFamily="2" charset="-122"/>
              </a:rPr>
              <a:t>编程平台</a:t>
            </a:r>
            <a:endParaRPr lang="en-US" altLang="zh-CN" sz="2800" b="1" dirty="0">
              <a:ea typeface="宋体" panose="02010600030101010101" pitchFamily="2" charset="-122"/>
            </a:endParaRPr>
          </a:p>
        </p:txBody>
      </p:sp>
      <p:sp>
        <p:nvSpPr>
          <p:cNvPr id="11267" name="Rectangle 3"/>
          <p:cNvSpPr>
            <a:spLocks noGrp="1" noChangeArrowheads="1"/>
          </p:cNvSpPr>
          <p:nvPr>
            <p:ph idx="1"/>
          </p:nvPr>
        </p:nvSpPr>
        <p:spPr bwMode="auto">
          <a:xfrm>
            <a:off x="628648" y="2287086"/>
            <a:ext cx="5600700" cy="1294350"/>
          </a:xfrm>
        </p:spPr>
        <p:txBody>
          <a:bodyPr wrap="square" numCol="1" anchor="t" anchorCtr="0" compatLnSpc="1">
            <a:prstTxWarp prst="textNoShape">
              <a:avLst/>
            </a:prstTxWarp>
            <a:noAutofit/>
          </a:bodyPr>
          <a:lstStyle/>
          <a:p>
            <a:pPr>
              <a:lnSpc>
                <a:spcPct val="170000"/>
              </a:lnSpc>
            </a:pPr>
            <a:r>
              <a:rPr lang="zh-CN" altLang="en-US" sz="2000" dirty="0" smtClean="0"/>
              <a:t>点击“</a:t>
            </a:r>
            <a:r>
              <a:rPr lang="zh-CN" altLang="en-US" sz="2000" dirty="0"/>
              <a:t>我的设备</a:t>
            </a:r>
            <a:r>
              <a:rPr lang="zh-CN" altLang="en-US" sz="2000" dirty="0" smtClean="0"/>
              <a:t>” ，及下面的“控制”。</a:t>
            </a:r>
            <a:endParaRPr lang="en-US" altLang="zh-CN" sz="2000" dirty="0" smtClean="0"/>
          </a:p>
          <a:p>
            <a:pPr>
              <a:lnSpc>
                <a:spcPct val="170000"/>
              </a:lnSpc>
            </a:pPr>
            <a:r>
              <a:rPr lang="zh-CN" altLang="en-US" sz="2000" dirty="0" smtClean="0"/>
              <a:t>点击连接设备出现</a:t>
            </a:r>
            <a:r>
              <a:rPr lang="en-US" altLang="zh-CN" sz="2000" dirty="0" smtClean="0"/>
              <a:t>5</a:t>
            </a:r>
            <a:r>
              <a:rPr lang="zh-CN" altLang="en-US" sz="2000" dirty="0" smtClean="0"/>
              <a:t>个勾后即做好编程前的准备工作。</a:t>
            </a:r>
            <a:endParaRPr lang="en-US" altLang="zh-CN" sz="2000" dirty="0" smtClean="0"/>
          </a:p>
        </p:txBody>
      </p:sp>
      <p:pic>
        <p:nvPicPr>
          <p:cNvPr id="2" name="图片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9467" y="4702023"/>
            <a:ext cx="6125508" cy="2384521"/>
          </a:xfrm>
          <a:prstGeom prst="rect">
            <a:avLst/>
          </a:prstGeom>
          <a:ln>
            <a:noFill/>
          </a:ln>
          <a:effectLst>
            <a:outerShdw blurRad="292100" dist="139700" dir="2700000" algn="tl" rotWithShape="0">
              <a:srgbClr val="333333">
                <a:alpha val="65000"/>
              </a:srgbClr>
            </a:outerShdw>
          </a:effectLst>
        </p:spPr>
      </p:pic>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extLst>
      <p:ext uri="{BB962C8B-B14F-4D97-AF65-F5344CB8AC3E}">
        <p14:creationId xmlns:p14="http://schemas.microsoft.com/office/powerpoint/2010/main" xmlns="" val="17174125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2" name="矩形 1"/>
          <p:cNvSpPr/>
          <p:nvPr/>
        </p:nvSpPr>
        <p:spPr>
          <a:xfrm>
            <a:off x="609674" y="1805221"/>
            <a:ext cx="4075155" cy="523220"/>
          </a:xfrm>
          <a:prstGeom prst="rect">
            <a:avLst/>
          </a:prstGeom>
        </p:spPr>
        <p:txBody>
          <a:bodyPr wrap="none">
            <a:spAutoFit/>
          </a:bodyPr>
          <a:lstStyle/>
          <a:p>
            <a:pPr marL="457200" indent="-457200">
              <a:buBlip>
                <a:blip r:embed="rId2"/>
              </a:buBlip>
            </a:pPr>
            <a:r>
              <a:rPr lang="zh-CN" altLang="en-US" sz="2800" b="1" dirty="0">
                <a:latin typeface="+mj-lt"/>
                <a:ea typeface="宋体" panose="02010600030101010101" pitchFamily="2" charset="-122"/>
                <a:cs typeface="+mj-cs"/>
              </a:rPr>
              <a:t>任务</a:t>
            </a:r>
            <a:r>
              <a:rPr lang="en-US" altLang="zh-CN" sz="2800" b="1" dirty="0">
                <a:latin typeface="+mj-lt"/>
                <a:ea typeface="宋体" panose="02010600030101010101" pitchFamily="2" charset="-122"/>
                <a:cs typeface="+mj-cs"/>
              </a:rPr>
              <a:t>1 </a:t>
            </a:r>
            <a:r>
              <a:rPr lang="zh-CN" altLang="en-US" sz="2800" b="1" dirty="0">
                <a:latin typeface="+mj-lt"/>
                <a:ea typeface="宋体" panose="02010600030101010101" pitchFamily="2" charset="-122"/>
                <a:cs typeface="+mj-cs"/>
              </a:rPr>
              <a:t>点亮</a:t>
            </a:r>
            <a:r>
              <a:rPr lang="en-US" altLang="zh-CN" sz="2800" b="1" dirty="0">
                <a:latin typeface="+mj-lt"/>
                <a:ea typeface="宋体" panose="02010600030101010101" pitchFamily="2" charset="-122"/>
                <a:cs typeface="+mj-cs"/>
              </a:rPr>
              <a:t>/</a:t>
            </a:r>
            <a:r>
              <a:rPr lang="zh-CN" altLang="en-US" sz="2800" b="1" dirty="0">
                <a:latin typeface="+mj-lt"/>
                <a:ea typeface="宋体" panose="02010600030101010101" pitchFamily="2" charset="-122"/>
                <a:cs typeface="+mj-cs"/>
              </a:rPr>
              <a:t>熄灭小灯</a:t>
            </a:r>
            <a:endParaRPr lang="en-US" altLang="zh-CN" sz="2800" b="1" dirty="0">
              <a:latin typeface="+mj-lt"/>
              <a:ea typeface="宋体" panose="02010600030101010101" pitchFamily="2" charset="-122"/>
              <a:cs typeface="+mj-cs"/>
            </a:endParaRPr>
          </a:p>
        </p:txBody>
      </p:sp>
      <p:sp>
        <p:nvSpPr>
          <p:cNvPr id="6" name="文本框 5"/>
          <p:cNvSpPr txBox="1"/>
          <p:nvPr/>
        </p:nvSpPr>
        <p:spPr>
          <a:xfrm>
            <a:off x="770104" y="2819456"/>
            <a:ext cx="6156557" cy="1077218"/>
          </a:xfrm>
          <a:prstGeom prst="rect">
            <a:avLst/>
          </a:prstGeom>
          <a:noFill/>
        </p:spPr>
        <p:txBody>
          <a:bodyPr wrap="none" rtlCol="0">
            <a:spAutoFit/>
          </a:bodyPr>
          <a:lstStyle/>
          <a:p>
            <a:r>
              <a:rPr lang="zh-CN" altLang="en-US" sz="2400" b="1" dirty="0" smtClean="0"/>
              <a:t>操作步骤：</a:t>
            </a:r>
            <a:endParaRPr lang="en-US" altLang="zh-CN" sz="2400" b="1" dirty="0" smtClean="0"/>
          </a:p>
          <a:p>
            <a:r>
              <a:rPr lang="en-US" altLang="zh-CN" sz="2000" dirty="0" smtClean="0"/>
              <a:t>1.</a:t>
            </a:r>
            <a:r>
              <a:rPr lang="zh-CN" altLang="en-US" sz="2000" dirty="0" smtClean="0"/>
              <a:t>智能硬件</a:t>
            </a:r>
            <a:r>
              <a:rPr lang="en-US" altLang="zh-CN" sz="2000" dirty="0" smtClean="0"/>
              <a:t>——</a:t>
            </a:r>
            <a:r>
              <a:rPr lang="zh-CN" altLang="en-US" sz="2000" dirty="0" smtClean="0"/>
              <a:t>常用</a:t>
            </a:r>
            <a:r>
              <a:rPr lang="en-US" altLang="zh-CN" sz="2000" dirty="0" smtClean="0"/>
              <a:t>——</a:t>
            </a:r>
            <a:r>
              <a:rPr lang="zh-CN" altLang="en-US" sz="2000" dirty="0" smtClean="0"/>
              <a:t>控制</a:t>
            </a:r>
            <a:r>
              <a:rPr lang="en-US" altLang="zh-CN" sz="2000" dirty="0" smtClean="0"/>
              <a:t>【</a:t>
            </a:r>
            <a:r>
              <a:rPr lang="zh-CN" altLang="en-US" sz="2000" dirty="0" smtClean="0"/>
              <a:t>*号小灯</a:t>
            </a:r>
            <a:r>
              <a:rPr lang="en-US" altLang="zh-CN" sz="2000" dirty="0" smtClean="0"/>
              <a:t>】——</a:t>
            </a:r>
            <a:r>
              <a:rPr lang="zh-CN" altLang="en-US" sz="2000" dirty="0" smtClean="0"/>
              <a:t>亮或灭</a:t>
            </a:r>
            <a:endParaRPr lang="en-US" altLang="zh-CN" sz="2000" dirty="0" smtClean="0"/>
          </a:p>
          <a:p>
            <a:r>
              <a:rPr lang="en-US" altLang="zh-CN" sz="2000" dirty="0" smtClean="0"/>
              <a:t>2.</a:t>
            </a:r>
            <a:r>
              <a:rPr lang="zh-CN" altLang="en-US" sz="2000" dirty="0" smtClean="0"/>
              <a:t>点击绿色箭头运行程序即可点亮或熄灭相应小灯</a:t>
            </a:r>
            <a:endParaRPr lang="zh-CN" altLang="en-US" sz="2000" dirty="0"/>
          </a:p>
        </p:txBody>
      </p:sp>
      <p:pic>
        <p:nvPicPr>
          <p:cNvPr id="7" name="图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4326134"/>
            <a:ext cx="6212911" cy="3108847"/>
          </a:xfrm>
          <a:prstGeom prst="rect">
            <a:avLst/>
          </a:prstGeom>
        </p:spPr>
      </p:pic>
    </p:spTree>
    <p:extLst>
      <p:ext uri="{BB962C8B-B14F-4D97-AF65-F5344CB8AC3E}">
        <p14:creationId xmlns:p14="http://schemas.microsoft.com/office/powerpoint/2010/main" xmlns="" val="6138070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2" name="矩形 1"/>
          <p:cNvSpPr/>
          <p:nvPr/>
        </p:nvSpPr>
        <p:spPr>
          <a:xfrm>
            <a:off x="609674" y="1805221"/>
            <a:ext cx="4435830" cy="523220"/>
          </a:xfrm>
          <a:prstGeom prst="rect">
            <a:avLst/>
          </a:prstGeom>
        </p:spPr>
        <p:txBody>
          <a:bodyPr wrap="none">
            <a:spAutoFit/>
          </a:bodyPr>
          <a:lstStyle/>
          <a:p>
            <a:pPr marL="457200" indent="-457200">
              <a:buBlip>
                <a:blip r:embed="rId2"/>
              </a:buBlip>
            </a:pPr>
            <a:r>
              <a:rPr lang="zh-CN" altLang="en-US" sz="2800" b="1" dirty="0">
                <a:latin typeface="+mj-lt"/>
                <a:ea typeface="宋体" panose="02010600030101010101" pitchFamily="2" charset="-122"/>
                <a:cs typeface="+mj-cs"/>
              </a:rPr>
              <a:t>任务</a:t>
            </a:r>
            <a:r>
              <a:rPr lang="en-US" altLang="zh-CN" sz="2800" b="1" dirty="0">
                <a:latin typeface="+mj-lt"/>
                <a:ea typeface="宋体" panose="02010600030101010101" pitchFamily="2" charset="-122"/>
                <a:cs typeface="+mj-cs"/>
              </a:rPr>
              <a:t>2 </a:t>
            </a:r>
            <a:r>
              <a:rPr lang="zh-CN" altLang="en-US" sz="2800" b="1" dirty="0">
                <a:latin typeface="+mj-lt"/>
                <a:ea typeface="宋体" panose="02010600030101010101" pitchFamily="2" charset="-122"/>
                <a:cs typeface="+mj-cs"/>
              </a:rPr>
              <a:t>小灯亮</a:t>
            </a:r>
            <a:r>
              <a:rPr lang="en-US" altLang="zh-CN" sz="2800" b="1" dirty="0">
                <a:latin typeface="+mj-lt"/>
                <a:ea typeface="宋体" panose="02010600030101010101" pitchFamily="2" charset="-122"/>
                <a:cs typeface="+mj-cs"/>
              </a:rPr>
              <a:t>3</a:t>
            </a:r>
            <a:r>
              <a:rPr lang="zh-CN" altLang="en-US" sz="2800" b="1" dirty="0">
                <a:latin typeface="+mj-lt"/>
                <a:ea typeface="宋体" panose="02010600030101010101" pitchFamily="2" charset="-122"/>
                <a:cs typeface="+mj-cs"/>
              </a:rPr>
              <a:t>秒后熄灭</a:t>
            </a:r>
            <a:endParaRPr lang="en-US" altLang="zh-CN" sz="2800" b="1" dirty="0">
              <a:latin typeface="+mj-lt"/>
              <a:ea typeface="宋体" panose="02010600030101010101" pitchFamily="2" charset="-122"/>
              <a:cs typeface="+mj-cs"/>
            </a:endParaRPr>
          </a:p>
        </p:txBody>
      </p:sp>
      <p:sp>
        <p:nvSpPr>
          <p:cNvPr id="6" name="文本框 5"/>
          <p:cNvSpPr txBox="1"/>
          <p:nvPr/>
        </p:nvSpPr>
        <p:spPr>
          <a:xfrm>
            <a:off x="770104" y="2819456"/>
            <a:ext cx="5806398" cy="1692771"/>
          </a:xfrm>
          <a:prstGeom prst="rect">
            <a:avLst/>
          </a:prstGeom>
          <a:noFill/>
        </p:spPr>
        <p:txBody>
          <a:bodyPr wrap="none" rtlCol="0">
            <a:spAutoFit/>
          </a:bodyPr>
          <a:lstStyle/>
          <a:p>
            <a:r>
              <a:rPr lang="zh-CN" altLang="en-US" sz="2400" b="1" dirty="0" smtClean="0"/>
              <a:t>操作步骤：</a:t>
            </a:r>
            <a:endParaRPr lang="en-US" altLang="zh-CN" sz="2400" b="1" dirty="0" smtClean="0"/>
          </a:p>
          <a:p>
            <a:r>
              <a:rPr lang="en-US" altLang="zh-CN" sz="2000" dirty="0" smtClean="0"/>
              <a:t>1. </a:t>
            </a:r>
            <a:r>
              <a:rPr lang="zh-CN" altLang="en-US" sz="2000" dirty="0" smtClean="0"/>
              <a:t>智能硬件</a:t>
            </a:r>
            <a:r>
              <a:rPr lang="en-US" altLang="zh-CN" sz="2000" dirty="0" smtClean="0"/>
              <a:t>——</a:t>
            </a:r>
            <a:r>
              <a:rPr lang="zh-CN" altLang="en-US" sz="2000" dirty="0" smtClean="0"/>
              <a:t>常用</a:t>
            </a:r>
            <a:r>
              <a:rPr lang="en-US" altLang="zh-CN" sz="2000" dirty="0" smtClean="0"/>
              <a:t>——</a:t>
            </a:r>
            <a:r>
              <a:rPr lang="zh-CN" altLang="en-US" sz="2000" dirty="0" smtClean="0"/>
              <a:t>控制</a:t>
            </a:r>
            <a:r>
              <a:rPr lang="en-US" altLang="zh-CN" sz="2000" dirty="0" smtClean="0"/>
              <a:t>【</a:t>
            </a:r>
            <a:r>
              <a:rPr lang="zh-CN" altLang="en-US" sz="2000" dirty="0" smtClean="0"/>
              <a:t>*号小灯</a:t>
            </a:r>
            <a:r>
              <a:rPr lang="en-US" altLang="zh-CN" sz="2000" dirty="0" smtClean="0"/>
              <a:t>】——</a:t>
            </a:r>
            <a:r>
              <a:rPr lang="zh-CN" altLang="en-US" sz="2000" dirty="0" smtClean="0"/>
              <a:t>亮；</a:t>
            </a:r>
            <a:endParaRPr lang="en-US" altLang="zh-CN" sz="2000" dirty="0" smtClean="0"/>
          </a:p>
          <a:p>
            <a:r>
              <a:rPr lang="en-US" altLang="zh-CN" sz="2000" dirty="0" smtClean="0"/>
              <a:t>2. </a:t>
            </a:r>
            <a:r>
              <a:rPr lang="zh-CN" altLang="en-US" sz="2000" dirty="0" smtClean="0"/>
              <a:t>时间</a:t>
            </a:r>
            <a:r>
              <a:rPr lang="en-US" altLang="zh-CN" sz="2000" dirty="0" smtClean="0"/>
              <a:t>——</a:t>
            </a:r>
            <a:r>
              <a:rPr lang="zh-CN" altLang="en-US" sz="2000" dirty="0" smtClean="0"/>
              <a:t>等待</a:t>
            </a:r>
            <a:r>
              <a:rPr lang="en-US" altLang="zh-CN" sz="2000" dirty="0" smtClean="0"/>
              <a:t>3</a:t>
            </a:r>
            <a:r>
              <a:rPr lang="zh-CN" altLang="en-US" sz="2000" dirty="0" smtClean="0"/>
              <a:t>秒；</a:t>
            </a:r>
            <a:endParaRPr lang="en-US" altLang="zh-CN" sz="2000" dirty="0"/>
          </a:p>
          <a:p>
            <a:r>
              <a:rPr lang="en-US" altLang="zh-CN" sz="2000" dirty="0" smtClean="0"/>
              <a:t>3. </a:t>
            </a:r>
            <a:r>
              <a:rPr lang="zh-CN" altLang="en-US" sz="2000" dirty="0" smtClean="0"/>
              <a:t>智能</a:t>
            </a:r>
            <a:r>
              <a:rPr lang="zh-CN" altLang="en-US" sz="2000" dirty="0"/>
              <a:t>硬件</a:t>
            </a:r>
            <a:r>
              <a:rPr lang="en-US" altLang="zh-CN" sz="2000" dirty="0"/>
              <a:t>——</a:t>
            </a:r>
            <a:r>
              <a:rPr lang="zh-CN" altLang="en-US" sz="2000" dirty="0"/>
              <a:t>常用</a:t>
            </a:r>
            <a:r>
              <a:rPr lang="en-US" altLang="zh-CN" sz="2000" dirty="0"/>
              <a:t>——</a:t>
            </a:r>
            <a:r>
              <a:rPr lang="zh-CN" altLang="en-US" sz="2000" dirty="0"/>
              <a:t>控制</a:t>
            </a:r>
            <a:r>
              <a:rPr lang="en-US" altLang="zh-CN" sz="2000" dirty="0"/>
              <a:t>【</a:t>
            </a:r>
            <a:r>
              <a:rPr lang="zh-CN" altLang="en-US" sz="2000" dirty="0"/>
              <a:t>*号小灯</a:t>
            </a:r>
            <a:r>
              <a:rPr lang="en-US" altLang="zh-CN" sz="2000" dirty="0" smtClean="0"/>
              <a:t>】——</a:t>
            </a:r>
            <a:r>
              <a:rPr lang="zh-CN" altLang="en-US" sz="2000" dirty="0" smtClean="0"/>
              <a:t>灭</a:t>
            </a:r>
            <a:endParaRPr lang="zh-CN" altLang="en-US" sz="2000" dirty="0"/>
          </a:p>
          <a:p>
            <a:endParaRPr lang="zh-CN" altLang="en-US" sz="2000" dirty="0"/>
          </a:p>
        </p:txBody>
      </p:sp>
      <p:pic>
        <p:nvPicPr>
          <p:cNvPr id="3" name="图片 2"/>
          <p:cNvPicPr>
            <a:picLocks noChangeAspect="1"/>
          </p:cNvPicPr>
          <p:nvPr/>
        </p:nvPicPr>
        <p:blipFill>
          <a:blip r:embed="rId3" cstate="print"/>
          <a:stretch>
            <a:fillRect/>
          </a:stretch>
        </p:blipFill>
        <p:spPr>
          <a:xfrm>
            <a:off x="826305" y="4452896"/>
            <a:ext cx="2946384" cy="1485169"/>
          </a:xfrm>
          <a:prstGeom prst="rect">
            <a:avLst/>
          </a:prstGeom>
        </p:spPr>
      </p:pic>
      <p:sp>
        <p:nvSpPr>
          <p:cNvPr id="7" name="文本框 6"/>
          <p:cNvSpPr txBox="1"/>
          <p:nvPr/>
        </p:nvSpPr>
        <p:spPr>
          <a:xfrm>
            <a:off x="826305" y="6629356"/>
            <a:ext cx="4030460" cy="1384995"/>
          </a:xfrm>
          <a:prstGeom prst="rect">
            <a:avLst/>
          </a:prstGeom>
          <a:noFill/>
        </p:spPr>
        <p:txBody>
          <a:bodyPr wrap="square" rtlCol="0">
            <a:spAutoFit/>
          </a:bodyPr>
          <a:lstStyle/>
          <a:p>
            <a:r>
              <a:rPr lang="zh-CN" altLang="en-US" sz="2400" b="1" dirty="0" smtClean="0"/>
              <a:t>程序的顺序结构</a:t>
            </a:r>
            <a:endParaRPr lang="en-US" altLang="zh-CN" sz="2400" b="1" dirty="0" smtClean="0"/>
          </a:p>
          <a:p>
            <a:pPr marL="285750" indent="-285750">
              <a:buFont typeface="Arial" panose="020B0604020202020204" pitchFamily="34" charset="0"/>
              <a:buChar char="•"/>
            </a:pPr>
            <a:r>
              <a:rPr lang="zh-CN" altLang="en-US" sz="2000" dirty="0" smtClean="0"/>
              <a:t>程序一次性运行完；</a:t>
            </a:r>
            <a:endParaRPr lang="en-US" altLang="zh-CN" sz="2000" dirty="0" smtClean="0"/>
          </a:p>
          <a:p>
            <a:pPr marL="285750" indent="-285750">
              <a:buFont typeface="Arial" panose="020B0604020202020204" pitchFamily="34" charset="0"/>
              <a:buChar char="•"/>
            </a:pPr>
            <a:r>
              <a:rPr lang="zh-CN" altLang="en-US" sz="2000" dirty="0" smtClean="0"/>
              <a:t>结果按照结尾处的指令；</a:t>
            </a:r>
            <a:endParaRPr lang="en-US" altLang="zh-CN" sz="2000" dirty="0" smtClean="0"/>
          </a:p>
          <a:p>
            <a:pPr marL="285750" indent="-285750">
              <a:buFont typeface="Arial" panose="020B0604020202020204" pitchFamily="34" charset="0"/>
              <a:buChar char="•"/>
            </a:pPr>
            <a:r>
              <a:rPr lang="zh-CN" altLang="en-US" sz="2000" dirty="0" smtClean="0"/>
              <a:t>用于单次控制</a:t>
            </a:r>
            <a:endParaRPr lang="zh-CN" altLang="en-US" sz="2000" dirty="0"/>
          </a:p>
        </p:txBody>
      </p:sp>
    </p:spTree>
    <p:extLst>
      <p:ext uri="{BB962C8B-B14F-4D97-AF65-F5344CB8AC3E}">
        <p14:creationId xmlns:p14="http://schemas.microsoft.com/office/powerpoint/2010/main" xmlns="" val="13819192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2" name="矩形 1"/>
          <p:cNvSpPr/>
          <p:nvPr/>
        </p:nvSpPr>
        <p:spPr>
          <a:xfrm>
            <a:off x="609674" y="1600288"/>
            <a:ext cx="4786888" cy="523220"/>
          </a:xfrm>
          <a:prstGeom prst="rect">
            <a:avLst/>
          </a:prstGeom>
        </p:spPr>
        <p:txBody>
          <a:bodyPr wrap="none">
            <a:spAutoFit/>
          </a:bodyPr>
          <a:lstStyle/>
          <a:p>
            <a:pPr marL="457200" indent="-457200">
              <a:buBlip>
                <a:blip r:embed="rId2"/>
              </a:buBlip>
            </a:pPr>
            <a:r>
              <a:rPr lang="zh-CN" altLang="en-US" sz="2800" b="1" dirty="0" smtClean="0">
                <a:ea typeface="宋体" panose="02010600030101010101" pitchFamily="2" charset="-122"/>
              </a:rPr>
              <a:t>任务</a:t>
            </a:r>
            <a:r>
              <a:rPr lang="en-US" altLang="zh-CN" sz="2800" b="1" dirty="0" smtClean="0">
                <a:ea typeface="宋体" panose="02010600030101010101" pitchFamily="2" charset="-122"/>
              </a:rPr>
              <a:t>3  10</a:t>
            </a:r>
            <a:r>
              <a:rPr lang="zh-CN" altLang="en-US" sz="2800" b="1" dirty="0" smtClean="0">
                <a:ea typeface="宋体" panose="02010600030101010101" pitchFamily="2" charset="-122"/>
              </a:rPr>
              <a:t>秒内，灯闪烁</a:t>
            </a:r>
            <a:r>
              <a:rPr lang="en-US" altLang="zh-CN" sz="2800" b="1" dirty="0" smtClean="0">
                <a:ea typeface="宋体" panose="02010600030101010101" pitchFamily="2" charset="-122"/>
              </a:rPr>
              <a:t>5</a:t>
            </a:r>
            <a:r>
              <a:rPr lang="zh-CN" altLang="en-US" sz="2800" b="1" dirty="0" smtClean="0">
                <a:ea typeface="宋体" panose="02010600030101010101" pitchFamily="2" charset="-122"/>
              </a:rPr>
              <a:t>次</a:t>
            </a:r>
            <a:endParaRPr lang="en-US" altLang="zh-CN" b="1" dirty="0">
              <a:ea typeface="宋体" panose="02010600030101010101" pitchFamily="2" charset="-122"/>
            </a:endParaRPr>
          </a:p>
        </p:txBody>
      </p:sp>
      <p:sp>
        <p:nvSpPr>
          <p:cNvPr id="6" name="文本框 5"/>
          <p:cNvSpPr txBox="1"/>
          <p:nvPr/>
        </p:nvSpPr>
        <p:spPr>
          <a:xfrm>
            <a:off x="770104" y="2133674"/>
            <a:ext cx="5806398" cy="2000548"/>
          </a:xfrm>
          <a:prstGeom prst="rect">
            <a:avLst/>
          </a:prstGeom>
          <a:noFill/>
        </p:spPr>
        <p:txBody>
          <a:bodyPr wrap="none" rtlCol="0">
            <a:spAutoFit/>
          </a:bodyPr>
          <a:lstStyle/>
          <a:p>
            <a:r>
              <a:rPr lang="zh-CN" altLang="en-US" sz="2400" b="1" dirty="0" smtClean="0"/>
              <a:t>操作步骤：</a:t>
            </a:r>
            <a:endParaRPr lang="en-US" altLang="zh-CN" sz="2400" b="1" dirty="0" smtClean="0"/>
          </a:p>
          <a:p>
            <a:r>
              <a:rPr lang="en-US" altLang="zh-CN" sz="2000" dirty="0" smtClean="0"/>
              <a:t>1. </a:t>
            </a:r>
            <a:r>
              <a:rPr lang="zh-CN" altLang="en-US" sz="2000" dirty="0" smtClean="0"/>
              <a:t>循环</a:t>
            </a:r>
            <a:r>
              <a:rPr lang="en-US" altLang="zh-CN" sz="2000" dirty="0" smtClean="0"/>
              <a:t>5</a:t>
            </a:r>
            <a:r>
              <a:rPr lang="zh-CN" altLang="en-US" sz="2000" dirty="0" smtClean="0"/>
              <a:t>次</a:t>
            </a:r>
            <a:r>
              <a:rPr lang="en-US" altLang="zh-CN" sz="2000" dirty="0" smtClean="0"/>
              <a:t>——</a:t>
            </a:r>
            <a:r>
              <a:rPr lang="zh-CN" altLang="en-US" sz="2000" dirty="0" smtClean="0"/>
              <a:t>执行；</a:t>
            </a:r>
            <a:endParaRPr lang="en-US" altLang="zh-CN" sz="2000" dirty="0" smtClean="0"/>
          </a:p>
          <a:p>
            <a:r>
              <a:rPr lang="en-US" altLang="zh-CN" sz="2000" dirty="0" smtClean="0"/>
              <a:t>2.</a:t>
            </a:r>
            <a:r>
              <a:rPr lang="zh-CN" altLang="en-US" sz="2000" dirty="0"/>
              <a:t>智能硬件</a:t>
            </a:r>
            <a:r>
              <a:rPr lang="en-US" altLang="zh-CN" sz="2000" dirty="0"/>
              <a:t>——</a:t>
            </a:r>
            <a:r>
              <a:rPr lang="zh-CN" altLang="en-US" sz="2000" dirty="0"/>
              <a:t>常用</a:t>
            </a:r>
            <a:r>
              <a:rPr lang="en-US" altLang="zh-CN" sz="2000" dirty="0"/>
              <a:t>——</a:t>
            </a:r>
            <a:r>
              <a:rPr lang="zh-CN" altLang="en-US" sz="2000" dirty="0"/>
              <a:t>控制</a:t>
            </a:r>
            <a:r>
              <a:rPr lang="en-US" altLang="zh-CN" sz="2000" dirty="0"/>
              <a:t>【</a:t>
            </a:r>
            <a:r>
              <a:rPr lang="zh-CN" altLang="en-US" sz="2000" dirty="0"/>
              <a:t>*号小灯</a:t>
            </a:r>
            <a:r>
              <a:rPr lang="en-US" altLang="zh-CN" sz="2000" dirty="0" smtClean="0"/>
              <a:t>】——</a:t>
            </a:r>
            <a:r>
              <a:rPr lang="zh-CN" altLang="en-US" sz="2000" dirty="0" smtClean="0"/>
              <a:t>亮；</a:t>
            </a:r>
            <a:endParaRPr lang="en-US" altLang="zh-CN" sz="2000" dirty="0"/>
          </a:p>
          <a:p>
            <a:r>
              <a:rPr lang="en-US" altLang="zh-CN" sz="2000" dirty="0" smtClean="0"/>
              <a:t>3.</a:t>
            </a:r>
            <a:r>
              <a:rPr lang="zh-CN" altLang="en-US" sz="2000" dirty="0"/>
              <a:t>时间</a:t>
            </a:r>
            <a:r>
              <a:rPr lang="en-US" altLang="zh-CN" sz="2000" dirty="0"/>
              <a:t>——</a:t>
            </a:r>
            <a:r>
              <a:rPr lang="zh-CN" altLang="en-US" sz="2000" dirty="0" smtClean="0"/>
              <a:t>等待</a:t>
            </a:r>
            <a:r>
              <a:rPr lang="en-US" altLang="zh-CN" sz="2000" dirty="0"/>
              <a:t>1</a:t>
            </a:r>
            <a:r>
              <a:rPr lang="zh-CN" altLang="en-US" sz="2000" dirty="0" smtClean="0"/>
              <a:t>秒；</a:t>
            </a:r>
            <a:endParaRPr lang="zh-CN" altLang="en-US" sz="2000" dirty="0"/>
          </a:p>
          <a:p>
            <a:r>
              <a:rPr lang="en-US" altLang="zh-CN" sz="2000" dirty="0" smtClean="0"/>
              <a:t>4. </a:t>
            </a:r>
            <a:r>
              <a:rPr lang="zh-CN" altLang="en-US" sz="2000" dirty="0" smtClean="0"/>
              <a:t>智能</a:t>
            </a:r>
            <a:r>
              <a:rPr lang="zh-CN" altLang="en-US" sz="2000" dirty="0"/>
              <a:t>硬件</a:t>
            </a:r>
            <a:r>
              <a:rPr lang="en-US" altLang="zh-CN" sz="2000" dirty="0"/>
              <a:t>——</a:t>
            </a:r>
            <a:r>
              <a:rPr lang="zh-CN" altLang="en-US" sz="2000" dirty="0"/>
              <a:t>常用</a:t>
            </a:r>
            <a:r>
              <a:rPr lang="en-US" altLang="zh-CN" sz="2000" dirty="0"/>
              <a:t>——</a:t>
            </a:r>
            <a:r>
              <a:rPr lang="zh-CN" altLang="en-US" sz="2000" dirty="0"/>
              <a:t>控制</a:t>
            </a:r>
            <a:r>
              <a:rPr lang="en-US" altLang="zh-CN" sz="2000" dirty="0"/>
              <a:t>【</a:t>
            </a:r>
            <a:r>
              <a:rPr lang="zh-CN" altLang="en-US" sz="2000" dirty="0"/>
              <a:t>*号小灯</a:t>
            </a:r>
            <a:r>
              <a:rPr lang="en-US" altLang="zh-CN" sz="2000" dirty="0" smtClean="0"/>
              <a:t>】——</a:t>
            </a:r>
            <a:r>
              <a:rPr lang="zh-CN" altLang="en-US" sz="2000" dirty="0" smtClean="0"/>
              <a:t>灭；</a:t>
            </a:r>
            <a:endParaRPr lang="en-US" altLang="zh-CN" sz="2000" dirty="0" smtClean="0"/>
          </a:p>
          <a:p>
            <a:r>
              <a:rPr lang="en-US" altLang="zh-CN" sz="2000" dirty="0" smtClean="0"/>
              <a:t>5.</a:t>
            </a:r>
            <a:r>
              <a:rPr lang="zh-CN" altLang="en-US" sz="2000" dirty="0"/>
              <a:t>时间</a:t>
            </a:r>
            <a:r>
              <a:rPr lang="en-US" altLang="zh-CN" sz="2000" dirty="0"/>
              <a:t>——</a:t>
            </a:r>
            <a:r>
              <a:rPr lang="zh-CN" altLang="en-US" sz="2000" dirty="0"/>
              <a:t>等待</a:t>
            </a:r>
            <a:r>
              <a:rPr lang="en-US" altLang="zh-CN" sz="2000" dirty="0"/>
              <a:t>1</a:t>
            </a:r>
            <a:r>
              <a:rPr lang="zh-CN" altLang="en-US" sz="2000" dirty="0"/>
              <a:t>秒</a:t>
            </a:r>
            <a:r>
              <a:rPr lang="zh-CN" altLang="en-US" sz="2000" dirty="0" smtClean="0"/>
              <a:t>；</a:t>
            </a:r>
            <a:endParaRPr lang="zh-CN" altLang="en-US" sz="2000" dirty="0"/>
          </a:p>
        </p:txBody>
      </p:sp>
      <p:pic>
        <p:nvPicPr>
          <p:cNvPr id="7" name="图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5059950"/>
            <a:ext cx="4097550" cy="4878991"/>
          </a:xfrm>
          <a:prstGeom prst="rect">
            <a:avLst/>
          </a:prstGeom>
        </p:spPr>
      </p:pic>
      <p:sp>
        <p:nvSpPr>
          <p:cNvPr id="8" name="云形标注 7"/>
          <p:cNvSpPr/>
          <p:nvPr/>
        </p:nvSpPr>
        <p:spPr>
          <a:xfrm>
            <a:off x="4876762" y="3886228"/>
            <a:ext cx="1699740" cy="1251371"/>
          </a:xfrm>
          <a:prstGeom prst="cloudCallout">
            <a:avLst>
              <a:gd name="adj1" fmla="val -78717"/>
              <a:gd name="adj2" fmla="val 742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循环结构</a:t>
            </a:r>
            <a:endParaRPr lang="zh-CN" altLang="en-US" dirty="0">
              <a:solidFill>
                <a:schemeClr val="tx1"/>
              </a:solidFill>
            </a:endParaRPr>
          </a:p>
        </p:txBody>
      </p:sp>
    </p:spTree>
    <p:extLst>
      <p:ext uri="{BB962C8B-B14F-4D97-AF65-F5344CB8AC3E}">
        <p14:creationId xmlns:p14="http://schemas.microsoft.com/office/powerpoint/2010/main" xmlns="" val="34374075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2" name="矩形 1"/>
          <p:cNvSpPr/>
          <p:nvPr/>
        </p:nvSpPr>
        <p:spPr>
          <a:xfrm>
            <a:off x="609674" y="1805221"/>
            <a:ext cx="2089033" cy="523220"/>
          </a:xfrm>
          <a:prstGeom prst="rect">
            <a:avLst/>
          </a:prstGeom>
        </p:spPr>
        <p:txBody>
          <a:bodyPr wrap="none">
            <a:spAutoFit/>
          </a:bodyPr>
          <a:lstStyle/>
          <a:p>
            <a:pPr marL="457200" indent="-457200">
              <a:buBlip>
                <a:blip r:embed="rId2"/>
              </a:buBlip>
            </a:pPr>
            <a:r>
              <a:rPr lang="zh-CN" altLang="en-US" sz="2800" b="1" dirty="0">
                <a:latin typeface="+mj-lt"/>
                <a:ea typeface="宋体" panose="02010600030101010101" pitchFamily="2" charset="-122"/>
                <a:cs typeface="+mj-cs"/>
              </a:rPr>
              <a:t>循环控制</a:t>
            </a:r>
            <a:endParaRPr lang="en-US" altLang="zh-CN" sz="2800" b="1" dirty="0">
              <a:latin typeface="+mj-lt"/>
              <a:ea typeface="宋体" panose="02010600030101010101" pitchFamily="2" charset="-122"/>
              <a:cs typeface="+mj-cs"/>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7030" y="3733832"/>
            <a:ext cx="5352702" cy="1432054"/>
          </a:xfrm>
          <a:prstGeom prst="rect">
            <a:avLst/>
          </a:prstGeom>
        </p:spPr>
      </p:pic>
      <p:sp>
        <p:nvSpPr>
          <p:cNvPr id="3" name="文本框 2"/>
          <p:cNvSpPr txBox="1"/>
          <p:nvPr/>
        </p:nvSpPr>
        <p:spPr>
          <a:xfrm>
            <a:off x="609674" y="2362268"/>
            <a:ext cx="5791048" cy="1323439"/>
          </a:xfrm>
          <a:prstGeom prst="rect">
            <a:avLst/>
          </a:prstGeom>
          <a:noFill/>
        </p:spPr>
        <p:txBody>
          <a:bodyPr wrap="square" rtlCol="0">
            <a:spAutoFit/>
          </a:bodyPr>
          <a:lstStyle/>
          <a:p>
            <a:pPr marL="285750" indent="-285750">
              <a:buFont typeface="Arial" pitchFamily="34" charset="0"/>
              <a:buChar char="•"/>
            </a:pPr>
            <a:r>
              <a:rPr lang="zh-CN" altLang="en-US" sz="2000" dirty="0" smtClean="0"/>
              <a:t>在不少实际问题中有许多具有规律性的重复操作，因此在程序中就需要重复执行某些语句。</a:t>
            </a:r>
            <a:endParaRPr lang="en-US" altLang="zh-CN" sz="2000" dirty="0" smtClean="0"/>
          </a:p>
          <a:p>
            <a:pPr marL="285750" indent="-285750">
              <a:buFont typeface="Arial" pitchFamily="34" charset="0"/>
              <a:buChar char="•"/>
            </a:pPr>
            <a:r>
              <a:rPr lang="zh-CN" altLang="en-US" sz="2000" dirty="0" smtClean="0"/>
              <a:t> 一组被重复执行的语句称之为循环体，能否继续重复，决定循环的终止条件。</a:t>
            </a:r>
            <a:endParaRPr lang="zh-CN" altLang="en-US" sz="2000" dirty="0"/>
          </a:p>
        </p:txBody>
      </p:sp>
      <p:pic>
        <p:nvPicPr>
          <p:cNvPr id="7" name="图片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79984" y="5982623"/>
            <a:ext cx="5820738" cy="1423916"/>
          </a:xfrm>
          <a:prstGeom prst="rect">
            <a:avLst/>
          </a:prstGeom>
        </p:spPr>
      </p:pic>
      <p:sp>
        <p:nvSpPr>
          <p:cNvPr id="8" name="矩形 7"/>
          <p:cNvSpPr/>
          <p:nvPr/>
        </p:nvSpPr>
        <p:spPr>
          <a:xfrm>
            <a:off x="752501" y="5562584"/>
            <a:ext cx="2839239" cy="400110"/>
          </a:xfrm>
          <a:prstGeom prst="rect">
            <a:avLst/>
          </a:prstGeom>
        </p:spPr>
        <p:txBody>
          <a:bodyPr wrap="none">
            <a:spAutoFit/>
          </a:bodyPr>
          <a:lstStyle/>
          <a:p>
            <a:pPr marL="342900" indent="-342900">
              <a:buFont typeface="Arial" pitchFamily="34" charset="0"/>
              <a:buChar char="•"/>
            </a:pPr>
            <a:r>
              <a:rPr lang="zh-CN" altLang="en-US" sz="2000" dirty="0">
                <a:latin typeface="+mj-lt"/>
                <a:ea typeface="宋体" panose="02010600030101010101" pitchFamily="2" charset="-122"/>
                <a:cs typeface="+mj-cs"/>
              </a:rPr>
              <a:t>不带参数的循环控制</a:t>
            </a:r>
            <a:endParaRPr lang="en-US" altLang="zh-CN" sz="2000" dirty="0">
              <a:latin typeface="+mj-lt"/>
              <a:ea typeface="宋体" panose="02010600030101010101" pitchFamily="2" charset="-122"/>
              <a:cs typeface="+mj-cs"/>
            </a:endParaRPr>
          </a:p>
        </p:txBody>
      </p:sp>
      <p:sp>
        <p:nvSpPr>
          <p:cNvPr id="6" name="TextBox 5"/>
          <p:cNvSpPr txBox="1"/>
          <p:nvPr/>
        </p:nvSpPr>
        <p:spPr>
          <a:xfrm>
            <a:off x="653173" y="7406539"/>
            <a:ext cx="5770163" cy="2031325"/>
          </a:xfrm>
          <a:prstGeom prst="rect">
            <a:avLst/>
          </a:prstGeom>
          <a:noFill/>
        </p:spPr>
        <p:txBody>
          <a:bodyPr wrap="square" rtlCol="0">
            <a:spAutoFit/>
          </a:bodyPr>
          <a:lstStyle/>
          <a:p>
            <a:r>
              <a:rPr lang="zh-CN" altLang="en-US" dirty="0" smtClean="0"/>
              <a:t>不同之处：</a:t>
            </a:r>
            <a:endParaRPr lang="en-US" altLang="zh-CN" dirty="0" smtClean="0"/>
          </a:p>
          <a:p>
            <a:r>
              <a:rPr lang="zh-CN" altLang="en-US" dirty="0" smtClean="0"/>
              <a:t>         在执行三个程序块后，第</a:t>
            </a:r>
            <a:r>
              <a:rPr lang="en-US" altLang="zh-CN" dirty="0" smtClean="0"/>
              <a:t>1</a:t>
            </a:r>
            <a:r>
              <a:rPr lang="zh-CN" altLang="en-US" dirty="0" smtClean="0"/>
              <a:t>个程序块的现象是只看到一亮马上就熄灭了；第</a:t>
            </a:r>
            <a:r>
              <a:rPr lang="en-US" altLang="zh-CN" dirty="0" smtClean="0"/>
              <a:t>2</a:t>
            </a:r>
            <a:r>
              <a:rPr lang="zh-CN" altLang="en-US" dirty="0" smtClean="0"/>
              <a:t>个程序块的现象是灯长亮之后熄灭；第</a:t>
            </a:r>
            <a:r>
              <a:rPr lang="en-US" altLang="zh-CN" dirty="0" smtClean="0"/>
              <a:t>3</a:t>
            </a:r>
            <a:r>
              <a:rPr lang="zh-CN" altLang="en-US" dirty="0" smtClean="0"/>
              <a:t>个程序块的现象是真正看到了重复亮、灭循环</a:t>
            </a:r>
            <a:r>
              <a:rPr lang="en-US" altLang="zh-CN" dirty="0" smtClean="0"/>
              <a:t>5</a:t>
            </a:r>
            <a:r>
              <a:rPr lang="zh-CN" altLang="en-US" dirty="0" smtClean="0"/>
              <a:t>次。</a:t>
            </a:r>
            <a:endParaRPr lang="en-US" altLang="zh-CN" dirty="0" smtClean="0"/>
          </a:p>
          <a:p>
            <a:r>
              <a:rPr lang="zh-CN" altLang="en-US" dirty="0" smtClean="0"/>
              <a:t>         在设计程序时，一定要能真正体现出循环执行的过程。</a:t>
            </a:r>
            <a:endParaRPr lang="zh-CN" altLang="en-US" dirty="0"/>
          </a:p>
        </p:txBody>
      </p:sp>
    </p:spTree>
    <p:extLst>
      <p:ext uri="{BB962C8B-B14F-4D97-AF65-F5344CB8AC3E}">
        <p14:creationId xmlns:p14="http://schemas.microsoft.com/office/powerpoint/2010/main" xmlns="" val="255644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2" name="矩形 1"/>
          <p:cNvSpPr/>
          <p:nvPr/>
        </p:nvSpPr>
        <p:spPr>
          <a:xfrm>
            <a:off x="304882" y="1752684"/>
            <a:ext cx="6681637" cy="523220"/>
          </a:xfrm>
          <a:prstGeom prst="rect">
            <a:avLst/>
          </a:prstGeom>
        </p:spPr>
        <p:txBody>
          <a:bodyPr wrap="none">
            <a:spAutoFit/>
          </a:bodyPr>
          <a:lstStyle/>
          <a:p>
            <a:pPr marL="457200" indent="-457200">
              <a:buBlip>
                <a:blip r:embed="rId2"/>
              </a:buBlip>
            </a:pPr>
            <a:r>
              <a:rPr lang="zh-CN" altLang="en-US" sz="2800" b="1" dirty="0" smtClean="0">
                <a:ea typeface="宋体" panose="02010600030101010101" pitchFamily="2" charset="-122"/>
              </a:rPr>
              <a:t>任务</a:t>
            </a:r>
            <a:r>
              <a:rPr lang="en-US" altLang="zh-CN" sz="2800" b="1" dirty="0" smtClean="0">
                <a:ea typeface="宋体" panose="02010600030101010101" pitchFamily="2" charset="-122"/>
              </a:rPr>
              <a:t>4 </a:t>
            </a:r>
            <a:r>
              <a:rPr lang="zh-CN" altLang="en-US" sz="2800" b="1" dirty="0" smtClean="0">
                <a:ea typeface="宋体" panose="02010600030101010101" pitchFamily="2" charset="-122"/>
              </a:rPr>
              <a:t>跳动的小灯（不带参数的循环）</a:t>
            </a:r>
            <a:endParaRPr lang="en-US" altLang="zh-CN" b="1" dirty="0">
              <a:ea typeface="宋体" panose="02010600030101010101" pitchFamily="2" charset="-122"/>
            </a:endParaRPr>
          </a:p>
        </p:txBody>
      </p:sp>
      <p:sp>
        <p:nvSpPr>
          <p:cNvPr id="6" name="文本框 5"/>
          <p:cNvSpPr txBox="1"/>
          <p:nvPr/>
        </p:nvSpPr>
        <p:spPr>
          <a:xfrm>
            <a:off x="649626" y="2438466"/>
            <a:ext cx="5282215" cy="1077218"/>
          </a:xfrm>
          <a:prstGeom prst="rect">
            <a:avLst/>
          </a:prstGeom>
          <a:noFill/>
        </p:spPr>
        <p:txBody>
          <a:bodyPr wrap="none" rtlCol="0">
            <a:spAutoFit/>
          </a:bodyPr>
          <a:lstStyle/>
          <a:p>
            <a:r>
              <a:rPr lang="zh-CN" altLang="en-US" sz="2400" b="1" dirty="0" smtClean="0"/>
              <a:t>运行效果：</a:t>
            </a:r>
            <a:endParaRPr lang="en-US" altLang="zh-CN" sz="2400" b="1" dirty="0" smtClean="0"/>
          </a:p>
          <a:p>
            <a:r>
              <a:rPr lang="en-US" altLang="zh-CN" sz="2000" dirty="0" smtClean="0"/>
              <a:t>       5</a:t>
            </a:r>
            <a:r>
              <a:rPr lang="zh-CN" altLang="en-US" sz="2000" dirty="0" smtClean="0"/>
              <a:t>和</a:t>
            </a:r>
            <a:r>
              <a:rPr lang="en-US" altLang="zh-CN" sz="2000" dirty="0" smtClean="0"/>
              <a:t>12</a:t>
            </a:r>
            <a:r>
              <a:rPr lang="zh-CN" altLang="en-US" sz="2000" dirty="0" smtClean="0"/>
              <a:t>号灯亮，</a:t>
            </a:r>
            <a:r>
              <a:rPr lang="en-US" altLang="zh-CN" sz="2000" dirty="0" smtClean="0"/>
              <a:t>6</a:t>
            </a:r>
            <a:r>
              <a:rPr lang="zh-CN" altLang="en-US" sz="2000" dirty="0" smtClean="0"/>
              <a:t>和</a:t>
            </a:r>
            <a:r>
              <a:rPr lang="en-US" altLang="zh-CN" sz="2000" dirty="0" smtClean="0"/>
              <a:t>16</a:t>
            </a:r>
            <a:r>
              <a:rPr lang="zh-CN" altLang="en-US" sz="2000" dirty="0" smtClean="0"/>
              <a:t>号灯灭；</a:t>
            </a:r>
            <a:r>
              <a:rPr lang="en-US" altLang="zh-CN" sz="2000" dirty="0" smtClean="0"/>
              <a:t>0.5</a:t>
            </a:r>
            <a:r>
              <a:rPr lang="zh-CN" altLang="en-US" sz="2000" dirty="0" smtClean="0"/>
              <a:t>秒钟后，</a:t>
            </a:r>
            <a:endParaRPr lang="en-US" altLang="zh-CN" sz="2000" dirty="0" smtClean="0"/>
          </a:p>
          <a:p>
            <a:r>
              <a:rPr lang="en-US" altLang="zh-CN" sz="2000" dirty="0" smtClean="0"/>
              <a:t> </a:t>
            </a:r>
            <a:r>
              <a:rPr lang="en-US" altLang="zh-CN" sz="2000" dirty="0"/>
              <a:t>5</a:t>
            </a:r>
            <a:r>
              <a:rPr lang="zh-CN" altLang="en-US" sz="2000" dirty="0"/>
              <a:t>和</a:t>
            </a:r>
            <a:r>
              <a:rPr lang="en-US" altLang="zh-CN" sz="2000" dirty="0"/>
              <a:t>12</a:t>
            </a:r>
            <a:r>
              <a:rPr lang="zh-CN" altLang="en-US" sz="2000" dirty="0" smtClean="0"/>
              <a:t>号灯灭，</a:t>
            </a:r>
            <a:r>
              <a:rPr lang="en-US" altLang="zh-CN" sz="2000" dirty="0"/>
              <a:t>6</a:t>
            </a:r>
            <a:r>
              <a:rPr lang="zh-CN" altLang="en-US" sz="2000" dirty="0"/>
              <a:t>和</a:t>
            </a:r>
            <a:r>
              <a:rPr lang="en-US" altLang="zh-CN" sz="2000" dirty="0"/>
              <a:t>16</a:t>
            </a:r>
            <a:r>
              <a:rPr lang="zh-CN" altLang="en-US" sz="2000" dirty="0" smtClean="0"/>
              <a:t>号灯亮，循环</a:t>
            </a:r>
            <a:r>
              <a:rPr lang="en-US" altLang="zh-CN" sz="2000" dirty="0" smtClean="0"/>
              <a:t>10</a:t>
            </a:r>
            <a:r>
              <a:rPr lang="zh-CN" altLang="en-US" sz="2000" dirty="0" smtClean="0"/>
              <a:t>次。</a:t>
            </a:r>
            <a:endParaRPr lang="en-US" altLang="zh-CN" sz="2000" dirty="0" smtClean="0"/>
          </a:p>
        </p:txBody>
      </p:sp>
      <p:pic>
        <p:nvPicPr>
          <p:cNvPr id="3" name="图片 2"/>
          <p:cNvPicPr>
            <a:picLocks noChangeAspect="1"/>
          </p:cNvPicPr>
          <p:nvPr/>
        </p:nvPicPr>
        <p:blipFill>
          <a:blip r:embed="rId3" cstate="print"/>
          <a:stretch>
            <a:fillRect/>
          </a:stretch>
        </p:blipFill>
        <p:spPr>
          <a:xfrm>
            <a:off x="2514624" y="3625709"/>
            <a:ext cx="2333625" cy="2867025"/>
          </a:xfrm>
          <a:prstGeom prst="rect">
            <a:avLst/>
          </a:prstGeom>
        </p:spPr>
      </p:pic>
      <p:sp>
        <p:nvSpPr>
          <p:cNvPr id="8" name="文本框 7"/>
          <p:cNvSpPr txBox="1"/>
          <p:nvPr/>
        </p:nvSpPr>
        <p:spPr>
          <a:xfrm>
            <a:off x="668736" y="6945714"/>
            <a:ext cx="4738798" cy="2000548"/>
          </a:xfrm>
          <a:prstGeom prst="rect">
            <a:avLst/>
          </a:prstGeom>
          <a:noFill/>
        </p:spPr>
        <p:txBody>
          <a:bodyPr wrap="none" rtlCol="0">
            <a:spAutoFit/>
          </a:bodyPr>
          <a:lstStyle/>
          <a:p>
            <a:r>
              <a:rPr lang="zh-CN" altLang="en-US" sz="2400" b="1" dirty="0" smtClean="0"/>
              <a:t>思考：</a:t>
            </a:r>
            <a:endParaRPr lang="en-US" altLang="zh-CN" sz="2400" b="1" dirty="0" smtClean="0"/>
          </a:p>
          <a:p>
            <a:r>
              <a:rPr lang="en-US" altLang="zh-CN" sz="2000" dirty="0" smtClean="0"/>
              <a:t>1. </a:t>
            </a:r>
            <a:r>
              <a:rPr lang="zh-CN" altLang="en-US" sz="2000" dirty="0" smtClean="0"/>
              <a:t>循环体是什么？</a:t>
            </a:r>
            <a:endParaRPr lang="en-US" altLang="zh-CN" sz="2000" dirty="0" smtClean="0"/>
          </a:p>
          <a:p>
            <a:r>
              <a:rPr lang="en-US" altLang="zh-CN" sz="2000" dirty="0" smtClean="0"/>
              <a:t>2. </a:t>
            </a:r>
            <a:r>
              <a:rPr lang="zh-CN" altLang="en-US" sz="2000" dirty="0" smtClean="0"/>
              <a:t>循环终止的条件是什么？</a:t>
            </a:r>
            <a:endParaRPr lang="en-US" altLang="zh-CN" sz="2000" dirty="0" smtClean="0"/>
          </a:p>
          <a:p>
            <a:r>
              <a:rPr lang="en-US" altLang="zh-CN" sz="2000" dirty="0" smtClean="0"/>
              <a:t>3. </a:t>
            </a:r>
            <a:r>
              <a:rPr lang="zh-CN" altLang="en-US" sz="2000" dirty="0" smtClean="0"/>
              <a:t>重复执行了几次？</a:t>
            </a:r>
            <a:endParaRPr lang="en-US" altLang="zh-CN" sz="2000" dirty="0" smtClean="0"/>
          </a:p>
          <a:p>
            <a:r>
              <a:rPr lang="en-US" altLang="zh-CN" sz="2000" dirty="0" smtClean="0"/>
              <a:t>4. </a:t>
            </a:r>
            <a:r>
              <a:rPr lang="zh-CN" altLang="en-US" sz="2000" dirty="0" smtClean="0"/>
              <a:t>每个小灯亮了几次，灭了几次？</a:t>
            </a:r>
            <a:endParaRPr lang="en-US" altLang="zh-CN" sz="2000" dirty="0" smtClean="0"/>
          </a:p>
          <a:p>
            <a:r>
              <a:rPr lang="en-US" altLang="zh-CN" sz="2000" dirty="0" smtClean="0"/>
              <a:t>5.</a:t>
            </a:r>
            <a:r>
              <a:rPr lang="zh-CN" altLang="en-US" sz="2000" dirty="0" smtClean="0"/>
              <a:t>从开始到结束，程序执行了多长时间？</a:t>
            </a:r>
            <a:endParaRPr lang="en-US" altLang="zh-CN" sz="2000" dirty="0" smtClean="0"/>
          </a:p>
        </p:txBody>
      </p:sp>
    </p:spTree>
    <p:extLst>
      <p:ext uri="{BB962C8B-B14F-4D97-AF65-F5344CB8AC3E}">
        <p14:creationId xmlns:p14="http://schemas.microsoft.com/office/powerpoint/2010/main" xmlns="" val="28121049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6"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7" name="Rectangle 2"/>
          <p:cNvSpPr txBox="1">
            <a:spLocks noChangeArrowheads="1"/>
          </p:cNvSpPr>
          <p:nvPr/>
        </p:nvSpPr>
        <p:spPr bwMode="auto">
          <a:xfrm>
            <a:off x="471488" y="1462300"/>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eaLnBrk="1" hangingPunct="1">
              <a:buFontTx/>
              <a:buBlip>
                <a:blip r:embed="rId3"/>
              </a:buBlip>
            </a:pPr>
            <a:r>
              <a:rPr lang="zh-CN" altLang="en-US" sz="2800" b="1" dirty="0" smtClean="0">
                <a:ea typeface="宋体" panose="02010600030101010101" pitchFamily="2" charset="-122"/>
              </a:rPr>
              <a:t>任务</a:t>
            </a:r>
            <a:r>
              <a:rPr lang="en-US" altLang="zh-CN" sz="2800" b="1" dirty="0" smtClean="0">
                <a:ea typeface="宋体" panose="02010600030101010101" pitchFamily="2" charset="-122"/>
              </a:rPr>
              <a:t>5  </a:t>
            </a:r>
            <a:r>
              <a:rPr lang="zh-CN" altLang="en-US" sz="2800" b="1" dirty="0" smtClean="0">
                <a:ea typeface="宋体" panose="02010600030101010101" pitchFamily="2" charset="-122"/>
              </a:rPr>
              <a:t>分析指令</a:t>
            </a:r>
            <a:endParaRPr lang="en-US" altLang="zh-CN" sz="2800" b="1" dirty="0">
              <a:ea typeface="宋体" panose="02010600030101010101" pitchFamily="2" charset="-122"/>
            </a:endParaRPr>
          </a:p>
        </p:txBody>
      </p:sp>
      <p:sp>
        <p:nvSpPr>
          <p:cNvPr id="9" name="文本框 8"/>
          <p:cNvSpPr txBox="1"/>
          <p:nvPr/>
        </p:nvSpPr>
        <p:spPr>
          <a:xfrm>
            <a:off x="921722" y="6299581"/>
            <a:ext cx="4735592" cy="2000548"/>
          </a:xfrm>
          <a:prstGeom prst="rect">
            <a:avLst/>
          </a:prstGeom>
          <a:noFill/>
        </p:spPr>
        <p:txBody>
          <a:bodyPr wrap="none" rtlCol="0">
            <a:spAutoFit/>
          </a:bodyPr>
          <a:lstStyle/>
          <a:p>
            <a:r>
              <a:rPr lang="zh-CN" altLang="en-US" sz="2400" b="1" dirty="0" smtClean="0"/>
              <a:t>思考：</a:t>
            </a:r>
            <a:endParaRPr lang="en-US" altLang="zh-CN" sz="2400" b="1" dirty="0" smtClean="0"/>
          </a:p>
          <a:p>
            <a:r>
              <a:rPr lang="en-US" altLang="zh-CN" sz="2000" dirty="0" smtClean="0">
                <a:latin typeface="+mn-ea"/>
              </a:rPr>
              <a:t>1. </a:t>
            </a:r>
            <a:r>
              <a:rPr lang="zh-CN" altLang="en-US" sz="2000" dirty="0" smtClean="0">
                <a:latin typeface="+mn-ea"/>
              </a:rPr>
              <a:t>循环体是什么？</a:t>
            </a:r>
            <a:endParaRPr lang="en-US" altLang="zh-CN" sz="2000" dirty="0" smtClean="0">
              <a:latin typeface="+mn-ea"/>
            </a:endParaRPr>
          </a:p>
          <a:p>
            <a:r>
              <a:rPr lang="en-US" altLang="zh-CN" sz="2000" dirty="0" smtClean="0">
                <a:latin typeface="+mn-ea"/>
              </a:rPr>
              <a:t>2. </a:t>
            </a:r>
            <a:r>
              <a:rPr lang="zh-CN" altLang="en-US" sz="2000" dirty="0" smtClean="0">
                <a:latin typeface="+mn-ea"/>
              </a:rPr>
              <a:t>循环终止的条件是什么？</a:t>
            </a:r>
            <a:endParaRPr lang="en-US" altLang="zh-CN" sz="2000" dirty="0" smtClean="0">
              <a:latin typeface="+mn-ea"/>
            </a:endParaRPr>
          </a:p>
          <a:p>
            <a:r>
              <a:rPr lang="en-US" altLang="zh-CN" sz="2000" dirty="0" smtClean="0">
                <a:latin typeface="+mn-ea"/>
              </a:rPr>
              <a:t>3. </a:t>
            </a:r>
            <a:r>
              <a:rPr lang="zh-CN" altLang="en-US" sz="2000" dirty="0" smtClean="0">
                <a:latin typeface="+mn-ea"/>
              </a:rPr>
              <a:t>重复执行了几次？</a:t>
            </a:r>
            <a:endParaRPr lang="en-US" altLang="zh-CN" sz="2000" dirty="0" smtClean="0">
              <a:latin typeface="+mn-ea"/>
            </a:endParaRPr>
          </a:p>
          <a:p>
            <a:r>
              <a:rPr lang="en-US" altLang="zh-CN" sz="2000" dirty="0" smtClean="0">
                <a:latin typeface="+mn-ea"/>
              </a:rPr>
              <a:t>4. </a:t>
            </a:r>
            <a:r>
              <a:rPr lang="zh-CN" altLang="en-US" sz="2000" dirty="0" smtClean="0">
                <a:latin typeface="+mn-ea"/>
              </a:rPr>
              <a:t>小灯亮了几次，灭了几次？</a:t>
            </a:r>
            <a:endParaRPr lang="en-US" altLang="zh-CN" sz="2000" dirty="0" smtClean="0">
              <a:latin typeface="+mn-ea"/>
            </a:endParaRPr>
          </a:p>
          <a:p>
            <a:r>
              <a:rPr lang="en-US" altLang="zh-CN" sz="2000" dirty="0" smtClean="0">
                <a:latin typeface="+mn-ea"/>
              </a:rPr>
              <a:t>5.</a:t>
            </a:r>
            <a:r>
              <a:rPr lang="zh-CN" altLang="en-US" sz="2000" dirty="0" smtClean="0">
                <a:latin typeface="+mn-ea"/>
              </a:rPr>
              <a:t>从开始到结束，程序执行了多长时间？</a:t>
            </a:r>
            <a:endParaRPr lang="zh-CN" altLang="en-US" sz="2000" dirty="0">
              <a:latin typeface="+mn-ea"/>
            </a:endParaRPr>
          </a:p>
        </p:txBody>
      </p:sp>
      <p:sp>
        <p:nvSpPr>
          <p:cNvPr id="10" name="日期占位符 3"/>
          <p:cNvSpPr txBox="1">
            <a:spLocks/>
          </p:cNvSpPr>
          <p:nvPr/>
        </p:nvSpPr>
        <p:spPr bwMode="auto">
          <a:xfrm>
            <a:off x="235784" y="9295544"/>
            <a:ext cx="3338512" cy="5270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l" defTabSz="457200" rtl="0" eaLnBrk="1" fontAlgn="auto" hangingPunct="1">
              <a:spcBef>
                <a:spcPts val="0"/>
              </a:spcBef>
              <a:spcAft>
                <a:spcPts val="0"/>
              </a:spcAft>
              <a:defRPr sz="900" kern="1200">
                <a:solidFill>
                  <a:schemeClr val="tx1"/>
                </a:solidFill>
                <a:latin typeface="Calibri" panose="020F0502020204030204" pitchFamily="34" charset="0"/>
                <a:ea typeface="微软雅黑" panose="020B0503020204020204" pitchFamily="34" charset="-122"/>
                <a:cs typeface="+mn-cs"/>
              </a:defRPr>
            </a:lvl1pPr>
            <a:lvl2pPr marL="742950" indent="-28575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143000" indent="-228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600200" indent="-228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057400" indent="-228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514600" indent="-228600" algn="l" defTabSz="457200" rtl="0" eaLnBrk="1" fontAlgn="base" latinLnBrk="0" hangingPunct="1">
              <a:spcBef>
                <a:spcPct val="0"/>
              </a:spcBef>
              <a:spcAft>
                <a:spcPct val="0"/>
              </a:spcAft>
              <a:defRPr kern="1200">
                <a:solidFill>
                  <a:schemeClr val="tx1"/>
                </a:solidFill>
                <a:latin typeface="Calibri" panose="020F0502020204030204" pitchFamily="34" charset="0"/>
                <a:ea typeface="+mn-ea"/>
                <a:cs typeface="+mn-cs"/>
              </a:defRPr>
            </a:lvl6pPr>
            <a:lvl7pPr marL="2971800" indent="-228600" algn="l" defTabSz="457200" rtl="0" eaLnBrk="1" fontAlgn="base" latinLnBrk="0" hangingPunct="1">
              <a:spcBef>
                <a:spcPct val="0"/>
              </a:spcBef>
              <a:spcAft>
                <a:spcPct val="0"/>
              </a:spcAft>
              <a:defRPr kern="1200">
                <a:solidFill>
                  <a:schemeClr val="tx1"/>
                </a:solidFill>
                <a:latin typeface="Calibri" panose="020F0502020204030204" pitchFamily="34" charset="0"/>
                <a:ea typeface="+mn-ea"/>
                <a:cs typeface="+mn-cs"/>
              </a:defRPr>
            </a:lvl7pPr>
            <a:lvl8pPr marL="3429000" indent="-228600" algn="l" defTabSz="457200" rtl="0" eaLnBrk="1" fontAlgn="base" latinLnBrk="0" hangingPunct="1">
              <a:spcBef>
                <a:spcPct val="0"/>
              </a:spcBef>
              <a:spcAft>
                <a:spcPct val="0"/>
              </a:spcAft>
              <a:defRPr kern="1200">
                <a:solidFill>
                  <a:schemeClr val="tx1"/>
                </a:solidFill>
                <a:latin typeface="Calibri" panose="020F0502020204030204" pitchFamily="34" charset="0"/>
                <a:ea typeface="+mn-ea"/>
                <a:cs typeface="+mn-cs"/>
              </a:defRPr>
            </a:lvl8pPr>
            <a:lvl9pPr marL="3886200" indent="-228600" algn="l" defTabSz="457200" rtl="0" eaLnBrk="1" fontAlgn="base" latinLnBrk="0" hangingPunct="1">
              <a:spcBef>
                <a:spcPct val="0"/>
              </a:spcBef>
              <a:spcAft>
                <a:spcPct val="0"/>
              </a:spcAft>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zh-CN" altLang="en-US"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11"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12" name="图片 11"/>
          <p:cNvPicPr>
            <a:picLocks noChangeAspect="1"/>
          </p:cNvPicPr>
          <p:nvPr/>
        </p:nvPicPr>
        <p:blipFill>
          <a:blip r:embed="rId4" cstate="print"/>
          <a:stretch>
            <a:fillRect/>
          </a:stretch>
        </p:blipFill>
        <p:spPr>
          <a:xfrm>
            <a:off x="750621" y="2712134"/>
            <a:ext cx="5356757" cy="2819346"/>
          </a:xfrm>
          <a:prstGeom prst="rect">
            <a:avLst/>
          </a:prstGeom>
        </p:spPr>
      </p:pic>
    </p:spTree>
    <p:extLst>
      <p:ext uri="{BB962C8B-B14F-4D97-AF65-F5344CB8AC3E}">
        <p14:creationId xmlns:p14="http://schemas.microsoft.com/office/powerpoint/2010/main" xmlns="" val="33240865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97" name="Rectangle 2"/>
          <p:cNvSpPr txBox="1">
            <a:spLocks noChangeArrowheads="1"/>
          </p:cNvSpPr>
          <p:nvPr/>
        </p:nvSpPr>
        <p:spPr bwMode="auto">
          <a:xfrm>
            <a:off x="609674" y="1600288"/>
            <a:ext cx="2406387" cy="668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eaLnBrk="1" hangingPunct="1">
              <a:buBlip>
                <a:blip r:embed="rId3"/>
              </a:buBlip>
            </a:pPr>
            <a:r>
              <a:rPr lang="zh-CN" altLang="en-US" sz="2800" b="1" dirty="0" smtClean="0">
                <a:ea typeface="宋体" panose="02010600030101010101" pitchFamily="2" charset="-122"/>
              </a:rPr>
              <a:t>拓展练习</a:t>
            </a:r>
            <a:endParaRPr lang="en-US" altLang="zh-CN" sz="2800" b="1" dirty="0" smtClean="0">
              <a:ea typeface="宋体" panose="02010600030101010101" pitchFamily="2" charset="-122"/>
            </a:endParaRPr>
          </a:p>
        </p:txBody>
      </p:sp>
      <p:sp>
        <p:nvSpPr>
          <p:cNvPr id="2" name="矩形 1"/>
          <p:cNvSpPr/>
          <p:nvPr/>
        </p:nvSpPr>
        <p:spPr>
          <a:xfrm>
            <a:off x="914466" y="2268818"/>
            <a:ext cx="4753224" cy="523220"/>
          </a:xfrm>
          <a:prstGeom prst="rect">
            <a:avLst/>
          </a:prstGeom>
        </p:spPr>
        <p:txBody>
          <a:bodyPr wrap="none">
            <a:spAutoFit/>
          </a:bodyPr>
          <a:lstStyle/>
          <a:p>
            <a:pPr eaLnBrk="1" fontAlgn="auto" hangingPunct="1">
              <a:spcBef>
                <a:spcPts val="0"/>
              </a:spcBef>
              <a:spcAft>
                <a:spcPts val="0"/>
              </a:spcAft>
              <a:defRPr/>
            </a:pPr>
            <a:r>
              <a:rPr lang="zh-CN" altLang="en-US" sz="2800" dirty="0"/>
              <a:t> </a:t>
            </a:r>
            <a:r>
              <a:rPr lang="zh-CN" altLang="en-US" sz="2400" b="1" dirty="0" smtClean="0"/>
              <a:t>使用</a:t>
            </a:r>
            <a:r>
              <a:rPr lang="zh-CN" altLang="en-US" sz="2400" b="1" dirty="0"/>
              <a:t>参数循环修改任务修改任务</a:t>
            </a:r>
            <a:r>
              <a:rPr lang="en-US" altLang="zh-CN" sz="2400" b="1" dirty="0" smtClean="0"/>
              <a:t>4</a:t>
            </a:r>
            <a:endParaRPr lang="en-US" altLang="zh-CN" sz="4400" dirty="0">
              <a:ea typeface="宋体" panose="02010600030101010101" pitchFamily="2" charset="-122"/>
            </a:endParaRPr>
          </a:p>
        </p:txBody>
      </p:sp>
      <p:sp>
        <p:nvSpPr>
          <p:cNvPr id="7" name="文本框 6"/>
          <p:cNvSpPr txBox="1"/>
          <p:nvPr/>
        </p:nvSpPr>
        <p:spPr>
          <a:xfrm>
            <a:off x="685930" y="6282974"/>
            <a:ext cx="4929555" cy="2000548"/>
          </a:xfrm>
          <a:prstGeom prst="rect">
            <a:avLst/>
          </a:prstGeom>
          <a:noFill/>
        </p:spPr>
        <p:txBody>
          <a:bodyPr wrap="none" rtlCol="0">
            <a:spAutoFit/>
          </a:bodyPr>
          <a:lstStyle/>
          <a:p>
            <a:r>
              <a:rPr lang="zh-CN" altLang="en-US" sz="2400" b="1" dirty="0" smtClean="0"/>
              <a:t>思考：</a:t>
            </a:r>
            <a:endParaRPr lang="en-US" altLang="zh-CN" sz="2400" b="1" dirty="0" smtClean="0"/>
          </a:p>
          <a:p>
            <a:r>
              <a:rPr lang="en-US" altLang="zh-CN" sz="2000" dirty="0" smtClean="0">
                <a:latin typeface="+mn-ea"/>
              </a:rPr>
              <a:t>1. </a:t>
            </a:r>
            <a:r>
              <a:rPr lang="zh-CN" altLang="en-US" sz="2000" dirty="0" smtClean="0">
                <a:latin typeface="+mn-ea"/>
              </a:rPr>
              <a:t>循环体是什么？</a:t>
            </a:r>
            <a:endParaRPr lang="en-US" altLang="zh-CN" sz="2000" dirty="0" smtClean="0">
              <a:latin typeface="+mn-ea"/>
            </a:endParaRPr>
          </a:p>
          <a:p>
            <a:r>
              <a:rPr lang="en-US" altLang="zh-CN" sz="2000" dirty="0" smtClean="0">
                <a:latin typeface="+mn-ea"/>
              </a:rPr>
              <a:t>2. </a:t>
            </a:r>
            <a:r>
              <a:rPr lang="zh-CN" altLang="en-US" sz="2000" dirty="0" smtClean="0">
                <a:latin typeface="+mn-ea"/>
              </a:rPr>
              <a:t>循环终止的条件是什么？</a:t>
            </a:r>
            <a:endParaRPr lang="en-US" altLang="zh-CN" sz="2000" dirty="0" smtClean="0">
              <a:latin typeface="+mn-ea"/>
            </a:endParaRPr>
          </a:p>
          <a:p>
            <a:r>
              <a:rPr lang="en-US" altLang="zh-CN" sz="2000" dirty="0" smtClean="0">
                <a:latin typeface="+mn-ea"/>
              </a:rPr>
              <a:t>3. </a:t>
            </a:r>
            <a:r>
              <a:rPr lang="zh-CN" altLang="en-US" sz="2000" dirty="0" smtClean="0">
                <a:latin typeface="+mn-ea"/>
              </a:rPr>
              <a:t>重复执行了几次？</a:t>
            </a:r>
            <a:endParaRPr lang="en-US" altLang="zh-CN" sz="2000" dirty="0" smtClean="0">
              <a:latin typeface="+mn-ea"/>
            </a:endParaRPr>
          </a:p>
          <a:p>
            <a:r>
              <a:rPr lang="en-US" altLang="zh-CN" sz="2000" dirty="0" smtClean="0">
                <a:latin typeface="+mn-ea"/>
              </a:rPr>
              <a:t>4. </a:t>
            </a:r>
            <a:r>
              <a:rPr lang="zh-CN" altLang="en-US" sz="2000" dirty="0" smtClean="0">
                <a:latin typeface="+mn-ea"/>
              </a:rPr>
              <a:t>小灯亮了几次，灭了几次？</a:t>
            </a:r>
            <a:endParaRPr lang="en-US" altLang="zh-CN" sz="2000" dirty="0" smtClean="0">
              <a:latin typeface="+mn-ea"/>
            </a:endParaRPr>
          </a:p>
          <a:p>
            <a:r>
              <a:rPr lang="en-US" altLang="zh-CN" sz="2000" dirty="0" smtClean="0">
                <a:latin typeface="+mn-ea"/>
              </a:rPr>
              <a:t>5. </a:t>
            </a:r>
            <a:r>
              <a:rPr lang="zh-CN" altLang="en-US" sz="2000" dirty="0" smtClean="0">
                <a:latin typeface="+mn-ea"/>
              </a:rPr>
              <a:t>从开始到结束，程序执行了多长时间？</a:t>
            </a:r>
            <a:endParaRPr lang="zh-CN" altLang="en-US" sz="2000" dirty="0">
              <a:latin typeface="+mn-ea"/>
            </a:endParaRPr>
          </a:p>
        </p:txBody>
      </p:sp>
      <p:pic>
        <p:nvPicPr>
          <p:cNvPr id="4" name="图片 3"/>
          <p:cNvPicPr>
            <a:picLocks noChangeAspect="1"/>
          </p:cNvPicPr>
          <p:nvPr/>
        </p:nvPicPr>
        <p:blipFill>
          <a:blip r:embed="rId4" cstate="print"/>
          <a:stretch>
            <a:fillRect/>
          </a:stretch>
        </p:blipFill>
        <p:spPr>
          <a:xfrm>
            <a:off x="1295456" y="2819456"/>
            <a:ext cx="3505108" cy="3540277"/>
          </a:xfrm>
          <a:prstGeom prst="rect">
            <a:avLst/>
          </a:prstGeom>
        </p:spPr>
      </p:pic>
    </p:spTree>
    <p:extLst>
      <p:ext uri="{BB962C8B-B14F-4D97-AF65-F5344CB8AC3E}">
        <p14:creationId xmlns:p14="http://schemas.microsoft.com/office/powerpoint/2010/main" xmlns="" val="2435435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6" name="矩形 5"/>
          <p:cNvSpPr/>
          <p:nvPr/>
        </p:nvSpPr>
        <p:spPr>
          <a:xfrm>
            <a:off x="2023069" y="2749648"/>
            <a:ext cx="2762295"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dirty="0">
                <a:ln/>
                <a:solidFill>
                  <a:srgbClr val="002060"/>
                </a:solidFill>
                <a:effectLst>
                  <a:outerShdw blurRad="38100" dist="38100" dir="2700000" algn="tl">
                    <a:srgbClr val="000000">
                      <a:alpha val="43137"/>
                    </a:srgbClr>
                  </a:outerShdw>
                </a:effectLst>
              </a:rPr>
              <a:t>3</a:t>
            </a:r>
            <a:r>
              <a:rPr lang="en-US" altLang="zh-CN" sz="4800" b="1" cap="none" spc="0" smtClean="0">
                <a:ln/>
                <a:solidFill>
                  <a:srgbClr val="002060"/>
                </a:solidFill>
                <a:effectLst>
                  <a:outerShdw blurRad="38100" dist="38100" dir="2700000" algn="tl">
                    <a:srgbClr val="000000">
                      <a:alpha val="43137"/>
                    </a:srgbClr>
                  </a:outerShdw>
                </a:effectLst>
              </a:rPr>
              <a:t>   </a:t>
            </a:r>
            <a:r>
              <a:rPr lang="zh-CN" altLang="en-US" sz="4800" b="1" cap="none" spc="0" dirty="0" smtClean="0">
                <a:ln/>
                <a:solidFill>
                  <a:srgbClr val="002060"/>
                </a:solidFill>
                <a:effectLst>
                  <a:outerShdw blurRad="38100" dist="38100" dir="2700000" algn="tl">
                    <a:srgbClr val="000000">
                      <a:alpha val="43137"/>
                    </a:srgbClr>
                  </a:outerShdw>
                </a:effectLst>
              </a:rPr>
              <a:t>流</a:t>
            </a:r>
            <a:r>
              <a:rPr lang="zh-CN" altLang="en-US" sz="4800" b="1" cap="none" spc="0" smtClean="0">
                <a:ln/>
                <a:solidFill>
                  <a:srgbClr val="002060"/>
                </a:solidFill>
                <a:effectLst>
                  <a:outerShdw blurRad="38100" dist="38100" dir="2700000" algn="tl">
                    <a:srgbClr val="000000">
                      <a:alpha val="43137"/>
                    </a:srgbClr>
                  </a:outerShdw>
                </a:effectLst>
              </a:rPr>
              <a:t>水灯</a:t>
            </a:r>
            <a:endParaRPr lang="en-US" altLang="zh-CN" sz="4800" b="1" dirty="0">
              <a:ln/>
              <a:solidFill>
                <a:srgbClr val="002060"/>
              </a:solidFill>
              <a:effectLst>
                <a:outerShdw blurRad="38100" dist="38100" dir="2700000" algn="tl">
                  <a:srgbClr val="000000">
                    <a:alpha val="43137"/>
                  </a:srgbClr>
                </a:outerShdw>
              </a:effectLst>
            </a:endParaRPr>
          </a:p>
        </p:txBody>
      </p:sp>
      <p:grpSp>
        <p:nvGrpSpPr>
          <p:cNvPr id="8" name="Group 3"/>
          <p:cNvGrpSpPr>
            <a:grpSpLocks/>
          </p:cNvGrpSpPr>
          <p:nvPr/>
        </p:nvGrpSpPr>
        <p:grpSpPr bwMode="auto">
          <a:xfrm>
            <a:off x="803344" y="3733832"/>
            <a:ext cx="5264012" cy="2139673"/>
            <a:chOff x="0" y="0"/>
            <a:chExt cx="3984" cy="912"/>
          </a:xfrm>
        </p:grpSpPr>
        <p:sp>
          <p:nvSpPr>
            <p:cNvPr id="9" name="AutoShape 4"/>
            <p:cNvSpPr>
              <a:spLocks noChangeArrowheads="1"/>
            </p:cNvSpPr>
            <p:nvPr/>
          </p:nvSpPr>
          <p:spPr bwMode="auto">
            <a:xfrm>
              <a:off x="0" y="0"/>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10" name="Group 5"/>
            <p:cNvGrpSpPr>
              <a:grpSpLocks/>
            </p:cNvGrpSpPr>
            <p:nvPr/>
          </p:nvGrpSpPr>
          <p:grpSpPr bwMode="auto">
            <a:xfrm>
              <a:off x="11" y="85"/>
              <a:ext cx="905" cy="746"/>
              <a:chOff x="-76" y="1"/>
              <a:chExt cx="905" cy="746"/>
            </a:xfrm>
          </p:grpSpPr>
          <p:sp>
            <p:nvSpPr>
              <p:cNvPr id="12"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13"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4"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mn-lt"/>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mn-lt"/>
                  <a:ea typeface="宋体" panose="02010600030101010101" pitchFamily="2" charset="-122"/>
                </a:endParaRPr>
              </a:p>
            </p:txBody>
          </p:sp>
        </p:grpSp>
        <p:sp>
          <p:nvSpPr>
            <p:cNvPr id="11" name="Text Box 9"/>
            <p:cNvSpPr txBox="1">
              <a:spLocks noChangeArrowheads="1"/>
            </p:cNvSpPr>
            <p:nvPr/>
          </p:nvSpPr>
          <p:spPr bwMode="auto">
            <a:xfrm>
              <a:off x="960" y="203"/>
              <a:ext cx="2928" cy="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400" b="1" dirty="0" smtClean="0">
                  <a:ea typeface="宋体" panose="02010600030101010101" pitchFamily="2" charset="-122"/>
                </a:rPr>
                <a:t>1. </a:t>
              </a:r>
              <a:r>
                <a:rPr lang="zh-CN" altLang="en-US" sz="2400" b="1" dirty="0" smtClean="0">
                  <a:ea typeface="宋体" panose="02010600030101010101" pitchFamily="2" charset="-122"/>
                </a:rPr>
                <a:t>流水灯概念</a:t>
              </a:r>
              <a:r>
                <a:rPr lang="en-US" altLang="zh-CN" sz="2400" b="1" dirty="0" smtClean="0">
                  <a:ea typeface="宋体" panose="02010600030101010101" pitchFamily="2" charset="-122"/>
                </a:rPr>
                <a:t> </a:t>
              </a:r>
            </a:p>
            <a:p>
              <a:r>
                <a:rPr lang="en-US" altLang="zh-CN" sz="2400" b="1" dirty="0" smtClean="0">
                  <a:ea typeface="宋体" panose="02010600030101010101" pitchFamily="2" charset="-122"/>
                </a:rPr>
                <a:t>2.</a:t>
              </a:r>
              <a:r>
                <a:rPr lang="zh-CN" altLang="en-US" sz="2400" b="1" dirty="0" smtClean="0">
                  <a:ea typeface="宋体" panose="02010600030101010101" pitchFamily="2" charset="-122"/>
                </a:rPr>
                <a:t>简单流水灯</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3.</a:t>
              </a:r>
              <a:r>
                <a:rPr lang="zh-CN" altLang="en-US" sz="2400" b="1" dirty="0">
                  <a:ea typeface="宋体" panose="02010600030101010101" pitchFamily="2" charset="-122"/>
                </a:rPr>
                <a:t>复杂流水</a:t>
              </a:r>
              <a:r>
                <a:rPr lang="zh-CN" altLang="en-US" sz="2400" b="1" dirty="0" smtClean="0">
                  <a:ea typeface="宋体" panose="02010600030101010101" pitchFamily="2" charset="-122"/>
                </a:rPr>
                <a:t>灯</a:t>
              </a:r>
              <a:endParaRPr lang="en-US" altLang="zh-CN" sz="2400" b="1" dirty="0">
                <a:ea typeface="宋体" panose="02010600030101010101" pitchFamily="2" charset="-122"/>
              </a:endParaRPr>
            </a:p>
          </p:txBody>
        </p:sp>
      </p:gr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8362275"/>
            <a:ext cx="1559029" cy="108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图片 8" descr="流水灯.gi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63829" y="7081186"/>
            <a:ext cx="4203527" cy="2365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095501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b="1" dirty="0" smtClean="0">
                <a:latin typeface="华文楷体" panose="02010600040101010101" pitchFamily="2" charset="-122"/>
                <a:ea typeface="华文楷体" panose="02010600040101010101" pitchFamily="2" charset="-122"/>
              </a:rPr>
              <a:t>知识概要</a:t>
            </a:r>
            <a:endParaRPr lang="zh-CN" altLang="en-US" b="1"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pPr>
              <a:buBlip>
                <a:blip r:embed="rId2"/>
              </a:buBlip>
            </a:pPr>
            <a:r>
              <a:rPr lang="zh-CN" altLang="en-US" sz="2400" dirty="0" smtClean="0"/>
              <a:t> 流水灯的概念</a:t>
            </a:r>
            <a:endParaRPr lang="en-US" altLang="zh-CN" sz="2400" dirty="0" smtClean="0"/>
          </a:p>
          <a:p>
            <a:pPr>
              <a:buBlip>
                <a:blip r:embed="rId2"/>
              </a:buBlip>
            </a:pPr>
            <a:r>
              <a:rPr lang="zh-CN" altLang="en-US" sz="2400" dirty="0"/>
              <a:t>简单</a:t>
            </a:r>
            <a:r>
              <a:rPr lang="zh-CN" altLang="en-US" sz="2400" dirty="0" smtClean="0"/>
              <a:t>流水灯</a:t>
            </a:r>
            <a:r>
              <a:rPr lang="en-US" altLang="zh-CN" sz="2400" dirty="0" smtClean="0"/>
              <a:t>  </a:t>
            </a:r>
            <a:endParaRPr lang="en-US" altLang="zh-CN" sz="2400" dirty="0"/>
          </a:p>
          <a:p>
            <a:pPr>
              <a:buBlip>
                <a:blip r:embed="rId2"/>
              </a:buBlip>
            </a:pPr>
            <a:r>
              <a:rPr lang="zh-CN" altLang="en-US" sz="2400" dirty="0" smtClean="0"/>
              <a:t> 复杂流水灯</a:t>
            </a:r>
            <a:r>
              <a:rPr lang="en-US" altLang="zh-CN" sz="2400" dirty="0" smtClean="0"/>
              <a:t>  </a:t>
            </a:r>
          </a:p>
          <a:p>
            <a:pPr>
              <a:buBlip>
                <a:blip r:embed="rId2"/>
              </a:buBlip>
            </a:pPr>
            <a:endParaRPr lang="en-US" altLang="zh-CN" sz="2400" dirty="0" smtClean="0"/>
          </a:p>
          <a:p>
            <a:pPr marL="0" indent="0">
              <a:buNone/>
            </a:pPr>
            <a:endParaRPr lang="en-US" altLang="zh-CN" sz="2400" dirty="0" smtClean="0"/>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extLst>
      <p:ext uri="{BB962C8B-B14F-4D97-AF65-F5344CB8AC3E}">
        <p14:creationId xmlns:p14="http://schemas.microsoft.com/office/powerpoint/2010/main" xmlns="" val="867097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613025" y="1235075"/>
            <a:ext cx="1433513" cy="1304925"/>
          </a:xfrm>
        </p:spPr>
        <p:txBody>
          <a:bodyPr/>
          <a:lstStyle/>
          <a:p>
            <a:r>
              <a:rPr lang="zh-CN" altLang="en-US" smtClean="0">
                <a:ea typeface="宋体" panose="02010600030101010101" pitchFamily="2" charset="-122"/>
              </a:rPr>
              <a:t>目录</a:t>
            </a:r>
            <a:endParaRPr lang="en-US" altLang="zh-CN" smtClean="0">
              <a:solidFill>
                <a:schemeClr val="accent1"/>
              </a:solidFill>
              <a:ea typeface="宋体" panose="02010600030101010101" pitchFamily="2" charset="-122"/>
            </a:endParaRPr>
          </a:p>
        </p:txBody>
      </p:sp>
      <p:sp>
        <p:nvSpPr>
          <p:cNvPr id="9219" name="Text Box 3"/>
          <p:cNvSpPr txBox="1">
            <a:spLocks noChangeArrowheads="1"/>
          </p:cNvSpPr>
          <p:nvPr/>
        </p:nvSpPr>
        <p:spPr bwMode="auto">
          <a:xfrm>
            <a:off x="668338" y="1370013"/>
            <a:ext cx="185737" cy="369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ea typeface="宋体" panose="02010600030101010101" pitchFamily="2" charset="-122"/>
            </a:endParaRPr>
          </a:p>
        </p:txBody>
      </p:sp>
      <p:grpSp>
        <p:nvGrpSpPr>
          <p:cNvPr id="9220" name="Group 4"/>
          <p:cNvGrpSpPr>
            <a:grpSpLocks/>
          </p:cNvGrpSpPr>
          <p:nvPr/>
        </p:nvGrpSpPr>
        <p:grpSpPr bwMode="auto">
          <a:xfrm>
            <a:off x="1023938" y="2257425"/>
            <a:ext cx="3543300" cy="514350"/>
            <a:chOff x="0" y="0"/>
            <a:chExt cx="2976" cy="432"/>
          </a:xfrm>
        </p:grpSpPr>
        <p:sp>
          <p:nvSpPr>
            <p:cNvPr id="5125" name="AutoShape 5"/>
            <p:cNvSpPr>
              <a:spLocks noChangeArrowheads="1"/>
            </p:cNvSpPr>
            <p:nvPr/>
          </p:nvSpPr>
          <p:spPr bwMode="auto">
            <a:xfrm>
              <a:off x="240" y="75"/>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9260" name="AutoShape 6"/>
            <p:cNvSpPr>
              <a:spLocks noChangeArrowheads="1"/>
            </p:cNvSpPr>
            <p:nvPr/>
          </p:nvSpPr>
          <p:spPr bwMode="auto">
            <a:xfrm>
              <a:off x="0" y="0"/>
              <a:ext cx="432" cy="432"/>
            </a:xfrm>
            <a:prstGeom prst="diamond">
              <a:avLst/>
            </a:prstGeom>
            <a:solidFill>
              <a:schemeClr val="accent2"/>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5127" name="Text Box 7"/>
            <p:cNvSpPr txBox="1">
              <a:spLocks noChangeArrowheads="1"/>
            </p:cNvSpPr>
            <p:nvPr/>
          </p:nvSpPr>
          <p:spPr bwMode="auto">
            <a:xfrm>
              <a:off x="384" y="24"/>
              <a:ext cx="2160"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auto">
                <a:spcBef>
                  <a:spcPts val="0"/>
                </a:spcBef>
                <a:spcAft>
                  <a:spcPts val="0"/>
                </a:spcAft>
                <a:defRPr/>
              </a:pPr>
              <a:r>
                <a:rPr lang="zh-CN" altLang="en-US" sz="240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树</a:t>
              </a:r>
              <a:r>
                <a:rPr lang="zh-CN" altLang="en-US" sz="240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莓</a:t>
              </a:r>
              <a:r>
                <a:rPr lang="zh-CN" altLang="en-US" sz="240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派与古德微</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262" name="Text Box 8"/>
            <p:cNvSpPr txBox="1">
              <a:spLocks noChangeArrowheads="1"/>
            </p:cNvSpPr>
            <p:nvPr/>
          </p:nvSpPr>
          <p:spPr bwMode="auto">
            <a:xfrm>
              <a:off x="77" y="62"/>
              <a:ext cx="263"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a:solidFill>
                    <a:schemeClr val="bg1"/>
                  </a:solidFill>
                  <a:ea typeface="宋体" panose="02010600030101010101" pitchFamily="2" charset="-122"/>
                </a:rPr>
                <a:t>1</a:t>
              </a:r>
            </a:p>
          </p:txBody>
        </p:sp>
      </p:grpSp>
      <p:grpSp>
        <p:nvGrpSpPr>
          <p:cNvPr id="9221" name="Group 9"/>
          <p:cNvGrpSpPr>
            <a:grpSpLocks/>
          </p:cNvGrpSpPr>
          <p:nvPr/>
        </p:nvGrpSpPr>
        <p:grpSpPr bwMode="auto">
          <a:xfrm>
            <a:off x="1023938" y="2886075"/>
            <a:ext cx="3543300" cy="514350"/>
            <a:chOff x="0" y="0"/>
            <a:chExt cx="2976" cy="432"/>
          </a:xfrm>
        </p:grpSpPr>
        <p:sp>
          <p:nvSpPr>
            <p:cNvPr id="5130" name="AutoShape 10"/>
            <p:cNvSpPr>
              <a:spLocks noChangeArrowheads="1"/>
            </p:cNvSpPr>
            <p:nvPr/>
          </p:nvSpPr>
          <p:spPr bwMode="auto">
            <a:xfrm>
              <a:off x="240" y="75"/>
              <a:ext cx="2736" cy="288"/>
            </a:xfrm>
            <a:prstGeom prst="roundRect">
              <a:avLst>
                <a:gd name="adj" fmla="val 16667"/>
              </a:avLst>
            </a:prstGeom>
            <a:gradFill rotWithShape="1">
              <a:gsLst>
                <a:gs pos="0">
                  <a:schemeClr val="accent1">
                    <a:gamma/>
                    <a:tint val="21176"/>
                    <a:invGamma/>
                  </a:schemeClr>
                </a:gs>
                <a:gs pos="100000">
                  <a:schemeClr val="accent1"/>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9256" name="AutoShape 11"/>
            <p:cNvSpPr>
              <a:spLocks noChangeArrowheads="1"/>
            </p:cNvSpPr>
            <p:nvPr/>
          </p:nvSpPr>
          <p:spPr bwMode="auto">
            <a:xfrm>
              <a:off x="0" y="0"/>
              <a:ext cx="432" cy="432"/>
            </a:xfrm>
            <a:prstGeom prst="diamond">
              <a:avLst/>
            </a:prstGeom>
            <a:solidFill>
              <a:schemeClr val="accent1"/>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9257" name="Text Box 12"/>
            <p:cNvSpPr txBox="1">
              <a:spLocks noChangeArrowheads="1"/>
            </p:cNvSpPr>
            <p:nvPr/>
          </p:nvSpPr>
          <p:spPr bwMode="auto">
            <a:xfrm>
              <a:off x="36" y="8"/>
              <a:ext cx="2160"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zh-CN" altLang="en-US" b="1" dirty="0">
                  <a:ea typeface="宋体" panose="02010600030101010101" pitchFamily="2" charset="-122"/>
                </a:rPr>
                <a:t> </a:t>
              </a:r>
              <a:r>
                <a:rPr lang="zh-CN" altLang="en-US" sz="2400"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点亮小灯</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258" name="Text Box 13"/>
            <p:cNvSpPr txBox="1">
              <a:spLocks noChangeArrowheads="1"/>
            </p:cNvSpPr>
            <p:nvPr/>
          </p:nvSpPr>
          <p:spPr bwMode="auto">
            <a:xfrm>
              <a:off x="77" y="62"/>
              <a:ext cx="263"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a:solidFill>
                    <a:schemeClr val="bg1"/>
                  </a:solidFill>
                  <a:ea typeface="宋体" panose="02010600030101010101" pitchFamily="2" charset="-122"/>
                </a:rPr>
                <a:t>2</a:t>
              </a:r>
            </a:p>
          </p:txBody>
        </p:sp>
      </p:grpSp>
      <p:grpSp>
        <p:nvGrpSpPr>
          <p:cNvPr id="9222" name="Group 14"/>
          <p:cNvGrpSpPr>
            <a:grpSpLocks/>
          </p:cNvGrpSpPr>
          <p:nvPr/>
        </p:nvGrpSpPr>
        <p:grpSpPr bwMode="auto">
          <a:xfrm>
            <a:off x="1023938" y="3514725"/>
            <a:ext cx="3543300" cy="523875"/>
            <a:chOff x="0" y="0"/>
            <a:chExt cx="2976" cy="440"/>
          </a:xfrm>
        </p:grpSpPr>
        <p:sp>
          <p:nvSpPr>
            <p:cNvPr id="5135" name="AutoShape 15"/>
            <p:cNvSpPr>
              <a:spLocks noChangeArrowheads="1"/>
            </p:cNvSpPr>
            <p:nvPr/>
          </p:nvSpPr>
          <p:spPr bwMode="auto">
            <a:xfrm>
              <a:off x="240" y="75"/>
              <a:ext cx="2736" cy="288"/>
            </a:xfrm>
            <a:prstGeom prst="roundRect">
              <a:avLst>
                <a:gd name="adj" fmla="val 16667"/>
              </a:avLst>
            </a:prstGeom>
            <a:gradFill rotWithShape="1">
              <a:gsLst>
                <a:gs pos="0">
                  <a:schemeClr val="tx2">
                    <a:gamma/>
                    <a:tint val="21176"/>
                    <a:invGamma/>
                  </a:schemeClr>
                </a:gs>
                <a:gs pos="100000">
                  <a:schemeClr val="tx2"/>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9252" name="AutoShape 16"/>
            <p:cNvSpPr>
              <a:spLocks noChangeArrowheads="1"/>
            </p:cNvSpPr>
            <p:nvPr/>
          </p:nvSpPr>
          <p:spPr bwMode="auto">
            <a:xfrm>
              <a:off x="0" y="0"/>
              <a:ext cx="432" cy="432"/>
            </a:xfrm>
            <a:prstGeom prst="diamond">
              <a:avLst/>
            </a:prstGeom>
            <a:solidFill>
              <a:schemeClr val="hlink"/>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9253" name="Text Box 17"/>
            <p:cNvSpPr txBox="1">
              <a:spLocks noChangeArrowheads="1"/>
            </p:cNvSpPr>
            <p:nvPr/>
          </p:nvSpPr>
          <p:spPr bwMode="auto">
            <a:xfrm>
              <a:off x="180" y="52"/>
              <a:ext cx="2160"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zh-CN" altLang="en-US" sz="240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流水灯</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254" name="Text Box 18"/>
            <p:cNvSpPr txBox="1">
              <a:spLocks noChangeArrowheads="1"/>
            </p:cNvSpPr>
            <p:nvPr/>
          </p:nvSpPr>
          <p:spPr bwMode="auto">
            <a:xfrm>
              <a:off x="77" y="62"/>
              <a:ext cx="263"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a:solidFill>
                    <a:schemeClr val="bg1"/>
                  </a:solidFill>
                  <a:ea typeface="宋体" panose="02010600030101010101" pitchFamily="2" charset="-122"/>
                </a:rPr>
                <a:t>3</a:t>
              </a:r>
            </a:p>
          </p:txBody>
        </p:sp>
      </p:grpSp>
      <p:grpSp>
        <p:nvGrpSpPr>
          <p:cNvPr id="9223" name="Group 19"/>
          <p:cNvGrpSpPr>
            <a:grpSpLocks/>
          </p:cNvGrpSpPr>
          <p:nvPr/>
        </p:nvGrpSpPr>
        <p:grpSpPr bwMode="auto">
          <a:xfrm>
            <a:off x="1009650" y="4200525"/>
            <a:ext cx="3557588" cy="523875"/>
            <a:chOff x="-12" y="0"/>
            <a:chExt cx="2988" cy="440"/>
          </a:xfrm>
        </p:grpSpPr>
        <p:sp>
          <p:nvSpPr>
            <p:cNvPr id="5140" name="AutoShape 20"/>
            <p:cNvSpPr>
              <a:spLocks noChangeArrowheads="1"/>
            </p:cNvSpPr>
            <p:nvPr/>
          </p:nvSpPr>
          <p:spPr bwMode="auto">
            <a:xfrm>
              <a:off x="240" y="75"/>
              <a:ext cx="2736" cy="288"/>
            </a:xfrm>
            <a:prstGeom prst="roundRect">
              <a:avLst>
                <a:gd name="adj" fmla="val 16667"/>
              </a:avLst>
            </a:prstGeom>
            <a:gradFill rotWithShape="1">
              <a:gsLst>
                <a:gs pos="0">
                  <a:schemeClr val="folHlink">
                    <a:gamma/>
                    <a:tint val="21176"/>
                    <a:invGamma/>
                  </a:schemeClr>
                </a:gs>
                <a:gs pos="100000">
                  <a:schemeClr val="folHlink"/>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9248" name="AutoShape 21"/>
            <p:cNvSpPr>
              <a:spLocks noChangeArrowheads="1"/>
            </p:cNvSpPr>
            <p:nvPr/>
          </p:nvSpPr>
          <p:spPr bwMode="auto">
            <a:xfrm>
              <a:off x="0" y="0"/>
              <a:ext cx="432" cy="432"/>
            </a:xfrm>
            <a:prstGeom prst="diamond">
              <a:avLst/>
            </a:prstGeom>
            <a:solidFill>
              <a:schemeClr val="folHlink"/>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9249" name="Text Box 22"/>
            <p:cNvSpPr txBox="1">
              <a:spLocks noChangeArrowheads="1"/>
            </p:cNvSpPr>
            <p:nvPr/>
          </p:nvSpPr>
          <p:spPr bwMode="auto">
            <a:xfrm>
              <a:off x="-12" y="52"/>
              <a:ext cx="2160"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zh-CN" altLang="en-US" sz="240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呼吸灯</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250" name="Text Box 23"/>
            <p:cNvSpPr txBox="1">
              <a:spLocks noChangeArrowheads="1"/>
            </p:cNvSpPr>
            <p:nvPr/>
          </p:nvSpPr>
          <p:spPr bwMode="auto">
            <a:xfrm>
              <a:off x="77" y="62"/>
              <a:ext cx="263"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a:solidFill>
                    <a:schemeClr val="bg1"/>
                  </a:solidFill>
                  <a:ea typeface="宋体" panose="02010600030101010101" pitchFamily="2" charset="-122"/>
                </a:rPr>
                <a:t>4</a:t>
              </a:r>
            </a:p>
          </p:txBody>
        </p:sp>
      </p:grpSp>
      <p:pic>
        <p:nvPicPr>
          <p:cNvPr id="9224" name="图片 2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1600" y="8369300"/>
            <a:ext cx="1439863"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5" name="Text Box 3"/>
          <p:cNvSpPr txBox="1">
            <a:spLocks noChangeArrowheads="1"/>
          </p:cNvSpPr>
          <p:nvPr/>
        </p:nvSpPr>
        <p:spPr bwMode="auto">
          <a:xfrm>
            <a:off x="762000" y="4046538"/>
            <a:ext cx="184150" cy="369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ea typeface="宋体" panose="02010600030101010101" pitchFamily="2" charset="-122"/>
            </a:endParaRPr>
          </a:p>
        </p:txBody>
      </p:sp>
      <p:grpSp>
        <p:nvGrpSpPr>
          <p:cNvPr id="9226" name="Group 4"/>
          <p:cNvGrpSpPr>
            <a:grpSpLocks/>
          </p:cNvGrpSpPr>
          <p:nvPr/>
        </p:nvGrpSpPr>
        <p:grpSpPr bwMode="auto">
          <a:xfrm>
            <a:off x="1085453" y="4933950"/>
            <a:ext cx="3575447" cy="514350"/>
            <a:chOff x="-27" y="0"/>
            <a:chExt cx="3003" cy="432"/>
          </a:xfrm>
        </p:grpSpPr>
        <p:sp>
          <p:nvSpPr>
            <p:cNvPr id="31" name="AutoShape 5"/>
            <p:cNvSpPr>
              <a:spLocks noChangeArrowheads="1"/>
            </p:cNvSpPr>
            <p:nvPr/>
          </p:nvSpPr>
          <p:spPr bwMode="auto">
            <a:xfrm>
              <a:off x="240" y="75"/>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9244" name="AutoShape 6"/>
            <p:cNvSpPr>
              <a:spLocks noChangeArrowheads="1"/>
            </p:cNvSpPr>
            <p:nvPr/>
          </p:nvSpPr>
          <p:spPr bwMode="auto">
            <a:xfrm>
              <a:off x="0" y="0"/>
              <a:ext cx="432" cy="432"/>
            </a:xfrm>
            <a:prstGeom prst="diamond">
              <a:avLst/>
            </a:prstGeom>
            <a:solidFill>
              <a:schemeClr val="accent2"/>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9245" name="Text Box 7"/>
            <p:cNvSpPr txBox="1">
              <a:spLocks noChangeArrowheads="1"/>
            </p:cNvSpPr>
            <p:nvPr/>
          </p:nvSpPr>
          <p:spPr bwMode="auto">
            <a:xfrm>
              <a:off x="-27" y="16"/>
              <a:ext cx="2160"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zh-CN" altLang="en-US" sz="240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红绿灯</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246" name="Text Box 8"/>
            <p:cNvSpPr txBox="1">
              <a:spLocks noChangeArrowheads="1"/>
            </p:cNvSpPr>
            <p:nvPr/>
          </p:nvSpPr>
          <p:spPr bwMode="auto">
            <a:xfrm>
              <a:off x="82" y="62"/>
              <a:ext cx="253"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a:solidFill>
                    <a:schemeClr val="bg1"/>
                  </a:solidFill>
                  <a:ea typeface="宋体" panose="02010600030101010101" pitchFamily="2" charset="-122"/>
                </a:rPr>
                <a:t>5</a:t>
              </a:r>
            </a:p>
          </p:txBody>
        </p:sp>
      </p:grpSp>
      <p:grpSp>
        <p:nvGrpSpPr>
          <p:cNvPr id="9227" name="Group 9"/>
          <p:cNvGrpSpPr>
            <a:grpSpLocks/>
          </p:cNvGrpSpPr>
          <p:nvPr/>
        </p:nvGrpSpPr>
        <p:grpSpPr bwMode="auto">
          <a:xfrm>
            <a:off x="1066403" y="5562600"/>
            <a:ext cx="3594497" cy="514350"/>
            <a:chOff x="-43" y="0"/>
            <a:chExt cx="3019" cy="432"/>
          </a:xfrm>
        </p:grpSpPr>
        <p:sp>
          <p:nvSpPr>
            <p:cNvPr id="36" name="AutoShape 10"/>
            <p:cNvSpPr>
              <a:spLocks noChangeArrowheads="1"/>
            </p:cNvSpPr>
            <p:nvPr/>
          </p:nvSpPr>
          <p:spPr bwMode="auto">
            <a:xfrm>
              <a:off x="240" y="75"/>
              <a:ext cx="2736" cy="288"/>
            </a:xfrm>
            <a:prstGeom prst="roundRect">
              <a:avLst>
                <a:gd name="adj" fmla="val 16667"/>
              </a:avLst>
            </a:prstGeom>
            <a:gradFill rotWithShape="1">
              <a:gsLst>
                <a:gs pos="0">
                  <a:schemeClr val="accent1">
                    <a:gamma/>
                    <a:tint val="21176"/>
                    <a:invGamma/>
                  </a:schemeClr>
                </a:gs>
                <a:gs pos="100000">
                  <a:schemeClr val="accent1"/>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9240" name="AutoShape 11"/>
            <p:cNvSpPr>
              <a:spLocks noChangeArrowheads="1"/>
            </p:cNvSpPr>
            <p:nvPr/>
          </p:nvSpPr>
          <p:spPr bwMode="auto">
            <a:xfrm>
              <a:off x="0" y="0"/>
              <a:ext cx="432" cy="432"/>
            </a:xfrm>
            <a:prstGeom prst="diamond">
              <a:avLst/>
            </a:prstGeom>
            <a:solidFill>
              <a:schemeClr val="accent1"/>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9241" name="Text Box 12"/>
            <p:cNvSpPr txBox="1">
              <a:spLocks noChangeArrowheads="1"/>
            </p:cNvSpPr>
            <p:nvPr/>
          </p:nvSpPr>
          <p:spPr bwMode="auto">
            <a:xfrm>
              <a:off x="-43" y="0"/>
              <a:ext cx="2160"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zh-CN" altLang="en-US" sz="240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智能小风扇</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242" name="Text Box 13"/>
            <p:cNvSpPr txBox="1">
              <a:spLocks noChangeArrowheads="1"/>
            </p:cNvSpPr>
            <p:nvPr/>
          </p:nvSpPr>
          <p:spPr bwMode="auto">
            <a:xfrm>
              <a:off x="82" y="62"/>
              <a:ext cx="253"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a:solidFill>
                    <a:schemeClr val="bg1"/>
                  </a:solidFill>
                  <a:ea typeface="宋体" panose="02010600030101010101" pitchFamily="2" charset="-122"/>
                </a:rPr>
                <a:t>6</a:t>
              </a:r>
            </a:p>
          </p:txBody>
        </p:sp>
      </p:grpSp>
      <p:grpSp>
        <p:nvGrpSpPr>
          <p:cNvPr id="9228" name="Group 14"/>
          <p:cNvGrpSpPr>
            <a:grpSpLocks/>
          </p:cNvGrpSpPr>
          <p:nvPr/>
        </p:nvGrpSpPr>
        <p:grpSpPr bwMode="auto">
          <a:xfrm>
            <a:off x="1117600" y="6191250"/>
            <a:ext cx="3543300" cy="519112"/>
            <a:chOff x="0" y="0"/>
            <a:chExt cx="2976" cy="436"/>
          </a:xfrm>
        </p:grpSpPr>
        <p:sp>
          <p:nvSpPr>
            <p:cNvPr id="41" name="AutoShape 15"/>
            <p:cNvSpPr>
              <a:spLocks noChangeArrowheads="1"/>
            </p:cNvSpPr>
            <p:nvPr/>
          </p:nvSpPr>
          <p:spPr bwMode="auto">
            <a:xfrm>
              <a:off x="240" y="75"/>
              <a:ext cx="2736" cy="288"/>
            </a:xfrm>
            <a:prstGeom prst="roundRect">
              <a:avLst>
                <a:gd name="adj" fmla="val 16667"/>
              </a:avLst>
            </a:prstGeom>
            <a:gradFill rotWithShape="1">
              <a:gsLst>
                <a:gs pos="0">
                  <a:schemeClr val="tx2">
                    <a:gamma/>
                    <a:tint val="21176"/>
                    <a:invGamma/>
                  </a:schemeClr>
                </a:gs>
                <a:gs pos="100000">
                  <a:schemeClr val="tx2"/>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9236" name="AutoShape 16"/>
            <p:cNvSpPr>
              <a:spLocks noChangeArrowheads="1"/>
            </p:cNvSpPr>
            <p:nvPr/>
          </p:nvSpPr>
          <p:spPr bwMode="auto">
            <a:xfrm>
              <a:off x="0" y="0"/>
              <a:ext cx="432" cy="432"/>
            </a:xfrm>
            <a:prstGeom prst="diamond">
              <a:avLst/>
            </a:prstGeom>
            <a:solidFill>
              <a:schemeClr val="hlink"/>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9237" name="Text Box 17"/>
            <p:cNvSpPr txBox="1">
              <a:spLocks noChangeArrowheads="1"/>
            </p:cNvSpPr>
            <p:nvPr/>
          </p:nvSpPr>
          <p:spPr bwMode="auto">
            <a:xfrm>
              <a:off x="213" y="48"/>
              <a:ext cx="2160"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zh-CN" altLang="en-US"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按钮控制</a:t>
              </a:r>
              <a:r>
                <a:rPr lang="zh-CN" altLang="en-US" sz="2400"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灯</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238" name="Text Box 18"/>
            <p:cNvSpPr txBox="1">
              <a:spLocks noChangeArrowheads="1"/>
            </p:cNvSpPr>
            <p:nvPr/>
          </p:nvSpPr>
          <p:spPr bwMode="auto">
            <a:xfrm>
              <a:off x="82" y="62"/>
              <a:ext cx="253"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a:solidFill>
                    <a:schemeClr val="bg1"/>
                  </a:solidFill>
                  <a:ea typeface="宋体" panose="02010600030101010101" pitchFamily="2" charset="-122"/>
                </a:rPr>
                <a:t>7</a:t>
              </a:r>
            </a:p>
          </p:txBody>
        </p:sp>
      </p:grpSp>
      <p:grpSp>
        <p:nvGrpSpPr>
          <p:cNvPr id="9229" name="Group 19"/>
          <p:cNvGrpSpPr>
            <a:grpSpLocks/>
          </p:cNvGrpSpPr>
          <p:nvPr/>
        </p:nvGrpSpPr>
        <p:grpSpPr bwMode="auto">
          <a:xfrm>
            <a:off x="1117600" y="6877050"/>
            <a:ext cx="3543300" cy="519112"/>
            <a:chOff x="0" y="0"/>
            <a:chExt cx="2976" cy="436"/>
          </a:xfrm>
        </p:grpSpPr>
        <p:sp>
          <p:nvSpPr>
            <p:cNvPr id="46" name="AutoShape 20"/>
            <p:cNvSpPr>
              <a:spLocks noChangeArrowheads="1"/>
            </p:cNvSpPr>
            <p:nvPr/>
          </p:nvSpPr>
          <p:spPr bwMode="auto">
            <a:xfrm>
              <a:off x="240" y="75"/>
              <a:ext cx="2736" cy="288"/>
            </a:xfrm>
            <a:prstGeom prst="roundRect">
              <a:avLst>
                <a:gd name="adj" fmla="val 16667"/>
              </a:avLst>
            </a:prstGeom>
            <a:gradFill rotWithShape="1">
              <a:gsLst>
                <a:gs pos="0">
                  <a:schemeClr val="folHlink">
                    <a:gamma/>
                    <a:tint val="21176"/>
                    <a:invGamma/>
                  </a:schemeClr>
                </a:gs>
                <a:gs pos="100000">
                  <a:schemeClr val="folHlink"/>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9232" name="AutoShape 21"/>
            <p:cNvSpPr>
              <a:spLocks noChangeArrowheads="1"/>
            </p:cNvSpPr>
            <p:nvPr/>
          </p:nvSpPr>
          <p:spPr bwMode="auto">
            <a:xfrm>
              <a:off x="0" y="0"/>
              <a:ext cx="432" cy="432"/>
            </a:xfrm>
            <a:prstGeom prst="diamond">
              <a:avLst/>
            </a:prstGeom>
            <a:solidFill>
              <a:schemeClr val="folHlink"/>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9233" name="Text Box 22"/>
            <p:cNvSpPr txBox="1">
              <a:spLocks noChangeArrowheads="1"/>
            </p:cNvSpPr>
            <p:nvPr/>
          </p:nvSpPr>
          <p:spPr bwMode="auto">
            <a:xfrm>
              <a:off x="213" y="48"/>
              <a:ext cx="2160"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zh-CN" altLang="en-US"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红外</a:t>
              </a:r>
              <a:r>
                <a:rPr lang="zh-CN" altLang="en-US" sz="2400"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控制灯</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234" name="Text Box 23"/>
            <p:cNvSpPr txBox="1">
              <a:spLocks noChangeArrowheads="1"/>
            </p:cNvSpPr>
            <p:nvPr/>
          </p:nvSpPr>
          <p:spPr bwMode="auto">
            <a:xfrm>
              <a:off x="82" y="62"/>
              <a:ext cx="253"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a:solidFill>
                    <a:schemeClr val="bg1"/>
                  </a:solidFill>
                  <a:ea typeface="宋体" panose="02010600030101010101" pitchFamily="2" charset="-122"/>
                </a:rPr>
                <a:t>8</a:t>
              </a:r>
            </a:p>
          </p:txBody>
        </p:sp>
      </p:grpSp>
      <p:sp>
        <p:nvSpPr>
          <p:cNvPr id="9230"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smtClean="0">
                <a:latin typeface="微软雅黑" panose="020B0503020204020204" pitchFamily="34" charset="-122"/>
              </a:rPr>
              <a:t>创客教育普惠课程由“吴俊杰和他的朋友们”教师团队开发</a:t>
            </a:r>
            <a:endParaRPr lang="en-US" altLang="zh-CN" smtClean="0">
              <a:latin typeface="微软雅黑" panose="020B0503020204020204" pitchFamily="34" charset="-122"/>
            </a:endParaRPr>
          </a:p>
        </p:txBody>
      </p:sp>
      <p:grpSp>
        <p:nvGrpSpPr>
          <p:cNvPr id="47" name="Group 4"/>
          <p:cNvGrpSpPr>
            <a:grpSpLocks/>
          </p:cNvGrpSpPr>
          <p:nvPr/>
        </p:nvGrpSpPr>
        <p:grpSpPr bwMode="auto">
          <a:xfrm>
            <a:off x="1176338" y="7562768"/>
            <a:ext cx="3543300" cy="514350"/>
            <a:chOff x="0" y="0"/>
            <a:chExt cx="2976" cy="432"/>
          </a:xfrm>
        </p:grpSpPr>
        <p:sp>
          <p:nvSpPr>
            <p:cNvPr id="48" name="AutoShape 5"/>
            <p:cNvSpPr>
              <a:spLocks noChangeArrowheads="1"/>
            </p:cNvSpPr>
            <p:nvPr/>
          </p:nvSpPr>
          <p:spPr bwMode="auto">
            <a:xfrm>
              <a:off x="240" y="75"/>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49" name="AutoShape 6"/>
            <p:cNvSpPr>
              <a:spLocks noChangeArrowheads="1"/>
            </p:cNvSpPr>
            <p:nvPr/>
          </p:nvSpPr>
          <p:spPr bwMode="auto">
            <a:xfrm>
              <a:off x="0" y="0"/>
              <a:ext cx="432" cy="432"/>
            </a:xfrm>
            <a:prstGeom prst="diamond">
              <a:avLst/>
            </a:prstGeom>
            <a:solidFill>
              <a:schemeClr val="accent2"/>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50" name="Text Box 7"/>
            <p:cNvSpPr txBox="1">
              <a:spLocks noChangeArrowheads="1"/>
            </p:cNvSpPr>
            <p:nvPr/>
          </p:nvSpPr>
          <p:spPr bwMode="auto">
            <a:xfrm>
              <a:off x="384" y="24"/>
              <a:ext cx="2160"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auto">
                <a:spcBef>
                  <a:spcPts val="0"/>
                </a:spcBef>
                <a:spcAft>
                  <a:spcPts val="0"/>
                </a:spcAft>
                <a:defRPr/>
              </a:pPr>
              <a:r>
                <a:rPr lang="zh-CN" altLang="en-US" b="1" dirty="0">
                  <a:latin typeface="+mn-lt"/>
                  <a:ea typeface="宋体" panose="02010600030101010101" pitchFamily="2" charset="-122"/>
                </a:rPr>
                <a:t>    </a:t>
              </a:r>
              <a:r>
                <a:rPr lang="zh-CN" altLang="en-US" sz="2400"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光感控制灯</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51" name="Text Box 8"/>
            <p:cNvSpPr txBox="1">
              <a:spLocks noChangeArrowheads="1"/>
            </p:cNvSpPr>
            <p:nvPr/>
          </p:nvSpPr>
          <p:spPr bwMode="auto">
            <a:xfrm>
              <a:off x="82" y="62"/>
              <a:ext cx="253"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dirty="0" smtClean="0">
                  <a:solidFill>
                    <a:schemeClr val="bg1"/>
                  </a:solidFill>
                  <a:ea typeface="宋体" panose="02010600030101010101" pitchFamily="2" charset="-122"/>
                </a:rPr>
                <a:t>9</a:t>
              </a:r>
              <a:endParaRPr lang="en-US" altLang="zh-CN" dirty="0">
                <a:solidFill>
                  <a:schemeClr val="bg1"/>
                </a:solidFill>
                <a:ea typeface="宋体" panose="02010600030101010101" pitchFamily="2" charset="-122"/>
              </a:endParaRPr>
            </a:p>
          </p:txBody>
        </p:sp>
      </p:grpSp>
      <p:sp>
        <p:nvSpPr>
          <p:cNvPr id="5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71488" y="1350963"/>
            <a:ext cx="6234026" cy="1304925"/>
          </a:xfrm>
        </p:spPr>
        <p:txBody>
          <a:bodyPr/>
          <a:lstStyle/>
          <a:p>
            <a:pPr marL="457200" indent="-457200">
              <a:buFontTx/>
              <a:buBlip>
                <a:blip r:embed="rId3"/>
              </a:buBlip>
            </a:pPr>
            <a:r>
              <a:rPr lang="zh-CN" altLang="en-US" sz="2800" b="1" dirty="0" smtClean="0">
                <a:ea typeface="宋体" panose="02010600030101010101" pitchFamily="2" charset="-122"/>
              </a:rPr>
              <a:t>流水效果</a:t>
            </a:r>
            <a:endParaRPr lang="en-US" altLang="zh-CN" sz="2800" b="1" dirty="0">
              <a:ea typeface="宋体" panose="02010600030101010101" pitchFamily="2" charset="-122"/>
            </a:endParaRPr>
          </a:p>
        </p:txBody>
      </p:sp>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2" name="内容占位符 1"/>
          <p:cNvSpPr>
            <a:spLocks noGrp="1"/>
          </p:cNvSpPr>
          <p:nvPr>
            <p:ph idx="1"/>
          </p:nvPr>
        </p:nvSpPr>
        <p:spPr>
          <a:xfrm>
            <a:off x="471488" y="2636838"/>
            <a:ext cx="5915025" cy="639806"/>
          </a:xfrm>
        </p:spPr>
        <p:txBody>
          <a:bodyPr/>
          <a:lstStyle/>
          <a:p>
            <a:r>
              <a:rPr lang="zh-CN" altLang="en-US" dirty="0" smtClean="0"/>
              <a:t>流水效果是流畅、连续不断。</a:t>
            </a:r>
            <a:endParaRPr lang="zh-CN" altLang="en-US" dirty="0"/>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6305" y="3813132"/>
            <a:ext cx="5518090" cy="3685801"/>
          </a:xfrm>
          <a:prstGeom prst="rect">
            <a:avLst/>
          </a:prstGeom>
        </p:spPr>
      </p:pic>
    </p:spTree>
    <p:extLst>
      <p:ext uri="{BB962C8B-B14F-4D97-AF65-F5344CB8AC3E}">
        <p14:creationId xmlns:p14="http://schemas.microsoft.com/office/powerpoint/2010/main" xmlns="" val="19470611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1" name="Rectangle 2"/>
          <p:cNvSpPr txBox="1">
            <a:spLocks noChangeArrowheads="1"/>
          </p:cNvSpPr>
          <p:nvPr/>
        </p:nvSpPr>
        <p:spPr bwMode="auto">
          <a:xfrm>
            <a:off x="628650" y="1449388"/>
            <a:ext cx="622935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457200" indent="-457200"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fontAlgn="base">
              <a:spcBef>
                <a:spcPct val="0"/>
              </a:spcBef>
              <a:spcAft>
                <a:spcPct val="0"/>
              </a:spcAft>
              <a:defRPr>
                <a:solidFill>
                  <a:schemeClr val="tx1"/>
                </a:solidFill>
                <a:latin typeface="Calibri" panose="020F0502020204030204" pitchFamily="34" charset="0"/>
              </a:defRPr>
            </a:lvl6pPr>
            <a:lvl7pPr marL="2971800" indent="-228600" defTabSz="685800" fontAlgn="base">
              <a:spcBef>
                <a:spcPct val="0"/>
              </a:spcBef>
              <a:spcAft>
                <a:spcPct val="0"/>
              </a:spcAft>
              <a:defRPr>
                <a:solidFill>
                  <a:schemeClr val="tx1"/>
                </a:solidFill>
                <a:latin typeface="Calibri" panose="020F0502020204030204" pitchFamily="34" charset="0"/>
              </a:defRPr>
            </a:lvl7pPr>
            <a:lvl8pPr marL="3429000" indent="-228600" defTabSz="685800" fontAlgn="base">
              <a:spcBef>
                <a:spcPct val="0"/>
              </a:spcBef>
              <a:spcAft>
                <a:spcPct val="0"/>
              </a:spcAft>
              <a:defRPr>
                <a:solidFill>
                  <a:schemeClr val="tx1"/>
                </a:solidFill>
                <a:latin typeface="Calibri" panose="020F0502020204030204" pitchFamily="34" charset="0"/>
              </a:defRPr>
            </a:lvl8pPr>
            <a:lvl9pPr marL="3886200" indent="-228600" defTabSz="6858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buFontTx/>
              <a:buBlip>
                <a:blip r:embed="rId3"/>
              </a:buBlip>
            </a:pPr>
            <a:r>
              <a:rPr lang="zh-CN" altLang="en-US" sz="2800" b="1" dirty="0" smtClean="0">
                <a:latin typeface="Calibri Light" panose="020F0302020204030204" pitchFamily="34" charset="0"/>
                <a:ea typeface="宋体" panose="02010600030101010101" pitchFamily="2" charset="-122"/>
              </a:rPr>
              <a:t>简单的流水灯</a:t>
            </a:r>
            <a:endParaRPr lang="en-US" altLang="zh-CN" sz="2800" b="1" dirty="0">
              <a:latin typeface="Calibri Light" panose="020F0302020204030204" pitchFamily="34" charset="0"/>
              <a:ea typeface="宋体" panose="02010600030101010101" pitchFamily="2" charset="-122"/>
            </a:endParaRPr>
          </a:p>
        </p:txBody>
      </p:sp>
      <p:sp>
        <p:nvSpPr>
          <p:cNvPr id="24"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26"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3" name="TextBox 2"/>
          <p:cNvSpPr txBox="1"/>
          <p:nvPr/>
        </p:nvSpPr>
        <p:spPr>
          <a:xfrm>
            <a:off x="1000462" y="2554258"/>
            <a:ext cx="5314275" cy="400110"/>
          </a:xfrm>
          <a:prstGeom prst="rect">
            <a:avLst/>
          </a:prstGeom>
          <a:noFill/>
        </p:spPr>
        <p:txBody>
          <a:bodyPr wrap="none" rtlCol="0">
            <a:spAutoFit/>
          </a:bodyPr>
          <a:lstStyle/>
          <a:p>
            <a:r>
              <a:rPr lang="zh-CN" altLang="en-US" sz="2000" dirty="0" smtClean="0"/>
              <a:t>使用循环命令制作如流水般循环亮起的小灯。</a:t>
            </a:r>
            <a:endParaRPr lang="zh-CN" altLang="en-US" sz="2000" dirty="0"/>
          </a:p>
        </p:txBody>
      </p:sp>
      <p:pic>
        <p:nvPicPr>
          <p:cNvPr id="2" name="图片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80721" y="3149811"/>
            <a:ext cx="3284618" cy="5557386"/>
          </a:xfrm>
          <a:prstGeom prst="rect">
            <a:avLst/>
          </a:prstGeom>
        </p:spPr>
      </p:pic>
    </p:spTree>
    <p:extLst>
      <p:ext uri="{BB962C8B-B14F-4D97-AF65-F5344CB8AC3E}">
        <p14:creationId xmlns:p14="http://schemas.microsoft.com/office/powerpoint/2010/main" xmlns="" val="15316849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71488" y="1350963"/>
            <a:ext cx="5915025" cy="1304925"/>
          </a:xfrm>
        </p:spPr>
        <p:txBody>
          <a:bodyPr/>
          <a:lstStyle/>
          <a:p>
            <a:pPr marL="457200" indent="-457200">
              <a:buBlip>
                <a:blip r:embed="rId3"/>
              </a:buBlip>
            </a:pPr>
            <a:r>
              <a:rPr lang="zh-CN" altLang="en-US" sz="2800" b="1" dirty="0" smtClean="0">
                <a:latin typeface="Calibri Light" panose="020F0302020204030204" pitchFamily="34" charset="0"/>
                <a:ea typeface="宋体" panose="02010600030101010101" pitchFamily="2" charset="-122"/>
              </a:rPr>
              <a:t>任务</a:t>
            </a:r>
            <a:r>
              <a:rPr lang="en-US" altLang="zh-CN" sz="2800" b="1" dirty="0" smtClean="0">
                <a:latin typeface="Calibri Light" panose="020F0302020204030204" pitchFamily="34" charset="0"/>
                <a:ea typeface="宋体" panose="02010600030101010101" pitchFamily="2" charset="-122"/>
              </a:rPr>
              <a:t>2 </a:t>
            </a:r>
            <a:r>
              <a:rPr lang="zh-CN" altLang="en-US" sz="2800" b="1" dirty="0" smtClean="0">
                <a:latin typeface="Calibri Light" panose="020F0302020204030204" pitchFamily="34" charset="0"/>
                <a:ea typeface="宋体" panose="02010600030101010101" pitchFamily="2" charset="-122"/>
              </a:rPr>
              <a:t>用条件控制流水灯</a:t>
            </a:r>
            <a:endParaRPr lang="en-US" altLang="zh-CN" sz="2800" b="1" dirty="0">
              <a:ea typeface="宋体" panose="02010600030101010101" pitchFamily="2" charset="-122"/>
            </a:endParaRPr>
          </a:p>
        </p:txBody>
      </p:sp>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grpSp>
        <p:nvGrpSpPr>
          <p:cNvPr id="10" name="组合 9"/>
          <p:cNvGrpSpPr/>
          <p:nvPr/>
        </p:nvGrpSpPr>
        <p:grpSpPr>
          <a:xfrm>
            <a:off x="1219258" y="2438466"/>
            <a:ext cx="4114692" cy="6334216"/>
            <a:chOff x="0" y="0"/>
            <a:chExt cx="3581400" cy="7117080"/>
          </a:xfrm>
        </p:grpSpPr>
        <p:pic>
          <p:nvPicPr>
            <p:cNvPr id="11" name="内容占位符 4"/>
            <p:cNvPicPr>
              <a:picLocks noGrp="1" noChangeAspect="1"/>
            </p:cNvPicPr>
            <p:nvPr/>
          </p:nvPicPr>
          <p:blipFill>
            <a:blip r:embed="rId4" cstate="print"/>
            <a:stretch>
              <a:fillRect/>
            </a:stretch>
          </p:blipFill>
          <p:spPr>
            <a:xfrm>
              <a:off x="0" y="4381500"/>
              <a:ext cx="3581400" cy="2735580"/>
            </a:xfrm>
            <a:prstGeom prst="rect">
              <a:avLst/>
            </a:prstGeom>
          </p:spPr>
        </p:pic>
        <p:pic>
          <p:nvPicPr>
            <p:cNvPr id="12" name="图片 11"/>
            <p:cNvPicPr>
              <a:picLocks noChangeAspect="1"/>
            </p:cNvPicPr>
            <p:nvPr/>
          </p:nvPicPr>
          <p:blipFill>
            <a:blip r:embed="rId5" cstate="print"/>
            <a:stretch>
              <a:fillRect/>
            </a:stretch>
          </p:blipFill>
          <p:spPr>
            <a:xfrm>
              <a:off x="0" y="0"/>
              <a:ext cx="3337560" cy="4381500"/>
            </a:xfrm>
            <a:prstGeom prst="rect">
              <a:avLst/>
            </a:prstGeom>
          </p:spPr>
        </p:pic>
      </p:grpSp>
    </p:spTree>
    <p:extLst>
      <p:ext uri="{BB962C8B-B14F-4D97-AF65-F5344CB8AC3E}">
        <p14:creationId xmlns:p14="http://schemas.microsoft.com/office/powerpoint/2010/main" xmlns="" val="10831165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97" name="Rectangle 2"/>
          <p:cNvSpPr txBox="1">
            <a:spLocks noChangeArrowheads="1"/>
          </p:cNvSpPr>
          <p:nvPr/>
        </p:nvSpPr>
        <p:spPr bwMode="auto">
          <a:xfrm>
            <a:off x="609674" y="1600288"/>
            <a:ext cx="4724276" cy="668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lgn="l" eaLnBrk="1" hangingPunct="1">
              <a:buBlip>
                <a:blip r:embed="rId3"/>
              </a:buBlip>
            </a:pPr>
            <a:r>
              <a:rPr lang="zh-CN" altLang="en-US" sz="2700" b="1" dirty="0" smtClean="0">
                <a:ea typeface="宋体" panose="02010600030101010101" pitchFamily="2" charset="-122"/>
              </a:rPr>
              <a:t>拓展练习</a:t>
            </a:r>
            <a:r>
              <a:rPr lang="en-US" altLang="zh-CN" sz="2700" b="1" dirty="0" smtClean="0">
                <a:ea typeface="宋体" panose="02010600030101010101" pitchFamily="2" charset="-122"/>
              </a:rPr>
              <a:t>——</a:t>
            </a:r>
            <a:endParaRPr lang="en-US" altLang="zh-CN" sz="1500" b="1" dirty="0" smtClean="0">
              <a:ea typeface="宋体" panose="02010600030101010101" pitchFamily="2" charset="-122"/>
            </a:endParaRPr>
          </a:p>
        </p:txBody>
      </p:sp>
      <p:sp>
        <p:nvSpPr>
          <p:cNvPr id="2" name="文本框 1"/>
          <p:cNvSpPr txBox="1"/>
          <p:nvPr/>
        </p:nvSpPr>
        <p:spPr>
          <a:xfrm>
            <a:off x="914466" y="2545200"/>
            <a:ext cx="5638652" cy="400110"/>
          </a:xfrm>
          <a:prstGeom prst="rect">
            <a:avLst/>
          </a:prstGeom>
          <a:noFill/>
        </p:spPr>
        <p:txBody>
          <a:bodyPr wrap="square" rtlCol="0">
            <a:spAutoFit/>
          </a:bodyPr>
          <a:lstStyle/>
          <a:p>
            <a:r>
              <a:rPr lang="zh-CN" altLang="en-US" sz="2000" dirty="0" smtClean="0"/>
              <a:t>任务描述：</a:t>
            </a:r>
            <a:r>
              <a:rPr lang="zh-CN" altLang="en-US" dirty="0" smtClean="0"/>
              <a:t>制作一个</a:t>
            </a:r>
            <a:r>
              <a:rPr lang="zh-CN" altLang="en-US" smtClean="0"/>
              <a:t>炫酷跑马灯灯</a:t>
            </a:r>
            <a:r>
              <a:rPr lang="zh-CN" altLang="en-US" dirty="0" smtClean="0"/>
              <a:t>，可通过连线扩展</a:t>
            </a:r>
            <a:endParaRPr lang="en-US" altLang="zh-CN" dirty="0" smtClean="0"/>
          </a:p>
        </p:txBody>
      </p:sp>
      <p:sp>
        <p:nvSpPr>
          <p:cNvPr id="5" name="文本框 6"/>
          <p:cNvSpPr txBox="1"/>
          <p:nvPr/>
        </p:nvSpPr>
        <p:spPr>
          <a:xfrm>
            <a:off x="685930" y="6282974"/>
            <a:ext cx="4648020" cy="1323439"/>
          </a:xfrm>
          <a:prstGeom prst="rect">
            <a:avLst/>
          </a:prstGeom>
          <a:noFill/>
        </p:spPr>
        <p:txBody>
          <a:bodyPr wrap="square" rtlCol="0">
            <a:spAutoFit/>
          </a:bodyPr>
          <a:lstStyle/>
          <a:p>
            <a:r>
              <a:rPr lang="zh-CN" altLang="en-US" sz="2000" smtClean="0">
                <a:latin typeface="+mn-ea"/>
              </a:rPr>
              <a:t>跑马灯概念</a:t>
            </a:r>
            <a:endParaRPr lang="en-US" altLang="zh-CN" sz="2000" smtClean="0">
              <a:latin typeface="+mn-ea"/>
            </a:endParaRPr>
          </a:p>
          <a:p>
            <a:endParaRPr lang="en-US" altLang="zh-CN" sz="2000" smtClean="0">
              <a:latin typeface="+mn-ea"/>
            </a:endParaRPr>
          </a:p>
          <a:p>
            <a:r>
              <a:rPr lang="zh-CN" altLang="en-US" sz="2000" smtClean="0">
                <a:latin typeface="+mn-ea"/>
              </a:rPr>
              <a:t>与流水灯不同，跑马灯依次点亮所有</a:t>
            </a:r>
            <a:r>
              <a:rPr lang="en-US" altLang="zh-CN" sz="2000" smtClean="0">
                <a:latin typeface="+mn-ea"/>
              </a:rPr>
              <a:t>LED</a:t>
            </a:r>
            <a:r>
              <a:rPr lang="zh-CN" altLang="en-US" sz="2000" smtClean="0">
                <a:latin typeface="+mn-ea"/>
              </a:rPr>
              <a:t>灯，然后从终点的</a:t>
            </a:r>
            <a:r>
              <a:rPr lang="en-US" altLang="zh-CN" sz="2000" smtClean="0">
                <a:latin typeface="+mn-ea"/>
              </a:rPr>
              <a:t>LED</a:t>
            </a:r>
            <a:r>
              <a:rPr lang="zh-CN" altLang="en-US" sz="2000" smtClean="0">
                <a:latin typeface="+mn-ea"/>
              </a:rPr>
              <a:t>灯逐渐熄灭。</a:t>
            </a:r>
            <a:endParaRPr lang="zh-CN" altLang="en-US" sz="2000" dirty="0">
              <a:latin typeface="+mn-ea"/>
            </a:endParaRPr>
          </a:p>
        </p:txBody>
      </p:sp>
      <p:pic>
        <p:nvPicPr>
          <p:cNvPr id="6" name="Picture 3"/>
          <p:cNvPicPr>
            <a:picLocks noChangeAspect="1" noChangeArrowheads="1"/>
          </p:cNvPicPr>
          <p:nvPr/>
        </p:nvPicPr>
        <p:blipFill>
          <a:blip r:embed="rId4" cstate="print"/>
          <a:srcRect/>
          <a:stretch>
            <a:fillRect/>
          </a:stretch>
        </p:blipFill>
        <p:spPr bwMode="auto">
          <a:xfrm>
            <a:off x="1143060" y="2971852"/>
            <a:ext cx="2666930" cy="2973213"/>
          </a:xfrm>
          <a:prstGeom prst="rect">
            <a:avLst/>
          </a:prstGeom>
          <a:noFill/>
          <a:ln w="9525">
            <a:noFill/>
            <a:miter lim="800000"/>
            <a:headEnd/>
            <a:tailEnd/>
          </a:ln>
        </p:spPr>
      </p:pic>
      <p:sp>
        <p:nvSpPr>
          <p:cNvPr id="7" name="矩形 6"/>
          <p:cNvSpPr/>
          <p:nvPr/>
        </p:nvSpPr>
        <p:spPr>
          <a:xfrm>
            <a:off x="2362228" y="5333990"/>
            <a:ext cx="281132" cy="1500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charset="0"/>
              <a:buNone/>
              <a:defRPr/>
            </a:pPr>
            <a:endParaRPr lang="zh-CN" altLang="en-US"/>
          </a:p>
        </p:txBody>
      </p:sp>
      <p:sp>
        <p:nvSpPr>
          <p:cNvPr id="8" name="矩形 7"/>
          <p:cNvSpPr/>
          <p:nvPr/>
        </p:nvSpPr>
        <p:spPr>
          <a:xfrm>
            <a:off x="1752644" y="4953000"/>
            <a:ext cx="255235" cy="2016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charset="0"/>
              <a:buNone/>
              <a:defRPr/>
            </a:pPr>
            <a:endParaRPr lang="zh-CN" altLang="en-US"/>
          </a:p>
        </p:txBody>
      </p:sp>
      <p:sp>
        <p:nvSpPr>
          <p:cNvPr id="9" name="矩形 8"/>
          <p:cNvSpPr/>
          <p:nvPr/>
        </p:nvSpPr>
        <p:spPr>
          <a:xfrm>
            <a:off x="2514624" y="4876802"/>
            <a:ext cx="255236" cy="2016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charset="0"/>
              <a:buNone/>
              <a:defRPr/>
            </a:pPr>
            <a:endParaRPr lang="zh-CN" altLang="en-US"/>
          </a:p>
        </p:txBody>
      </p:sp>
      <p:sp>
        <p:nvSpPr>
          <p:cNvPr id="10" name="矩形 9"/>
          <p:cNvSpPr/>
          <p:nvPr/>
        </p:nvSpPr>
        <p:spPr>
          <a:xfrm>
            <a:off x="2819416" y="3810030"/>
            <a:ext cx="460559" cy="2285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charset="0"/>
              <a:buNone/>
              <a:defRPr/>
            </a:pPr>
            <a:endParaRPr lang="zh-CN" altLang="en-US"/>
          </a:p>
        </p:txBody>
      </p:sp>
      <p:sp>
        <p:nvSpPr>
          <p:cNvPr id="11" name="TextBox 9"/>
          <p:cNvSpPr>
            <a:spLocks noChangeArrowheads="1"/>
          </p:cNvSpPr>
          <p:nvPr/>
        </p:nvSpPr>
        <p:spPr bwMode="auto">
          <a:xfrm>
            <a:off x="4114782" y="4343416"/>
            <a:ext cx="2528536" cy="1200329"/>
          </a:xfrm>
          <a:prstGeom prst="rect">
            <a:avLst/>
          </a:prstGeom>
          <a:noFill/>
          <a:ln w="9525">
            <a:noFill/>
            <a:miter lim="800000"/>
            <a:headEnd/>
            <a:tailEnd/>
          </a:ln>
        </p:spPr>
        <p:txBody>
          <a:bodyPr wrap="square">
            <a:spAutoFit/>
          </a:bodyPr>
          <a:lstStyle/>
          <a:p>
            <a:r>
              <a:rPr lang="zh-CN" altLang="en-US" sz="2400" dirty="0"/>
              <a:t>短的接地，</a:t>
            </a:r>
            <a:endParaRPr lang="en-US" altLang="zh-CN" sz="2400" dirty="0"/>
          </a:p>
          <a:p>
            <a:r>
              <a:rPr lang="zh-CN" altLang="en-US" sz="2400" dirty="0"/>
              <a:t>标数字的接正</a:t>
            </a:r>
            <a:endParaRPr lang="en-US" altLang="zh-CN" sz="2400" dirty="0"/>
          </a:p>
          <a:p>
            <a:r>
              <a:rPr lang="zh-CN" altLang="en-US" sz="2400" dirty="0"/>
              <a:t>都可编程控制</a:t>
            </a:r>
          </a:p>
        </p:txBody>
      </p:sp>
    </p:spTree>
    <p:extLst>
      <p:ext uri="{BB962C8B-B14F-4D97-AF65-F5344CB8AC3E}">
        <p14:creationId xmlns:p14="http://schemas.microsoft.com/office/powerpoint/2010/main" xmlns="" val="29318799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6" name="矩形 5"/>
          <p:cNvSpPr/>
          <p:nvPr/>
        </p:nvSpPr>
        <p:spPr>
          <a:xfrm>
            <a:off x="2023069" y="2749648"/>
            <a:ext cx="2762295"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dirty="0">
                <a:ln/>
                <a:solidFill>
                  <a:srgbClr val="002060"/>
                </a:solidFill>
                <a:effectLst>
                  <a:outerShdw blurRad="38100" dist="38100" dir="2700000" algn="tl">
                    <a:srgbClr val="000000">
                      <a:alpha val="43137"/>
                    </a:srgbClr>
                  </a:outerShdw>
                </a:effectLst>
              </a:rPr>
              <a:t>4</a:t>
            </a:r>
            <a:r>
              <a:rPr lang="en-US" altLang="zh-CN" sz="4800" b="1" cap="none" spc="0" smtClean="0">
                <a:ln/>
                <a:solidFill>
                  <a:srgbClr val="002060"/>
                </a:solidFill>
                <a:effectLst>
                  <a:outerShdw blurRad="38100" dist="38100" dir="2700000" algn="tl">
                    <a:srgbClr val="000000">
                      <a:alpha val="43137"/>
                    </a:srgbClr>
                  </a:outerShdw>
                </a:effectLst>
              </a:rPr>
              <a:t>   </a:t>
            </a:r>
            <a:r>
              <a:rPr lang="zh-CN" altLang="en-US" sz="4800" b="1" cap="none" spc="0" dirty="0" smtClean="0">
                <a:ln/>
                <a:solidFill>
                  <a:srgbClr val="002060"/>
                </a:solidFill>
                <a:effectLst>
                  <a:outerShdw blurRad="38100" dist="38100" dir="2700000" algn="tl">
                    <a:srgbClr val="000000">
                      <a:alpha val="43137"/>
                    </a:srgbClr>
                  </a:outerShdw>
                </a:effectLst>
              </a:rPr>
              <a:t>呼吸灯</a:t>
            </a:r>
            <a:endParaRPr lang="en-US" altLang="zh-CN" sz="4800" b="1" dirty="0">
              <a:ln/>
              <a:solidFill>
                <a:srgbClr val="002060"/>
              </a:solidFill>
              <a:effectLst>
                <a:outerShdw blurRad="38100" dist="38100" dir="2700000" algn="tl">
                  <a:srgbClr val="000000">
                    <a:alpha val="43137"/>
                  </a:srgbClr>
                </a:outerShdw>
              </a:effectLst>
            </a:endParaRPr>
          </a:p>
        </p:txBody>
      </p:sp>
      <p:grpSp>
        <p:nvGrpSpPr>
          <p:cNvPr id="8" name="Group 3"/>
          <p:cNvGrpSpPr>
            <a:grpSpLocks/>
          </p:cNvGrpSpPr>
          <p:nvPr/>
        </p:nvGrpSpPr>
        <p:grpSpPr bwMode="auto">
          <a:xfrm>
            <a:off x="803344" y="3733832"/>
            <a:ext cx="5264012" cy="2139673"/>
            <a:chOff x="0" y="0"/>
            <a:chExt cx="3984" cy="912"/>
          </a:xfrm>
        </p:grpSpPr>
        <p:sp>
          <p:nvSpPr>
            <p:cNvPr id="9" name="AutoShape 4"/>
            <p:cNvSpPr>
              <a:spLocks noChangeArrowheads="1"/>
            </p:cNvSpPr>
            <p:nvPr/>
          </p:nvSpPr>
          <p:spPr bwMode="auto">
            <a:xfrm>
              <a:off x="0" y="0"/>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10" name="Group 5"/>
            <p:cNvGrpSpPr>
              <a:grpSpLocks/>
            </p:cNvGrpSpPr>
            <p:nvPr/>
          </p:nvGrpSpPr>
          <p:grpSpPr bwMode="auto">
            <a:xfrm>
              <a:off x="11" y="85"/>
              <a:ext cx="905" cy="746"/>
              <a:chOff x="-76" y="1"/>
              <a:chExt cx="905" cy="746"/>
            </a:xfrm>
          </p:grpSpPr>
          <p:sp>
            <p:nvSpPr>
              <p:cNvPr id="12"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13"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4"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mn-lt"/>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mn-lt"/>
                  <a:ea typeface="宋体" panose="02010600030101010101" pitchFamily="2" charset="-122"/>
                </a:endParaRPr>
              </a:p>
            </p:txBody>
          </p:sp>
        </p:grpSp>
        <p:sp>
          <p:nvSpPr>
            <p:cNvPr id="11" name="Text Box 9"/>
            <p:cNvSpPr txBox="1">
              <a:spLocks noChangeArrowheads="1"/>
            </p:cNvSpPr>
            <p:nvPr/>
          </p:nvSpPr>
          <p:spPr bwMode="auto">
            <a:xfrm>
              <a:off x="960" y="141"/>
              <a:ext cx="2928" cy="6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400" b="1" dirty="0" smtClean="0">
                  <a:ea typeface="宋体" panose="02010600030101010101" pitchFamily="2" charset="-122"/>
                </a:rPr>
                <a:t>1. </a:t>
              </a:r>
              <a:r>
                <a:rPr lang="zh-CN" altLang="en-US" sz="2400" b="1" dirty="0" smtClean="0">
                  <a:ea typeface="宋体" panose="02010600030101010101" pitchFamily="2" charset="-122"/>
                </a:rPr>
                <a:t>呼吸灯的概念</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2 .</a:t>
              </a:r>
              <a:r>
                <a:rPr lang="zh-CN" altLang="en-US" sz="2400" b="1" dirty="0" smtClean="0">
                  <a:ea typeface="宋体" panose="02010600030101010101" pitchFamily="2" charset="-122"/>
                </a:rPr>
                <a:t>原理</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3.</a:t>
              </a:r>
              <a:r>
                <a:rPr lang="zh-CN" altLang="en-US" sz="2400" b="1" dirty="0">
                  <a:ea typeface="宋体" panose="02010600030101010101" pitchFamily="2" charset="-122"/>
                </a:rPr>
                <a:t>安装</a:t>
              </a:r>
              <a:endParaRPr lang="en-US" altLang="zh-CN" sz="2400" b="1" dirty="0">
                <a:ea typeface="宋体" panose="02010600030101010101" pitchFamily="2" charset="-122"/>
              </a:endParaRPr>
            </a:p>
            <a:p>
              <a:r>
                <a:rPr lang="en-US" altLang="zh-CN" sz="2400" b="1" dirty="0" smtClean="0">
                  <a:ea typeface="宋体" panose="02010600030101010101" pitchFamily="2" charset="-122"/>
                </a:rPr>
                <a:t>4. </a:t>
              </a:r>
              <a:r>
                <a:rPr lang="zh-CN" altLang="en-US" sz="2400" b="1" dirty="0" smtClean="0">
                  <a:ea typeface="宋体" panose="02010600030101010101" pitchFamily="2" charset="-122"/>
                </a:rPr>
                <a:t>系列任务</a:t>
              </a:r>
              <a:endParaRPr lang="en-US" altLang="zh-CN" sz="2400" dirty="0">
                <a:ea typeface="宋体" panose="02010600030101010101" pitchFamily="2" charset="-122"/>
              </a:endParaRPr>
            </a:p>
          </p:txBody>
        </p:sp>
      </p:gr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8362275"/>
            <a:ext cx="1559029" cy="108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56182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b="1" dirty="0" smtClean="0">
                <a:latin typeface="华文楷体" panose="02010600040101010101" pitchFamily="2" charset="-122"/>
                <a:ea typeface="华文楷体" panose="02010600040101010101" pitchFamily="2" charset="-122"/>
              </a:rPr>
              <a:t>知识概要</a:t>
            </a:r>
            <a:endParaRPr lang="zh-CN" altLang="en-US" b="1"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pPr>
              <a:buBlip>
                <a:blip r:embed="rId2"/>
              </a:buBlip>
            </a:pPr>
            <a:r>
              <a:rPr lang="zh-CN" altLang="en-US" sz="2400" dirty="0" smtClean="0"/>
              <a:t> 呼吸灯的概念</a:t>
            </a:r>
            <a:endParaRPr lang="en-US" altLang="zh-CN" sz="2400" dirty="0" smtClean="0"/>
          </a:p>
          <a:p>
            <a:pPr>
              <a:buBlip>
                <a:blip r:embed="rId2"/>
              </a:buBlip>
            </a:pPr>
            <a:r>
              <a:rPr lang="en-US" altLang="zh-CN" sz="2400" dirty="0" smtClean="0"/>
              <a:t>PWM</a:t>
            </a:r>
            <a:r>
              <a:rPr lang="zh-CN" altLang="en-US" sz="2400" dirty="0" smtClean="0"/>
              <a:t>的意义</a:t>
            </a:r>
            <a:endParaRPr lang="en-US" altLang="zh-CN" sz="2400" dirty="0" smtClean="0"/>
          </a:p>
          <a:p>
            <a:pPr>
              <a:buBlip>
                <a:blip r:embed="rId2"/>
              </a:buBlip>
            </a:pPr>
            <a:r>
              <a:rPr lang="zh-CN" altLang="en-US" sz="2400" dirty="0" smtClean="0"/>
              <a:t>任务</a:t>
            </a:r>
            <a:r>
              <a:rPr lang="en-US" altLang="zh-CN" sz="2400" dirty="0" smtClean="0"/>
              <a:t>1 </a:t>
            </a:r>
            <a:r>
              <a:rPr lang="zh-CN" altLang="en-US" sz="2400" dirty="0" smtClean="0"/>
              <a:t>慢慢变亮的呼吸灯</a:t>
            </a:r>
            <a:r>
              <a:rPr lang="en-US" altLang="zh-CN" sz="2400" dirty="0" smtClean="0"/>
              <a:t> </a:t>
            </a:r>
            <a:endParaRPr lang="en-US" altLang="zh-CN" sz="2400" dirty="0"/>
          </a:p>
          <a:p>
            <a:pPr>
              <a:buBlip>
                <a:blip r:embed="rId2"/>
              </a:buBlip>
            </a:pPr>
            <a:r>
              <a:rPr lang="zh-CN" altLang="en-US" sz="2400" dirty="0" smtClean="0"/>
              <a:t> 任务</a:t>
            </a:r>
            <a:r>
              <a:rPr lang="en-US" altLang="zh-CN" sz="2400" dirty="0" smtClean="0"/>
              <a:t>2  </a:t>
            </a:r>
            <a:r>
              <a:rPr lang="zh-CN" altLang="en-US" sz="2400" dirty="0" smtClean="0"/>
              <a:t>慢慢变暗的呼吸灯</a:t>
            </a:r>
            <a:endParaRPr lang="en-US" altLang="zh-CN" sz="2400" dirty="0" smtClean="0"/>
          </a:p>
          <a:p>
            <a:pPr>
              <a:buBlip>
                <a:blip r:embed="rId2"/>
              </a:buBlip>
            </a:pPr>
            <a:r>
              <a:rPr lang="zh-CN" altLang="en-US" sz="2400" dirty="0" smtClean="0"/>
              <a:t>任务</a:t>
            </a:r>
            <a:r>
              <a:rPr lang="en-US" altLang="zh-CN" sz="2400" dirty="0" smtClean="0"/>
              <a:t>3 </a:t>
            </a:r>
            <a:r>
              <a:rPr lang="zh-CN" altLang="en-US" sz="2400" dirty="0" smtClean="0"/>
              <a:t>不断呼吸的灯</a:t>
            </a:r>
            <a:endParaRPr lang="en-US" altLang="zh-CN" sz="2400" dirty="0" smtClean="0"/>
          </a:p>
          <a:p>
            <a:pPr marL="0" indent="0">
              <a:buNone/>
            </a:pPr>
            <a:endParaRPr lang="en-US" altLang="zh-CN" sz="2400" dirty="0" smtClean="0"/>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6" name="图片 5"/>
          <p:cNvPicPr>
            <a:picLocks noChangeAspect="1"/>
          </p:cNvPicPr>
          <p:nvPr/>
        </p:nvPicPr>
        <p:blipFill rotWithShape="1">
          <a:blip r:embed="rId3" cstate="print">
            <a:extLst>
              <a:ext uri="{28A0092B-C50C-407E-A947-70E740481C1C}">
                <a14:useLocalDpi xmlns:a14="http://schemas.microsoft.com/office/drawing/2010/main" xmlns="" val="0"/>
              </a:ext>
            </a:extLst>
          </a:blip>
          <a:srcRect l="10611" t="30593" r="15512" b="10959"/>
          <a:stretch/>
        </p:blipFill>
        <p:spPr>
          <a:xfrm>
            <a:off x="2667020" y="5779294"/>
            <a:ext cx="3448050" cy="2438400"/>
          </a:xfrm>
          <a:prstGeom prst="rect">
            <a:avLst/>
          </a:prstGeom>
          <a:ln>
            <a:noFill/>
          </a:ln>
          <a:effectLst>
            <a:softEdge rad="112500"/>
          </a:effectLst>
        </p:spPr>
      </p:pic>
    </p:spTree>
    <p:extLst>
      <p:ext uri="{BB962C8B-B14F-4D97-AF65-F5344CB8AC3E}">
        <p14:creationId xmlns:p14="http://schemas.microsoft.com/office/powerpoint/2010/main" xmlns="" val="19055388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71488" y="1350963"/>
            <a:ext cx="6234026" cy="1304925"/>
          </a:xfrm>
        </p:spPr>
        <p:txBody>
          <a:bodyPr/>
          <a:lstStyle/>
          <a:p>
            <a:pPr marL="457200" indent="-457200">
              <a:buFontTx/>
              <a:buBlip>
                <a:blip r:embed="rId3"/>
              </a:buBlip>
            </a:pPr>
            <a:r>
              <a:rPr lang="zh-CN" altLang="en-US" sz="2800" b="1" dirty="0" smtClean="0">
                <a:ea typeface="宋体" panose="02010600030101010101" pitchFamily="2" charset="-122"/>
              </a:rPr>
              <a:t>呼吸灯的概念</a:t>
            </a:r>
            <a:endParaRPr lang="en-US" altLang="zh-CN" sz="2800" b="1" dirty="0">
              <a:ea typeface="宋体" panose="02010600030101010101" pitchFamily="2" charset="-122"/>
            </a:endParaRPr>
          </a:p>
        </p:txBody>
      </p:sp>
      <p:sp>
        <p:nvSpPr>
          <p:cNvPr id="11267" name="Rectangle 3"/>
          <p:cNvSpPr>
            <a:spLocks noGrp="1" noChangeArrowheads="1"/>
          </p:cNvSpPr>
          <p:nvPr>
            <p:ph idx="1"/>
          </p:nvPr>
        </p:nvSpPr>
        <p:spPr bwMode="auto">
          <a:xfrm>
            <a:off x="628648" y="2287086"/>
            <a:ext cx="5600700" cy="1522944"/>
          </a:xfrm>
        </p:spPr>
        <p:txBody>
          <a:bodyPr wrap="square" numCol="1" anchor="t" anchorCtr="0" compatLnSpc="1">
            <a:prstTxWarp prst="textNoShape">
              <a:avLst/>
            </a:prstTxWarp>
            <a:noAutofit/>
          </a:bodyPr>
          <a:lstStyle/>
          <a:p>
            <a:pPr>
              <a:lnSpc>
                <a:spcPct val="100000"/>
              </a:lnSpc>
            </a:pPr>
            <a:r>
              <a:rPr lang="zh-CN" altLang="en-US" sz="2000" dirty="0"/>
              <a:t>灯</a:t>
            </a:r>
            <a:r>
              <a:rPr lang="zh-CN" altLang="en-US" sz="2000" dirty="0" smtClean="0"/>
              <a:t>慢慢到最亮，然后慢慢变暗的灯。</a:t>
            </a:r>
            <a:endParaRPr lang="en-US" altLang="zh-CN" sz="2000" dirty="0" smtClean="0"/>
          </a:p>
          <a:p>
            <a:pPr>
              <a:lnSpc>
                <a:spcPct val="100000"/>
              </a:lnSpc>
            </a:pPr>
            <a:r>
              <a:rPr lang="zh-CN" altLang="en-US" sz="2000" dirty="0" smtClean="0"/>
              <a:t>灯的亮度超出一定范围，肉眼无法觉察亮度变化。</a:t>
            </a:r>
            <a:endParaRPr lang="en-US" altLang="zh-CN" sz="2000" dirty="0" smtClean="0"/>
          </a:p>
        </p:txBody>
      </p:sp>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2" name="图片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73866" y="3989474"/>
            <a:ext cx="3048000" cy="2286000"/>
          </a:xfrm>
          <a:prstGeom prst="rect">
            <a:avLst/>
          </a:prstGeom>
          <a:ln>
            <a:noFill/>
          </a:ln>
          <a:effectLst>
            <a:softEdge rad="112500"/>
          </a:effectLst>
        </p:spPr>
      </p:pic>
      <p:pic>
        <p:nvPicPr>
          <p:cNvPr id="6" name="图片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39918" y="6934148"/>
            <a:ext cx="1933948" cy="1286074"/>
          </a:xfrm>
          <a:prstGeom prst="rect">
            <a:avLst/>
          </a:prstGeom>
          <a:ln>
            <a:noFill/>
          </a:ln>
          <a:effectLst>
            <a:softEdge rad="112500"/>
          </a:effectLst>
        </p:spPr>
      </p:pic>
    </p:spTree>
    <p:extLst>
      <p:ext uri="{BB962C8B-B14F-4D97-AF65-F5344CB8AC3E}">
        <p14:creationId xmlns:p14="http://schemas.microsoft.com/office/powerpoint/2010/main" xmlns="" val="18102939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1" name="Rectangle 2"/>
          <p:cNvSpPr txBox="1">
            <a:spLocks noChangeArrowheads="1"/>
          </p:cNvSpPr>
          <p:nvPr/>
        </p:nvSpPr>
        <p:spPr bwMode="auto">
          <a:xfrm>
            <a:off x="628650" y="1449388"/>
            <a:ext cx="622935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457200" indent="-457200"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fontAlgn="base">
              <a:spcBef>
                <a:spcPct val="0"/>
              </a:spcBef>
              <a:spcAft>
                <a:spcPct val="0"/>
              </a:spcAft>
              <a:defRPr>
                <a:solidFill>
                  <a:schemeClr val="tx1"/>
                </a:solidFill>
                <a:latin typeface="Calibri" panose="020F0502020204030204" pitchFamily="34" charset="0"/>
              </a:defRPr>
            </a:lvl6pPr>
            <a:lvl7pPr marL="2971800" indent="-228600" defTabSz="685800" fontAlgn="base">
              <a:spcBef>
                <a:spcPct val="0"/>
              </a:spcBef>
              <a:spcAft>
                <a:spcPct val="0"/>
              </a:spcAft>
              <a:defRPr>
                <a:solidFill>
                  <a:schemeClr val="tx1"/>
                </a:solidFill>
                <a:latin typeface="Calibri" panose="020F0502020204030204" pitchFamily="34" charset="0"/>
              </a:defRPr>
            </a:lvl7pPr>
            <a:lvl8pPr marL="3429000" indent="-228600" defTabSz="685800" fontAlgn="base">
              <a:spcBef>
                <a:spcPct val="0"/>
              </a:spcBef>
              <a:spcAft>
                <a:spcPct val="0"/>
              </a:spcAft>
              <a:defRPr>
                <a:solidFill>
                  <a:schemeClr val="tx1"/>
                </a:solidFill>
                <a:latin typeface="Calibri" panose="020F0502020204030204" pitchFamily="34" charset="0"/>
              </a:defRPr>
            </a:lvl8pPr>
            <a:lvl9pPr marL="3886200" indent="-228600" defTabSz="6858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buFontTx/>
              <a:buBlip>
                <a:blip r:embed="rId3"/>
              </a:buBlip>
            </a:pPr>
            <a:r>
              <a:rPr lang="zh-CN" altLang="en-US" sz="2800" b="1" dirty="0" smtClean="0">
                <a:latin typeface="Calibri Light" panose="020F0302020204030204" pitchFamily="34" charset="0"/>
                <a:ea typeface="宋体" panose="02010600030101010101" pitchFamily="2" charset="-122"/>
              </a:rPr>
              <a:t>控制</a:t>
            </a:r>
            <a:r>
              <a:rPr lang="en-US" altLang="zh-CN" sz="2800" b="1" dirty="0" smtClean="0">
                <a:latin typeface="Calibri Light" panose="020F0302020204030204" pitchFamily="34" charset="0"/>
                <a:ea typeface="宋体" panose="02010600030101010101" pitchFamily="2" charset="-122"/>
              </a:rPr>
              <a:t>LED</a:t>
            </a:r>
            <a:r>
              <a:rPr lang="zh-CN" altLang="en-US" sz="2800" b="1" dirty="0" smtClean="0">
                <a:latin typeface="Calibri Light" panose="020F0302020204030204" pitchFamily="34" charset="0"/>
                <a:ea typeface="宋体" panose="02010600030101010101" pitchFamily="2" charset="-122"/>
              </a:rPr>
              <a:t>灯的亮度</a:t>
            </a:r>
            <a:endParaRPr lang="en-US" altLang="zh-CN" sz="2800" b="1" dirty="0">
              <a:latin typeface="Calibri Light" panose="020F0302020204030204" pitchFamily="34" charset="0"/>
              <a:ea typeface="宋体" panose="02010600030101010101" pitchFamily="2" charset="-122"/>
            </a:endParaRPr>
          </a:p>
        </p:txBody>
      </p:sp>
      <p:sp>
        <p:nvSpPr>
          <p:cNvPr id="24"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26"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2" name="图片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7724" y="2590862"/>
            <a:ext cx="5769031" cy="2376840"/>
          </a:xfrm>
          <a:prstGeom prst="rect">
            <a:avLst/>
          </a:prstGeom>
        </p:spPr>
      </p:pic>
      <p:sp>
        <p:nvSpPr>
          <p:cNvPr id="3" name="TextBox 2"/>
          <p:cNvSpPr txBox="1"/>
          <p:nvPr/>
        </p:nvSpPr>
        <p:spPr>
          <a:xfrm>
            <a:off x="628650" y="5486386"/>
            <a:ext cx="5894562" cy="1015663"/>
          </a:xfrm>
          <a:prstGeom prst="rect">
            <a:avLst/>
          </a:prstGeom>
          <a:noFill/>
        </p:spPr>
        <p:txBody>
          <a:bodyPr wrap="none" rtlCol="0">
            <a:spAutoFit/>
          </a:bodyPr>
          <a:lstStyle/>
          <a:p>
            <a:r>
              <a:rPr lang="zh-CN" altLang="en-US" sz="2000" dirty="0" smtClean="0"/>
              <a:t>什么是</a:t>
            </a:r>
            <a:r>
              <a:rPr lang="en-US" altLang="zh-CN" sz="2000" dirty="0" smtClean="0"/>
              <a:t>PWM?</a:t>
            </a:r>
          </a:p>
          <a:p>
            <a:r>
              <a:rPr lang="en-US" altLang="zh-CN" sz="2000" dirty="0" smtClean="0"/>
              <a:t>PWM</a:t>
            </a:r>
            <a:r>
              <a:rPr lang="zh-CN" altLang="en-US" sz="2000" dirty="0" smtClean="0"/>
              <a:t>就是我们信号的占空比（比如我们这里信号是</a:t>
            </a:r>
            <a:endParaRPr lang="en-US" altLang="zh-CN" sz="2000" dirty="0" smtClean="0"/>
          </a:p>
          <a:p>
            <a:r>
              <a:rPr lang="en-US" altLang="zh-CN" sz="2000" dirty="0" smtClean="0"/>
              <a:t>0-3000</a:t>
            </a:r>
            <a:r>
              <a:rPr lang="zh-CN" altLang="en-US" sz="2000" smtClean="0"/>
              <a:t>，那</a:t>
            </a:r>
            <a:r>
              <a:rPr lang="en-US" altLang="zh-CN" sz="2000" smtClean="0"/>
              <a:t>300</a:t>
            </a:r>
            <a:r>
              <a:rPr lang="zh-CN" altLang="en-US" sz="2000" dirty="0" smtClean="0"/>
              <a:t>就是</a:t>
            </a:r>
            <a:r>
              <a:rPr lang="en-US" altLang="zh-CN" sz="2000" dirty="0" smtClean="0"/>
              <a:t>10%</a:t>
            </a:r>
            <a:r>
              <a:rPr lang="zh-CN" altLang="en-US" sz="2000" dirty="0" smtClean="0"/>
              <a:t>）</a:t>
            </a:r>
            <a:endParaRPr lang="zh-CN" altLang="en-US" sz="2000" dirty="0"/>
          </a:p>
        </p:txBody>
      </p:sp>
      <p:pic>
        <p:nvPicPr>
          <p:cNvPr id="2765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8650" y="6502049"/>
            <a:ext cx="5335229" cy="2673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961906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71488" y="1350963"/>
            <a:ext cx="5915025" cy="1304925"/>
          </a:xfrm>
        </p:spPr>
        <p:txBody>
          <a:bodyPr/>
          <a:lstStyle/>
          <a:p>
            <a:pPr marL="457200" indent="-457200">
              <a:buBlip>
                <a:blip r:embed="rId3"/>
              </a:buBlip>
            </a:pPr>
            <a:r>
              <a:rPr lang="zh-CN" altLang="en-US" sz="2800" b="1" dirty="0" smtClean="0">
                <a:latin typeface="Calibri Light" panose="020F0302020204030204" pitchFamily="34" charset="0"/>
                <a:ea typeface="宋体" panose="02010600030101010101" pitchFamily="2" charset="-122"/>
              </a:rPr>
              <a:t>任务</a:t>
            </a:r>
            <a:r>
              <a:rPr lang="en-US" altLang="zh-CN" sz="2800" b="1" dirty="0">
                <a:latin typeface="Calibri Light" panose="020F0302020204030204" pitchFamily="34" charset="0"/>
                <a:ea typeface="宋体" panose="02010600030101010101" pitchFamily="2" charset="-122"/>
              </a:rPr>
              <a:t>1 </a:t>
            </a:r>
            <a:r>
              <a:rPr lang="zh-CN" altLang="en-US" sz="2800" b="1" dirty="0">
                <a:latin typeface="Calibri Light" panose="020F0302020204030204" pitchFamily="34" charset="0"/>
                <a:ea typeface="宋体" panose="02010600030101010101" pitchFamily="2" charset="-122"/>
              </a:rPr>
              <a:t>慢慢变亮的呼吸灯</a:t>
            </a:r>
            <a:r>
              <a:rPr lang="en-US" altLang="zh-CN" sz="2800" b="1" dirty="0">
                <a:latin typeface="Calibri Light" panose="020F0302020204030204" pitchFamily="34" charset="0"/>
                <a:ea typeface="宋体" panose="02010600030101010101" pitchFamily="2" charset="-122"/>
              </a:rPr>
              <a:t/>
            </a:r>
            <a:br>
              <a:rPr lang="en-US" altLang="zh-CN" sz="2800" b="1" dirty="0">
                <a:latin typeface="Calibri Light" panose="020F0302020204030204" pitchFamily="34" charset="0"/>
                <a:ea typeface="宋体" panose="02010600030101010101" pitchFamily="2" charset="-122"/>
              </a:rPr>
            </a:br>
            <a:endParaRPr lang="en-US" altLang="zh-CN" sz="2800" b="1" dirty="0">
              <a:ea typeface="宋体" panose="02010600030101010101" pitchFamily="2" charset="-122"/>
            </a:endParaRPr>
          </a:p>
        </p:txBody>
      </p:sp>
      <p:sp>
        <p:nvSpPr>
          <p:cNvPr id="11267" name="Rectangle 3"/>
          <p:cNvSpPr>
            <a:spLocks noGrp="1" noChangeArrowheads="1"/>
          </p:cNvSpPr>
          <p:nvPr>
            <p:ph idx="1"/>
          </p:nvPr>
        </p:nvSpPr>
        <p:spPr bwMode="auto">
          <a:xfrm>
            <a:off x="628648" y="2287086"/>
            <a:ext cx="5600700" cy="1065756"/>
          </a:xfrm>
        </p:spPr>
        <p:txBody>
          <a:bodyPr wrap="square" numCol="1" anchor="t" anchorCtr="0" compatLnSpc="1">
            <a:prstTxWarp prst="textNoShape">
              <a:avLst/>
            </a:prstTxWarp>
            <a:noAutofit/>
          </a:bodyPr>
          <a:lstStyle/>
          <a:p>
            <a:pPr>
              <a:lnSpc>
                <a:spcPct val="100000"/>
              </a:lnSpc>
            </a:pPr>
            <a:r>
              <a:rPr lang="en-US" altLang="zh-CN" sz="2400" dirty="0" smtClean="0"/>
              <a:t>PWM</a:t>
            </a:r>
            <a:r>
              <a:rPr lang="zh-CN" altLang="en-US" sz="2400" dirty="0" smtClean="0"/>
              <a:t>用完要关停啊</a:t>
            </a:r>
            <a:endParaRPr lang="en-US" altLang="zh-CN" sz="2400" dirty="0" smtClean="0"/>
          </a:p>
        </p:txBody>
      </p:sp>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2" name="图片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5872" y="2895654"/>
            <a:ext cx="5131560" cy="5562454"/>
          </a:xfrm>
          <a:prstGeom prst="rect">
            <a:avLst/>
          </a:prstGeom>
        </p:spPr>
      </p:pic>
    </p:spTree>
    <p:extLst>
      <p:ext uri="{BB962C8B-B14F-4D97-AF65-F5344CB8AC3E}">
        <p14:creationId xmlns:p14="http://schemas.microsoft.com/office/powerpoint/2010/main" xmlns="" val="8776685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2" name="矩形 1"/>
          <p:cNvSpPr/>
          <p:nvPr/>
        </p:nvSpPr>
        <p:spPr>
          <a:xfrm>
            <a:off x="228684" y="2006768"/>
            <a:ext cx="4552849" cy="523220"/>
          </a:xfrm>
          <a:prstGeom prst="rect">
            <a:avLst/>
          </a:prstGeom>
        </p:spPr>
        <p:txBody>
          <a:bodyPr wrap="none">
            <a:spAutoFit/>
          </a:bodyPr>
          <a:lstStyle/>
          <a:p>
            <a:pPr marL="457200" indent="-457200">
              <a:buBlip>
                <a:blip r:embed="rId2"/>
              </a:buBlip>
            </a:pPr>
            <a:r>
              <a:rPr lang="zh-CN" altLang="en-US" sz="2800" b="1" dirty="0">
                <a:latin typeface="Calibri Light" panose="020F0302020204030204" pitchFamily="34" charset="0"/>
                <a:ea typeface="宋体" panose="02010600030101010101" pitchFamily="2" charset="-122"/>
              </a:rPr>
              <a:t>任务</a:t>
            </a:r>
            <a:r>
              <a:rPr lang="en-US" altLang="zh-CN" sz="2800" b="1" dirty="0">
                <a:latin typeface="Calibri Light" panose="020F0302020204030204" pitchFamily="34" charset="0"/>
                <a:ea typeface="宋体" panose="02010600030101010101" pitchFamily="2" charset="-122"/>
              </a:rPr>
              <a:t>1 </a:t>
            </a:r>
            <a:r>
              <a:rPr lang="zh-CN" altLang="en-US" sz="2800" b="1" dirty="0">
                <a:latin typeface="Calibri Light" panose="020F0302020204030204" pitchFamily="34" charset="0"/>
                <a:ea typeface="宋体" panose="02010600030101010101" pitchFamily="2" charset="-122"/>
              </a:rPr>
              <a:t>慢慢变亮的呼吸灯</a:t>
            </a:r>
            <a:endParaRPr lang="en-US" altLang="zh-CN" sz="2800" b="1" dirty="0">
              <a:latin typeface="+mj-lt"/>
              <a:ea typeface="宋体" panose="02010600030101010101" pitchFamily="2" charset="-122"/>
              <a:cs typeface="+mj-cs"/>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xmlns="" val="0"/>
              </a:ext>
            </a:extLst>
          </a:blip>
          <a:srcRect l="46673" b="45210"/>
          <a:stretch/>
        </p:blipFill>
        <p:spPr>
          <a:xfrm>
            <a:off x="679478" y="6570678"/>
            <a:ext cx="5416452" cy="2592711"/>
          </a:xfrm>
          <a:prstGeom prst="rect">
            <a:avLst/>
          </a:prstGeom>
        </p:spPr>
      </p:pic>
      <p:sp>
        <p:nvSpPr>
          <p:cNvPr id="3" name="文本框 2"/>
          <p:cNvSpPr txBox="1"/>
          <p:nvPr/>
        </p:nvSpPr>
        <p:spPr>
          <a:xfrm>
            <a:off x="4952960" y="2529987"/>
            <a:ext cx="492443" cy="3782551"/>
          </a:xfrm>
          <a:prstGeom prst="rect">
            <a:avLst/>
          </a:prstGeom>
          <a:noFill/>
        </p:spPr>
        <p:txBody>
          <a:bodyPr vert="eaVert" wrap="square" rtlCol="0">
            <a:spAutoFit/>
          </a:bodyPr>
          <a:lstStyle/>
          <a:p>
            <a:r>
              <a:rPr lang="en-US" altLang="zh-CN" sz="2000" dirty="0" smtClean="0"/>
              <a:t>【</a:t>
            </a:r>
            <a:r>
              <a:rPr lang="zh-CN" altLang="en-US" sz="2000" dirty="0" smtClean="0"/>
              <a:t>使用带参数的循环优化任务</a:t>
            </a:r>
            <a:r>
              <a:rPr lang="en-US" altLang="zh-CN" sz="2000" dirty="0" smtClean="0"/>
              <a:t>】</a:t>
            </a:r>
            <a:endParaRPr lang="zh-CN" altLang="en-US" sz="2000" dirty="0"/>
          </a:p>
        </p:txBody>
      </p:sp>
      <p:pic>
        <p:nvPicPr>
          <p:cNvPr id="7" name="图片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53167" y="2759680"/>
            <a:ext cx="3303881" cy="3581306"/>
          </a:xfrm>
          <a:prstGeom prst="rect">
            <a:avLst/>
          </a:prstGeom>
        </p:spPr>
      </p:pic>
    </p:spTree>
    <p:extLst>
      <p:ext uri="{BB962C8B-B14F-4D97-AF65-F5344CB8AC3E}">
        <p14:creationId xmlns:p14="http://schemas.microsoft.com/office/powerpoint/2010/main" xmlns="" val="38092524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613025" y="1235075"/>
            <a:ext cx="1433513" cy="1304925"/>
          </a:xfrm>
        </p:spPr>
        <p:txBody>
          <a:bodyPr/>
          <a:lstStyle/>
          <a:p>
            <a:r>
              <a:rPr lang="zh-CN" altLang="en-US" smtClean="0">
                <a:ea typeface="宋体" panose="02010600030101010101" pitchFamily="2" charset="-122"/>
              </a:rPr>
              <a:t>目录</a:t>
            </a:r>
            <a:endParaRPr lang="en-US" altLang="zh-CN" smtClean="0">
              <a:solidFill>
                <a:schemeClr val="accent1"/>
              </a:solidFill>
              <a:ea typeface="宋体" panose="02010600030101010101" pitchFamily="2" charset="-122"/>
            </a:endParaRPr>
          </a:p>
        </p:txBody>
      </p:sp>
      <p:sp>
        <p:nvSpPr>
          <p:cNvPr id="9219" name="Text Box 3"/>
          <p:cNvSpPr txBox="1">
            <a:spLocks noChangeArrowheads="1"/>
          </p:cNvSpPr>
          <p:nvPr/>
        </p:nvSpPr>
        <p:spPr bwMode="auto">
          <a:xfrm>
            <a:off x="668338" y="1370013"/>
            <a:ext cx="185737" cy="369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ea typeface="宋体" panose="02010600030101010101" pitchFamily="2" charset="-122"/>
            </a:endParaRPr>
          </a:p>
        </p:txBody>
      </p:sp>
      <p:grpSp>
        <p:nvGrpSpPr>
          <p:cNvPr id="9220" name="Group 4"/>
          <p:cNvGrpSpPr>
            <a:grpSpLocks/>
          </p:cNvGrpSpPr>
          <p:nvPr/>
        </p:nvGrpSpPr>
        <p:grpSpPr bwMode="auto">
          <a:xfrm>
            <a:off x="1023939" y="2257425"/>
            <a:ext cx="3543299" cy="514350"/>
            <a:chOff x="0" y="0"/>
            <a:chExt cx="3492" cy="432"/>
          </a:xfrm>
        </p:grpSpPr>
        <p:sp>
          <p:nvSpPr>
            <p:cNvPr id="5125" name="AutoShape 5"/>
            <p:cNvSpPr>
              <a:spLocks noChangeArrowheads="1"/>
            </p:cNvSpPr>
            <p:nvPr/>
          </p:nvSpPr>
          <p:spPr bwMode="auto">
            <a:xfrm>
              <a:off x="337" y="34"/>
              <a:ext cx="3155" cy="343"/>
            </a:xfrm>
            <a:prstGeom prst="roundRect">
              <a:avLst>
                <a:gd name="adj" fmla="val 16667"/>
              </a:avLst>
            </a:prstGeom>
            <a:gradFill rotWithShape="1">
              <a:gsLst>
                <a:gs pos="0">
                  <a:schemeClr val="accent2">
                    <a:gamma/>
                    <a:tint val="21176"/>
                    <a:invGamma/>
                  </a:schemeClr>
                </a:gs>
                <a:gs pos="100000">
                  <a:schemeClr val="accent2"/>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9260" name="AutoShape 6"/>
            <p:cNvSpPr>
              <a:spLocks noChangeArrowheads="1"/>
            </p:cNvSpPr>
            <p:nvPr/>
          </p:nvSpPr>
          <p:spPr bwMode="auto">
            <a:xfrm>
              <a:off x="0" y="0"/>
              <a:ext cx="432" cy="432"/>
            </a:xfrm>
            <a:prstGeom prst="diamond">
              <a:avLst/>
            </a:prstGeom>
            <a:solidFill>
              <a:schemeClr val="accent2"/>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5127" name="Text Box 7"/>
            <p:cNvSpPr txBox="1">
              <a:spLocks noChangeArrowheads="1"/>
            </p:cNvSpPr>
            <p:nvPr/>
          </p:nvSpPr>
          <p:spPr bwMode="auto">
            <a:xfrm>
              <a:off x="384" y="24"/>
              <a:ext cx="2876"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auto">
                <a:spcBef>
                  <a:spcPts val="0"/>
                </a:spcBef>
                <a:spcAft>
                  <a:spcPts val="0"/>
                </a:spcAft>
                <a:defRPr/>
              </a:pPr>
              <a:r>
                <a:rPr lang="zh-CN" altLang="en-US" b="1" dirty="0">
                  <a:latin typeface="+mn-lt"/>
                  <a:ea typeface="宋体" panose="02010600030101010101" pitchFamily="2" charset="-122"/>
                </a:rPr>
                <a:t>    </a:t>
              </a:r>
              <a:r>
                <a:rPr lang="zh-CN" altLang="en-US"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超声波传感器测距</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262" name="Text Box 8"/>
            <p:cNvSpPr txBox="1">
              <a:spLocks noChangeArrowheads="1"/>
            </p:cNvSpPr>
            <p:nvPr/>
          </p:nvSpPr>
          <p:spPr bwMode="auto">
            <a:xfrm>
              <a:off x="33" y="62"/>
              <a:ext cx="352"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dirty="0" smtClean="0">
                  <a:solidFill>
                    <a:schemeClr val="bg1"/>
                  </a:solidFill>
                  <a:ea typeface="宋体" panose="02010600030101010101" pitchFamily="2" charset="-122"/>
                </a:rPr>
                <a:t>10</a:t>
              </a:r>
              <a:endParaRPr lang="en-US" altLang="zh-CN" dirty="0">
                <a:solidFill>
                  <a:schemeClr val="bg1"/>
                </a:solidFill>
                <a:ea typeface="宋体" panose="02010600030101010101" pitchFamily="2" charset="-122"/>
              </a:endParaRPr>
            </a:p>
          </p:txBody>
        </p:sp>
      </p:grpSp>
      <p:grpSp>
        <p:nvGrpSpPr>
          <p:cNvPr id="9221" name="Group 9"/>
          <p:cNvGrpSpPr>
            <a:grpSpLocks/>
          </p:cNvGrpSpPr>
          <p:nvPr/>
        </p:nvGrpSpPr>
        <p:grpSpPr bwMode="auto">
          <a:xfrm>
            <a:off x="1023938" y="2886075"/>
            <a:ext cx="3543300" cy="514350"/>
            <a:chOff x="0" y="0"/>
            <a:chExt cx="2976" cy="432"/>
          </a:xfrm>
        </p:grpSpPr>
        <p:sp>
          <p:nvSpPr>
            <p:cNvPr id="5130" name="AutoShape 10"/>
            <p:cNvSpPr>
              <a:spLocks noChangeArrowheads="1"/>
            </p:cNvSpPr>
            <p:nvPr/>
          </p:nvSpPr>
          <p:spPr bwMode="auto">
            <a:xfrm>
              <a:off x="240" y="75"/>
              <a:ext cx="2736" cy="288"/>
            </a:xfrm>
            <a:prstGeom prst="roundRect">
              <a:avLst>
                <a:gd name="adj" fmla="val 16667"/>
              </a:avLst>
            </a:prstGeom>
            <a:gradFill rotWithShape="1">
              <a:gsLst>
                <a:gs pos="0">
                  <a:schemeClr val="accent1">
                    <a:gamma/>
                    <a:tint val="21176"/>
                    <a:invGamma/>
                  </a:schemeClr>
                </a:gs>
                <a:gs pos="100000">
                  <a:schemeClr val="accent1"/>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9256" name="AutoShape 11"/>
            <p:cNvSpPr>
              <a:spLocks noChangeArrowheads="1"/>
            </p:cNvSpPr>
            <p:nvPr/>
          </p:nvSpPr>
          <p:spPr bwMode="auto">
            <a:xfrm>
              <a:off x="0" y="0"/>
              <a:ext cx="432" cy="432"/>
            </a:xfrm>
            <a:prstGeom prst="diamond">
              <a:avLst/>
            </a:prstGeom>
            <a:solidFill>
              <a:schemeClr val="accent1"/>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9257" name="Text Box 12"/>
            <p:cNvSpPr txBox="1">
              <a:spLocks noChangeArrowheads="1"/>
            </p:cNvSpPr>
            <p:nvPr/>
          </p:nvSpPr>
          <p:spPr bwMode="auto">
            <a:xfrm>
              <a:off x="148" y="8"/>
              <a:ext cx="2128"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zh-CN" altLang="en-US" b="1" dirty="0">
                  <a:ea typeface="宋体" panose="02010600030101010101" pitchFamily="2" charset="-122"/>
                </a:rPr>
                <a:t> </a:t>
              </a:r>
              <a:r>
                <a:rPr lang="zh-CN" altLang="en-US" sz="2400"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文字识别</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258" name="Text Box 13"/>
            <p:cNvSpPr txBox="1">
              <a:spLocks noChangeArrowheads="1"/>
            </p:cNvSpPr>
            <p:nvPr/>
          </p:nvSpPr>
          <p:spPr bwMode="auto">
            <a:xfrm>
              <a:off x="33" y="62"/>
              <a:ext cx="352"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dirty="0" smtClean="0">
                  <a:solidFill>
                    <a:schemeClr val="bg1"/>
                  </a:solidFill>
                  <a:ea typeface="宋体" panose="02010600030101010101" pitchFamily="2" charset="-122"/>
                </a:rPr>
                <a:t>11</a:t>
              </a:r>
              <a:endParaRPr lang="en-US" altLang="zh-CN" dirty="0">
                <a:solidFill>
                  <a:schemeClr val="bg1"/>
                </a:solidFill>
                <a:ea typeface="宋体" panose="02010600030101010101" pitchFamily="2" charset="-122"/>
              </a:endParaRPr>
            </a:p>
          </p:txBody>
        </p:sp>
      </p:grpSp>
      <p:grpSp>
        <p:nvGrpSpPr>
          <p:cNvPr id="9222" name="Group 14"/>
          <p:cNvGrpSpPr>
            <a:grpSpLocks/>
          </p:cNvGrpSpPr>
          <p:nvPr/>
        </p:nvGrpSpPr>
        <p:grpSpPr bwMode="auto">
          <a:xfrm>
            <a:off x="1023938" y="3514725"/>
            <a:ext cx="3543300" cy="523875"/>
            <a:chOff x="0" y="0"/>
            <a:chExt cx="2976" cy="440"/>
          </a:xfrm>
        </p:grpSpPr>
        <p:sp>
          <p:nvSpPr>
            <p:cNvPr id="5135" name="AutoShape 15"/>
            <p:cNvSpPr>
              <a:spLocks noChangeArrowheads="1"/>
            </p:cNvSpPr>
            <p:nvPr/>
          </p:nvSpPr>
          <p:spPr bwMode="auto">
            <a:xfrm>
              <a:off x="240" y="75"/>
              <a:ext cx="2736" cy="288"/>
            </a:xfrm>
            <a:prstGeom prst="roundRect">
              <a:avLst>
                <a:gd name="adj" fmla="val 16667"/>
              </a:avLst>
            </a:prstGeom>
            <a:gradFill rotWithShape="1">
              <a:gsLst>
                <a:gs pos="0">
                  <a:schemeClr val="tx2">
                    <a:gamma/>
                    <a:tint val="21176"/>
                    <a:invGamma/>
                  </a:schemeClr>
                </a:gs>
                <a:gs pos="100000">
                  <a:schemeClr val="tx2"/>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9252" name="AutoShape 16"/>
            <p:cNvSpPr>
              <a:spLocks noChangeArrowheads="1"/>
            </p:cNvSpPr>
            <p:nvPr/>
          </p:nvSpPr>
          <p:spPr bwMode="auto">
            <a:xfrm>
              <a:off x="0" y="0"/>
              <a:ext cx="432" cy="432"/>
            </a:xfrm>
            <a:prstGeom prst="diamond">
              <a:avLst/>
            </a:prstGeom>
            <a:solidFill>
              <a:schemeClr val="hlink"/>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9253" name="Text Box 17"/>
            <p:cNvSpPr txBox="1">
              <a:spLocks noChangeArrowheads="1"/>
            </p:cNvSpPr>
            <p:nvPr/>
          </p:nvSpPr>
          <p:spPr bwMode="auto">
            <a:xfrm>
              <a:off x="100" y="52"/>
              <a:ext cx="2160"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zh-CN" altLang="en-US" sz="240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语音输出</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254" name="Text Box 18"/>
            <p:cNvSpPr txBox="1">
              <a:spLocks noChangeArrowheads="1"/>
            </p:cNvSpPr>
            <p:nvPr/>
          </p:nvSpPr>
          <p:spPr bwMode="auto">
            <a:xfrm>
              <a:off x="33" y="62"/>
              <a:ext cx="352"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dirty="0" smtClean="0">
                  <a:solidFill>
                    <a:schemeClr val="bg1"/>
                  </a:solidFill>
                  <a:ea typeface="宋体" panose="02010600030101010101" pitchFamily="2" charset="-122"/>
                </a:rPr>
                <a:t>12</a:t>
              </a:r>
              <a:endParaRPr lang="en-US" altLang="zh-CN" dirty="0">
                <a:solidFill>
                  <a:schemeClr val="bg1"/>
                </a:solidFill>
                <a:ea typeface="宋体" panose="02010600030101010101" pitchFamily="2" charset="-122"/>
              </a:endParaRPr>
            </a:p>
          </p:txBody>
        </p:sp>
      </p:grpSp>
      <p:grpSp>
        <p:nvGrpSpPr>
          <p:cNvPr id="9223" name="Group 19"/>
          <p:cNvGrpSpPr>
            <a:grpSpLocks/>
          </p:cNvGrpSpPr>
          <p:nvPr/>
        </p:nvGrpSpPr>
        <p:grpSpPr bwMode="auto">
          <a:xfrm>
            <a:off x="1023938" y="4200525"/>
            <a:ext cx="3543300" cy="523875"/>
            <a:chOff x="0" y="0"/>
            <a:chExt cx="2976" cy="440"/>
          </a:xfrm>
        </p:grpSpPr>
        <p:sp>
          <p:nvSpPr>
            <p:cNvPr id="5140" name="AutoShape 20"/>
            <p:cNvSpPr>
              <a:spLocks noChangeArrowheads="1"/>
            </p:cNvSpPr>
            <p:nvPr/>
          </p:nvSpPr>
          <p:spPr bwMode="auto">
            <a:xfrm>
              <a:off x="240" y="75"/>
              <a:ext cx="2736" cy="288"/>
            </a:xfrm>
            <a:prstGeom prst="roundRect">
              <a:avLst>
                <a:gd name="adj" fmla="val 16667"/>
              </a:avLst>
            </a:prstGeom>
            <a:gradFill rotWithShape="1">
              <a:gsLst>
                <a:gs pos="0">
                  <a:schemeClr val="folHlink">
                    <a:gamma/>
                    <a:tint val="21176"/>
                    <a:invGamma/>
                  </a:schemeClr>
                </a:gs>
                <a:gs pos="100000">
                  <a:schemeClr val="folHlink"/>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9248" name="AutoShape 21"/>
            <p:cNvSpPr>
              <a:spLocks noChangeArrowheads="1"/>
            </p:cNvSpPr>
            <p:nvPr/>
          </p:nvSpPr>
          <p:spPr bwMode="auto">
            <a:xfrm>
              <a:off x="0" y="0"/>
              <a:ext cx="432" cy="432"/>
            </a:xfrm>
            <a:prstGeom prst="diamond">
              <a:avLst/>
            </a:prstGeom>
            <a:solidFill>
              <a:schemeClr val="folHlink"/>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9249" name="Text Box 22"/>
            <p:cNvSpPr txBox="1">
              <a:spLocks noChangeArrowheads="1"/>
            </p:cNvSpPr>
            <p:nvPr/>
          </p:nvSpPr>
          <p:spPr bwMode="auto">
            <a:xfrm>
              <a:off x="244" y="52"/>
              <a:ext cx="2160"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zh-CN" altLang="en-US" sz="2400"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开启倒计时</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250" name="Text Box 23"/>
            <p:cNvSpPr txBox="1">
              <a:spLocks noChangeArrowheads="1"/>
            </p:cNvSpPr>
            <p:nvPr/>
          </p:nvSpPr>
          <p:spPr bwMode="auto">
            <a:xfrm>
              <a:off x="33" y="62"/>
              <a:ext cx="352"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dirty="0" smtClean="0">
                  <a:solidFill>
                    <a:schemeClr val="bg1"/>
                  </a:solidFill>
                  <a:ea typeface="宋体" panose="02010600030101010101" pitchFamily="2" charset="-122"/>
                </a:rPr>
                <a:t>13</a:t>
              </a:r>
              <a:endParaRPr lang="en-US" altLang="zh-CN" dirty="0">
                <a:solidFill>
                  <a:schemeClr val="bg1"/>
                </a:solidFill>
                <a:ea typeface="宋体" panose="02010600030101010101" pitchFamily="2" charset="-122"/>
              </a:endParaRPr>
            </a:p>
          </p:txBody>
        </p:sp>
      </p:grpSp>
      <p:pic>
        <p:nvPicPr>
          <p:cNvPr id="9224" name="图片 2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1600" y="8369300"/>
            <a:ext cx="1439863"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5" name="Text Box 3"/>
          <p:cNvSpPr txBox="1">
            <a:spLocks noChangeArrowheads="1"/>
          </p:cNvSpPr>
          <p:nvPr/>
        </p:nvSpPr>
        <p:spPr bwMode="auto">
          <a:xfrm>
            <a:off x="762000" y="4046538"/>
            <a:ext cx="184150" cy="369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ea typeface="宋体" panose="02010600030101010101" pitchFamily="2" charset="-122"/>
            </a:endParaRPr>
          </a:p>
        </p:txBody>
      </p:sp>
      <p:grpSp>
        <p:nvGrpSpPr>
          <p:cNvPr id="9226" name="Group 4"/>
          <p:cNvGrpSpPr>
            <a:grpSpLocks/>
          </p:cNvGrpSpPr>
          <p:nvPr/>
        </p:nvGrpSpPr>
        <p:grpSpPr bwMode="auto">
          <a:xfrm>
            <a:off x="1117600" y="4933950"/>
            <a:ext cx="3543300" cy="514350"/>
            <a:chOff x="0" y="0"/>
            <a:chExt cx="2976" cy="432"/>
          </a:xfrm>
        </p:grpSpPr>
        <p:sp>
          <p:nvSpPr>
            <p:cNvPr id="31" name="AutoShape 5"/>
            <p:cNvSpPr>
              <a:spLocks noChangeArrowheads="1"/>
            </p:cNvSpPr>
            <p:nvPr/>
          </p:nvSpPr>
          <p:spPr bwMode="auto">
            <a:xfrm>
              <a:off x="240" y="75"/>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9244" name="AutoShape 6"/>
            <p:cNvSpPr>
              <a:spLocks noChangeArrowheads="1"/>
            </p:cNvSpPr>
            <p:nvPr/>
          </p:nvSpPr>
          <p:spPr bwMode="auto">
            <a:xfrm>
              <a:off x="0" y="0"/>
              <a:ext cx="432" cy="432"/>
            </a:xfrm>
            <a:prstGeom prst="diamond">
              <a:avLst/>
            </a:prstGeom>
            <a:solidFill>
              <a:schemeClr val="accent2"/>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9245" name="Text Box 7"/>
            <p:cNvSpPr txBox="1">
              <a:spLocks noChangeArrowheads="1"/>
            </p:cNvSpPr>
            <p:nvPr/>
          </p:nvSpPr>
          <p:spPr bwMode="auto">
            <a:xfrm>
              <a:off x="85" y="16"/>
              <a:ext cx="2160"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zh-CN" altLang="en-US" sz="2400"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实时闹钟</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246" name="Text Box 8"/>
            <p:cNvSpPr txBox="1">
              <a:spLocks noChangeArrowheads="1"/>
            </p:cNvSpPr>
            <p:nvPr/>
          </p:nvSpPr>
          <p:spPr bwMode="auto">
            <a:xfrm>
              <a:off x="33" y="62"/>
              <a:ext cx="352"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dirty="0" smtClean="0">
                  <a:solidFill>
                    <a:schemeClr val="bg1"/>
                  </a:solidFill>
                  <a:ea typeface="宋体" panose="02010600030101010101" pitchFamily="2" charset="-122"/>
                </a:rPr>
                <a:t>14</a:t>
              </a:r>
              <a:endParaRPr lang="en-US" altLang="zh-CN" dirty="0">
                <a:solidFill>
                  <a:schemeClr val="bg1"/>
                </a:solidFill>
                <a:ea typeface="宋体" panose="02010600030101010101" pitchFamily="2" charset="-122"/>
              </a:endParaRPr>
            </a:p>
          </p:txBody>
        </p:sp>
      </p:grpSp>
      <p:grpSp>
        <p:nvGrpSpPr>
          <p:cNvPr id="9227" name="Group 9"/>
          <p:cNvGrpSpPr>
            <a:grpSpLocks/>
          </p:cNvGrpSpPr>
          <p:nvPr/>
        </p:nvGrpSpPr>
        <p:grpSpPr bwMode="auto">
          <a:xfrm>
            <a:off x="1117600" y="5562600"/>
            <a:ext cx="3543300" cy="514350"/>
            <a:chOff x="0" y="0"/>
            <a:chExt cx="2976" cy="432"/>
          </a:xfrm>
        </p:grpSpPr>
        <p:sp>
          <p:nvSpPr>
            <p:cNvPr id="36" name="AutoShape 10"/>
            <p:cNvSpPr>
              <a:spLocks noChangeArrowheads="1"/>
            </p:cNvSpPr>
            <p:nvPr/>
          </p:nvSpPr>
          <p:spPr bwMode="auto">
            <a:xfrm>
              <a:off x="240" y="75"/>
              <a:ext cx="2736" cy="288"/>
            </a:xfrm>
            <a:prstGeom prst="roundRect">
              <a:avLst>
                <a:gd name="adj" fmla="val 16667"/>
              </a:avLst>
            </a:prstGeom>
            <a:gradFill rotWithShape="1">
              <a:gsLst>
                <a:gs pos="0">
                  <a:schemeClr val="accent1">
                    <a:gamma/>
                    <a:tint val="21176"/>
                    <a:invGamma/>
                  </a:schemeClr>
                </a:gs>
                <a:gs pos="100000">
                  <a:schemeClr val="accent1"/>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9240" name="AutoShape 11"/>
            <p:cNvSpPr>
              <a:spLocks noChangeArrowheads="1"/>
            </p:cNvSpPr>
            <p:nvPr/>
          </p:nvSpPr>
          <p:spPr bwMode="auto">
            <a:xfrm>
              <a:off x="0" y="0"/>
              <a:ext cx="432" cy="432"/>
            </a:xfrm>
            <a:prstGeom prst="diamond">
              <a:avLst/>
            </a:prstGeom>
            <a:solidFill>
              <a:schemeClr val="accent1"/>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9241" name="Text Box 12"/>
            <p:cNvSpPr txBox="1">
              <a:spLocks noChangeArrowheads="1"/>
            </p:cNvSpPr>
            <p:nvPr/>
          </p:nvSpPr>
          <p:spPr bwMode="auto">
            <a:xfrm>
              <a:off x="101" y="0"/>
              <a:ext cx="2160"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zh-CN" altLang="en-US" sz="2400"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定时炸弹</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242" name="Text Box 13"/>
            <p:cNvSpPr txBox="1">
              <a:spLocks noChangeArrowheads="1"/>
            </p:cNvSpPr>
            <p:nvPr/>
          </p:nvSpPr>
          <p:spPr bwMode="auto">
            <a:xfrm>
              <a:off x="33" y="62"/>
              <a:ext cx="352"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dirty="0" smtClean="0">
                  <a:solidFill>
                    <a:schemeClr val="bg1"/>
                  </a:solidFill>
                  <a:ea typeface="宋体" panose="02010600030101010101" pitchFamily="2" charset="-122"/>
                </a:rPr>
                <a:t>15</a:t>
              </a:r>
              <a:endParaRPr lang="en-US" altLang="zh-CN" dirty="0">
                <a:solidFill>
                  <a:schemeClr val="bg1"/>
                </a:solidFill>
                <a:ea typeface="宋体" panose="02010600030101010101" pitchFamily="2" charset="-122"/>
              </a:endParaRPr>
            </a:p>
          </p:txBody>
        </p:sp>
      </p:grpSp>
      <p:grpSp>
        <p:nvGrpSpPr>
          <p:cNvPr id="9228" name="Group 14"/>
          <p:cNvGrpSpPr>
            <a:grpSpLocks/>
          </p:cNvGrpSpPr>
          <p:nvPr/>
        </p:nvGrpSpPr>
        <p:grpSpPr bwMode="auto">
          <a:xfrm>
            <a:off x="1117600" y="6191250"/>
            <a:ext cx="3543300" cy="519112"/>
            <a:chOff x="0" y="0"/>
            <a:chExt cx="2976" cy="436"/>
          </a:xfrm>
        </p:grpSpPr>
        <p:sp>
          <p:nvSpPr>
            <p:cNvPr id="41" name="AutoShape 15"/>
            <p:cNvSpPr>
              <a:spLocks noChangeArrowheads="1"/>
            </p:cNvSpPr>
            <p:nvPr/>
          </p:nvSpPr>
          <p:spPr bwMode="auto">
            <a:xfrm>
              <a:off x="240" y="75"/>
              <a:ext cx="2736" cy="288"/>
            </a:xfrm>
            <a:prstGeom prst="roundRect">
              <a:avLst>
                <a:gd name="adj" fmla="val 16667"/>
              </a:avLst>
            </a:prstGeom>
            <a:gradFill rotWithShape="1">
              <a:gsLst>
                <a:gs pos="0">
                  <a:schemeClr val="tx2">
                    <a:gamma/>
                    <a:tint val="21176"/>
                    <a:invGamma/>
                  </a:schemeClr>
                </a:gs>
                <a:gs pos="100000">
                  <a:schemeClr val="tx2"/>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9236" name="AutoShape 16"/>
            <p:cNvSpPr>
              <a:spLocks noChangeArrowheads="1"/>
            </p:cNvSpPr>
            <p:nvPr/>
          </p:nvSpPr>
          <p:spPr bwMode="auto">
            <a:xfrm>
              <a:off x="0" y="0"/>
              <a:ext cx="432" cy="432"/>
            </a:xfrm>
            <a:prstGeom prst="diamond">
              <a:avLst/>
            </a:prstGeom>
            <a:solidFill>
              <a:schemeClr val="hlink"/>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9237" name="Text Box 17"/>
            <p:cNvSpPr txBox="1">
              <a:spLocks noChangeArrowheads="1"/>
            </p:cNvSpPr>
            <p:nvPr/>
          </p:nvSpPr>
          <p:spPr bwMode="auto">
            <a:xfrm>
              <a:off x="213" y="48"/>
              <a:ext cx="2160"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zh-CN" altLang="en-US" sz="2400"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声控楼道灯</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238" name="Text Box 18"/>
            <p:cNvSpPr txBox="1">
              <a:spLocks noChangeArrowheads="1"/>
            </p:cNvSpPr>
            <p:nvPr/>
          </p:nvSpPr>
          <p:spPr bwMode="auto">
            <a:xfrm>
              <a:off x="33" y="62"/>
              <a:ext cx="352"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dirty="0" smtClean="0">
                  <a:solidFill>
                    <a:schemeClr val="bg1"/>
                  </a:solidFill>
                  <a:ea typeface="宋体" panose="02010600030101010101" pitchFamily="2" charset="-122"/>
                </a:rPr>
                <a:t>16</a:t>
              </a:r>
              <a:endParaRPr lang="en-US" altLang="zh-CN" dirty="0">
                <a:solidFill>
                  <a:schemeClr val="bg1"/>
                </a:solidFill>
                <a:ea typeface="宋体" panose="02010600030101010101" pitchFamily="2" charset="-122"/>
              </a:endParaRPr>
            </a:p>
          </p:txBody>
        </p:sp>
      </p:grpSp>
      <p:grpSp>
        <p:nvGrpSpPr>
          <p:cNvPr id="9229" name="Group 19"/>
          <p:cNvGrpSpPr>
            <a:grpSpLocks/>
          </p:cNvGrpSpPr>
          <p:nvPr/>
        </p:nvGrpSpPr>
        <p:grpSpPr bwMode="auto">
          <a:xfrm>
            <a:off x="1117600" y="6877050"/>
            <a:ext cx="3543300" cy="519112"/>
            <a:chOff x="0" y="0"/>
            <a:chExt cx="2976" cy="436"/>
          </a:xfrm>
        </p:grpSpPr>
        <p:sp>
          <p:nvSpPr>
            <p:cNvPr id="46" name="AutoShape 20"/>
            <p:cNvSpPr>
              <a:spLocks noChangeArrowheads="1"/>
            </p:cNvSpPr>
            <p:nvPr/>
          </p:nvSpPr>
          <p:spPr bwMode="auto">
            <a:xfrm>
              <a:off x="240" y="75"/>
              <a:ext cx="2736" cy="288"/>
            </a:xfrm>
            <a:prstGeom prst="roundRect">
              <a:avLst>
                <a:gd name="adj" fmla="val 16667"/>
              </a:avLst>
            </a:prstGeom>
            <a:gradFill rotWithShape="1">
              <a:gsLst>
                <a:gs pos="0">
                  <a:schemeClr val="folHlink">
                    <a:gamma/>
                    <a:tint val="21176"/>
                    <a:invGamma/>
                  </a:schemeClr>
                </a:gs>
                <a:gs pos="100000">
                  <a:schemeClr val="folHlink"/>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9232" name="AutoShape 21"/>
            <p:cNvSpPr>
              <a:spLocks noChangeArrowheads="1"/>
            </p:cNvSpPr>
            <p:nvPr/>
          </p:nvSpPr>
          <p:spPr bwMode="auto">
            <a:xfrm>
              <a:off x="0" y="0"/>
              <a:ext cx="432" cy="432"/>
            </a:xfrm>
            <a:prstGeom prst="diamond">
              <a:avLst/>
            </a:prstGeom>
            <a:solidFill>
              <a:schemeClr val="folHlink"/>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9233" name="Text Box 22"/>
            <p:cNvSpPr txBox="1">
              <a:spLocks noChangeArrowheads="1"/>
            </p:cNvSpPr>
            <p:nvPr/>
          </p:nvSpPr>
          <p:spPr bwMode="auto">
            <a:xfrm>
              <a:off x="85" y="48"/>
              <a:ext cx="2160"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zh-CN" altLang="en-US" sz="2400"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智能路灯</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234" name="Text Box 23"/>
            <p:cNvSpPr txBox="1">
              <a:spLocks noChangeArrowheads="1"/>
            </p:cNvSpPr>
            <p:nvPr/>
          </p:nvSpPr>
          <p:spPr bwMode="auto">
            <a:xfrm>
              <a:off x="33" y="62"/>
              <a:ext cx="352"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dirty="0" smtClean="0">
                  <a:solidFill>
                    <a:schemeClr val="bg1"/>
                  </a:solidFill>
                  <a:ea typeface="宋体" panose="02010600030101010101" pitchFamily="2" charset="-122"/>
                </a:rPr>
                <a:t>17</a:t>
              </a:r>
              <a:endParaRPr lang="en-US" altLang="zh-CN" dirty="0">
                <a:solidFill>
                  <a:schemeClr val="bg1"/>
                </a:solidFill>
                <a:ea typeface="宋体" panose="02010600030101010101" pitchFamily="2" charset="-122"/>
              </a:endParaRPr>
            </a:p>
          </p:txBody>
        </p:sp>
      </p:grpSp>
      <p:sp>
        <p:nvSpPr>
          <p:cNvPr id="9230"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smtClean="0">
                <a:latin typeface="微软雅黑" panose="020B0503020204020204" pitchFamily="34" charset="-122"/>
              </a:rPr>
              <a:t>创客教育普惠课程由“吴俊杰和他的朋友们”教师团队开发</a:t>
            </a:r>
            <a:endParaRPr lang="en-US" altLang="zh-CN" smtClean="0">
              <a:latin typeface="微软雅黑" panose="020B0503020204020204" pitchFamily="34" charset="-122"/>
            </a:endParaRPr>
          </a:p>
        </p:txBody>
      </p:sp>
      <p:grpSp>
        <p:nvGrpSpPr>
          <p:cNvPr id="47" name="Group 4"/>
          <p:cNvGrpSpPr>
            <a:grpSpLocks/>
          </p:cNvGrpSpPr>
          <p:nvPr/>
        </p:nvGrpSpPr>
        <p:grpSpPr bwMode="auto">
          <a:xfrm>
            <a:off x="1176338" y="7562768"/>
            <a:ext cx="3543300" cy="859631"/>
            <a:chOff x="0" y="0"/>
            <a:chExt cx="2976" cy="722"/>
          </a:xfrm>
        </p:grpSpPr>
        <p:sp>
          <p:nvSpPr>
            <p:cNvPr id="48" name="AutoShape 5"/>
            <p:cNvSpPr>
              <a:spLocks noChangeArrowheads="1"/>
            </p:cNvSpPr>
            <p:nvPr/>
          </p:nvSpPr>
          <p:spPr bwMode="auto">
            <a:xfrm>
              <a:off x="240" y="75"/>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solidFill>
                <a:schemeClr val="bg1"/>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zh-CN" altLang="en-US">
                <a:latin typeface="+mn-lt"/>
              </a:endParaRPr>
            </a:p>
          </p:txBody>
        </p:sp>
        <p:sp>
          <p:nvSpPr>
            <p:cNvPr id="49" name="AutoShape 6"/>
            <p:cNvSpPr>
              <a:spLocks noChangeArrowheads="1"/>
            </p:cNvSpPr>
            <p:nvPr/>
          </p:nvSpPr>
          <p:spPr bwMode="auto">
            <a:xfrm>
              <a:off x="0" y="0"/>
              <a:ext cx="432" cy="432"/>
            </a:xfrm>
            <a:prstGeom prst="diamond">
              <a:avLst/>
            </a:prstGeom>
            <a:solidFill>
              <a:schemeClr val="accent2"/>
            </a:solidFill>
            <a:ln w="25400">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sp>
          <p:nvSpPr>
            <p:cNvPr id="50" name="Text Box 7"/>
            <p:cNvSpPr txBox="1">
              <a:spLocks noChangeArrowheads="1"/>
            </p:cNvSpPr>
            <p:nvPr/>
          </p:nvSpPr>
          <p:spPr bwMode="auto">
            <a:xfrm>
              <a:off x="356" y="24"/>
              <a:ext cx="2160" cy="6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auto">
                <a:spcBef>
                  <a:spcPts val="0"/>
                </a:spcBef>
                <a:spcAft>
                  <a:spcPts val="0"/>
                </a:spcAft>
                <a:defRPr/>
              </a:pPr>
              <a:r>
                <a:rPr lang="zh-CN" altLang="en-US" b="1" dirty="0">
                  <a:latin typeface="+mn-lt"/>
                  <a:ea typeface="宋体" panose="02010600030101010101" pitchFamily="2" charset="-122"/>
                </a:rPr>
                <a:t>    </a:t>
              </a:r>
              <a:r>
                <a:rPr lang="zh-CN" altLang="en-US" sz="2400"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倒车提醒器</a:t>
              </a: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fontAlgn="auto">
                <a:spcBef>
                  <a:spcPts val="0"/>
                </a:spcBef>
                <a:spcAft>
                  <a:spcPts val="0"/>
                </a:spcAft>
                <a:defRPr/>
              </a:pPr>
              <a:endParaRPr lang="en-US" altLang="zh-CN" sz="2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51" name="Text Box 8"/>
            <p:cNvSpPr txBox="1">
              <a:spLocks noChangeArrowheads="1"/>
            </p:cNvSpPr>
            <p:nvPr/>
          </p:nvSpPr>
          <p:spPr bwMode="auto">
            <a:xfrm>
              <a:off x="33" y="62"/>
              <a:ext cx="352" cy="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92457" dir="9843276"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zh-CN" dirty="0" smtClean="0">
                  <a:solidFill>
                    <a:schemeClr val="bg1"/>
                  </a:solidFill>
                  <a:ea typeface="宋体" panose="02010600030101010101" pitchFamily="2" charset="-122"/>
                </a:rPr>
                <a:t>18</a:t>
              </a:r>
              <a:endParaRPr lang="en-US" altLang="zh-CN" dirty="0">
                <a:solidFill>
                  <a:schemeClr val="bg1"/>
                </a:solidFill>
                <a:ea typeface="宋体" panose="02010600030101010101" pitchFamily="2" charset="-122"/>
              </a:endParaRPr>
            </a:p>
          </p:txBody>
        </p:sp>
      </p:grpSp>
      <p:sp>
        <p:nvSpPr>
          <p:cNvPr id="5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extLst>
      <p:ext uri="{BB962C8B-B14F-4D97-AF65-F5344CB8AC3E}">
        <p14:creationId xmlns:p14="http://schemas.microsoft.com/office/powerpoint/2010/main" xmlns="" val="688756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2" name="矩形 1"/>
          <p:cNvSpPr/>
          <p:nvPr/>
        </p:nvSpPr>
        <p:spPr>
          <a:xfrm>
            <a:off x="522190" y="1805221"/>
            <a:ext cx="2707793" cy="523220"/>
          </a:xfrm>
          <a:prstGeom prst="rect">
            <a:avLst/>
          </a:prstGeom>
        </p:spPr>
        <p:txBody>
          <a:bodyPr wrap="none">
            <a:spAutoFit/>
          </a:bodyPr>
          <a:lstStyle/>
          <a:p>
            <a:pPr marL="457200" indent="-457200">
              <a:buBlip>
                <a:blip r:embed="rId2"/>
              </a:buBlip>
            </a:pPr>
            <a:r>
              <a:rPr lang="zh-CN" altLang="en-US" sz="2800" b="1" dirty="0" smtClean="0">
                <a:latin typeface="Calibri Light" panose="020F0302020204030204" pitchFamily="34" charset="0"/>
                <a:ea typeface="宋体" panose="02010600030101010101" pitchFamily="2" charset="-122"/>
              </a:rPr>
              <a:t>任务</a:t>
            </a:r>
            <a:r>
              <a:rPr lang="en-US" altLang="zh-CN" sz="2800" b="1" dirty="0" smtClean="0">
                <a:latin typeface="Calibri Light" panose="020F0302020204030204" pitchFamily="34" charset="0"/>
                <a:ea typeface="宋体" panose="02010600030101010101" pitchFamily="2" charset="-122"/>
              </a:rPr>
              <a:t>2</a:t>
            </a:r>
            <a:r>
              <a:rPr lang="zh-CN" altLang="en-US" sz="2800" b="1" dirty="0" smtClean="0">
                <a:latin typeface="Calibri Light" panose="020F0302020204030204" pitchFamily="34" charset="0"/>
                <a:ea typeface="宋体" panose="02010600030101010101" pitchFamily="2" charset="-122"/>
              </a:rPr>
              <a:t> 呼吸</a:t>
            </a:r>
            <a:r>
              <a:rPr lang="zh-CN" altLang="en-US" sz="2800" b="1" dirty="0">
                <a:latin typeface="Calibri Light" panose="020F0302020204030204" pitchFamily="34" charset="0"/>
                <a:ea typeface="宋体" panose="02010600030101010101" pitchFamily="2" charset="-122"/>
              </a:rPr>
              <a:t>灯</a:t>
            </a:r>
            <a:endParaRPr lang="en-US" altLang="zh-CN" sz="2800" b="1" dirty="0">
              <a:ea typeface="宋体" panose="02010600030101010101" pitchFamily="2" charset="-122"/>
            </a:endParaRPr>
          </a:p>
        </p:txBody>
      </p:sp>
      <p:sp>
        <p:nvSpPr>
          <p:cNvPr id="6" name="文本框 5"/>
          <p:cNvSpPr txBox="1"/>
          <p:nvPr/>
        </p:nvSpPr>
        <p:spPr>
          <a:xfrm>
            <a:off x="914466" y="2451552"/>
            <a:ext cx="3877985" cy="461665"/>
          </a:xfrm>
          <a:prstGeom prst="rect">
            <a:avLst/>
          </a:prstGeom>
          <a:noFill/>
        </p:spPr>
        <p:txBody>
          <a:bodyPr wrap="none" rtlCol="0">
            <a:spAutoFit/>
          </a:bodyPr>
          <a:lstStyle/>
          <a:p>
            <a:r>
              <a:rPr lang="zh-CN" altLang="en-US" sz="2400" dirty="0" smtClean="0"/>
              <a:t>效果：慢慢变亮再慢慢变暗</a:t>
            </a:r>
            <a:endParaRPr lang="en-US" altLang="zh-CN" sz="2000" dirty="0" smtClean="0"/>
          </a:p>
        </p:txBody>
      </p:sp>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0283" y="3505238"/>
            <a:ext cx="5330134" cy="3490983"/>
          </a:xfrm>
          <a:prstGeom prst="rect">
            <a:avLst/>
          </a:prstGeom>
        </p:spPr>
      </p:pic>
    </p:spTree>
    <p:extLst>
      <p:ext uri="{BB962C8B-B14F-4D97-AF65-F5344CB8AC3E}">
        <p14:creationId xmlns:p14="http://schemas.microsoft.com/office/powerpoint/2010/main" xmlns="" val="41846894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2" name="矩形 1"/>
          <p:cNvSpPr/>
          <p:nvPr/>
        </p:nvSpPr>
        <p:spPr>
          <a:xfrm>
            <a:off x="609674" y="1600288"/>
            <a:ext cx="3796232" cy="523220"/>
          </a:xfrm>
          <a:prstGeom prst="rect">
            <a:avLst/>
          </a:prstGeom>
        </p:spPr>
        <p:txBody>
          <a:bodyPr wrap="none">
            <a:spAutoFit/>
          </a:bodyPr>
          <a:lstStyle/>
          <a:p>
            <a:pPr marL="457200" indent="-457200">
              <a:buBlip>
                <a:blip r:embed="rId2"/>
              </a:buBlip>
            </a:pPr>
            <a:r>
              <a:rPr lang="zh-CN" altLang="en-US" sz="2800" b="1" dirty="0" smtClean="0">
                <a:ea typeface="宋体" panose="02010600030101010101" pitchFamily="2" charset="-122"/>
              </a:rPr>
              <a:t>任务</a:t>
            </a:r>
            <a:r>
              <a:rPr lang="en-US" altLang="zh-CN" sz="2800" b="1" dirty="0" smtClean="0">
                <a:ea typeface="宋体" panose="02010600030101010101" pitchFamily="2" charset="-122"/>
              </a:rPr>
              <a:t>3 </a:t>
            </a:r>
            <a:r>
              <a:rPr lang="zh-CN" altLang="en-US" sz="2800" b="1" dirty="0" smtClean="0">
                <a:ea typeface="宋体" panose="02010600030101010101" pitchFamily="2" charset="-122"/>
              </a:rPr>
              <a:t>不断呼吸的灯</a:t>
            </a:r>
            <a:endParaRPr lang="en-US" altLang="zh-CN" sz="2800" b="1" dirty="0">
              <a:ea typeface="宋体" panose="02010600030101010101" pitchFamily="2" charset="-122"/>
            </a:endParaRPr>
          </a:p>
        </p:txBody>
      </p:sp>
      <p:pic>
        <p:nvPicPr>
          <p:cNvPr id="6" name="图片 5"/>
          <p:cNvPicPr>
            <a:picLocks noChangeAspect="1"/>
          </p:cNvPicPr>
          <p:nvPr/>
        </p:nvPicPr>
        <p:blipFill>
          <a:blip r:embed="rId3" cstate="print"/>
          <a:stretch>
            <a:fillRect/>
          </a:stretch>
        </p:blipFill>
        <p:spPr>
          <a:xfrm>
            <a:off x="914466" y="3013634"/>
            <a:ext cx="5006439" cy="5203322"/>
          </a:xfrm>
          <a:prstGeom prst="rect">
            <a:avLst/>
          </a:prstGeom>
        </p:spPr>
      </p:pic>
    </p:spTree>
    <p:extLst>
      <p:ext uri="{BB962C8B-B14F-4D97-AF65-F5344CB8AC3E}">
        <p14:creationId xmlns:p14="http://schemas.microsoft.com/office/powerpoint/2010/main" xmlns="" val="1231690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97" name="Rectangle 2"/>
          <p:cNvSpPr txBox="1">
            <a:spLocks noChangeArrowheads="1"/>
          </p:cNvSpPr>
          <p:nvPr/>
        </p:nvSpPr>
        <p:spPr bwMode="auto">
          <a:xfrm>
            <a:off x="609674" y="1600288"/>
            <a:ext cx="5486256" cy="668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eaLnBrk="1" hangingPunct="1">
              <a:buBlip>
                <a:blip r:embed="rId3"/>
              </a:buBlip>
            </a:pPr>
            <a:r>
              <a:rPr lang="zh-CN" altLang="en-US" sz="2700" b="1" dirty="0" smtClean="0">
                <a:ea typeface="宋体" panose="02010600030101010101" pitchFamily="2" charset="-122"/>
              </a:rPr>
              <a:t>拓展练</a:t>
            </a:r>
            <a:r>
              <a:rPr lang="zh-CN" altLang="en-US" sz="2700" b="1" smtClean="0">
                <a:ea typeface="宋体" panose="02010600030101010101" pitchFamily="2" charset="-122"/>
              </a:rPr>
              <a:t>习</a:t>
            </a:r>
            <a:r>
              <a:rPr lang="en-US" altLang="zh-CN" sz="2700" b="1" smtClean="0">
                <a:ea typeface="宋体" panose="02010600030101010101" pitchFamily="2" charset="-122"/>
              </a:rPr>
              <a:t>——</a:t>
            </a:r>
            <a:r>
              <a:rPr lang="zh-CN" altLang="en-US" sz="2700" b="1" smtClean="0">
                <a:ea typeface="宋体" panose="02010600030101010101" pitchFamily="2" charset="-122"/>
              </a:rPr>
              <a:t>呼吸接力流</a:t>
            </a:r>
            <a:r>
              <a:rPr lang="zh-CN" altLang="en-US" sz="2700" b="1">
                <a:ea typeface="宋体" panose="02010600030101010101" pitchFamily="2" charset="-122"/>
              </a:rPr>
              <a:t>水灯</a:t>
            </a:r>
            <a:endParaRPr lang="en-US" altLang="zh-CN" sz="1500" b="1" dirty="0" smtClean="0">
              <a:ea typeface="宋体" panose="02010600030101010101" pitchFamily="2" charset="-122"/>
            </a:endParaRPr>
          </a:p>
        </p:txBody>
      </p:sp>
      <p:sp>
        <p:nvSpPr>
          <p:cNvPr id="2" name="文本框 1"/>
          <p:cNvSpPr txBox="1"/>
          <p:nvPr/>
        </p:nvSpPr>
        <p:spPr>
          <a:xfrm>
            <a:off x="914466" y="2545200"/>
            <a:ext cx="5638652" cy="1323439"/>
          </a:xfrm>
          <a:prstGeom prst="rect">
            <a:avLst/>
          </a:prstGeom>
          <a:noFill/>
        </p:spPr>
        <p:txBody>
          <a:bodyPr wrap="square" rtlCol="0">
            <a:spAutoFit/>
          </a:bodyPr>
          <a:lstStyle/>
          <a:p>
            <a:r>
              <a:rPr lang="zh-CN" altLang="en-US" sz="2000" dirty="0" smtClean="0"/>
              <a:t>任务描述：</a:t>
            </a:r>
            <a:endParaRPr lang="en-US" altLang="zh-CN" sz="2000" dirty="0" smtClean="0"/>
          </a:p>
          <a:p>
            <a:r>
              <a:rPr lang="zh-CN" altLang="en-US" sz="2000" smtClean="0"/>
              <a:t>四盏灯，每</a:t>
            </a:r>
            <a:r>
              <a:rPr lang="zh-CN" altLang="en-US" sz="2000" dirty="0" smtClean="0"/>
              <a:t>一盏灯都是</a:t>
            </a:r>
            <a:r>
              <a:rPr lang="zh-CN" altLang="en-US" sz="2000" smtClean="0"/>
              <a:t>从最暗到最亮，再到最暗，然后点亮下一盏灯。每次亮</a:t>
            </a:r>
            <a:r>
              <a:rPr lang="zh-CN" altLang="en-US" sz="2000" dirty="0" smtClean="0"/>
              <a:t>的只有一盏灯，其它的都不亮。</a:t>
            </a:r>
            <a:endParaRPr lang="zh-CN" altLang="en-US" sz="2000" dirty="0"/>
          </a:p>
        </p:txBody>
      </p:sp>
      <p:sp>
        <p:nvSpPr>
          <p:cNvPr id="5" name="文本框 6"/>
          <p:cNvSpPr txBox="1"/>
          <p:nvPr/>
        </p:nvSpPr>
        <p:spPr>
          <a:xfrm>
            <a:off x="685930" y="6282974"/>
            <a:ext cx="4036682" cy="1384995"/>
          </a:xfrm>
          <a:prstGeom prst="rect">
            <a:avLst/>
          </a:prstGeom>
          <a:noFill/>
        </p:spPr>
        <p:txBody>
          <a:bodyPr wrap="none" rtlCol="0">
            <a:spAutoFit/>
          </a:bodyPr>
          <a:lstStyle/>
          <a:p>
            <a:r>
              <a:rPr lang="zh-CN" altLang="en-US" sz="2400" b="1" dirty="0" smtClean="0"/>
              <a:t>思考：</a:t>
            </a:r>
            <a:endParaRPr lang="en-US" altLang="zh-CN" sz="2400" b="1" dirty="0" smtClean="0"/>
          </a:p>
          <a:p>
            <a:r>
              <a:rPr lang="en-US" altLang="zh-CN" sz="2000" dirty="0" smtClean="0">
                <a:latin typeface="+mn-ea"/>
              </a:rPr>
              <a:t>1. </a:t>
            </a:r>
            <a:r>
              <a:rPr lang="zh-CN" altLang="en-US" sz="2000" dirty="0" smtClean="0">
                <a:latin typeface="+mn-ea"/>
              </a:rPr>
              <a:t>小灯控制和风扇控制的相同点？</a:t>
            </a:r>
            <a:endParaRPr lang="en-US" altLang="zh-CN" sz="2000" dirty="0" smtClean="0">
              <a:latin typeface="+mn-ea"/>
            </a:endParaRPr>
          </a:p>
          <a:p>
            <a:r>
              <a:rPr lang="en-US" altLang="zh-CN" sz="2000" dirty="0" smtClean="0">
                <a:latin typeface="+mn-ea"/>
              </a:rPr>
              <a:t>2. </a:t>
            </a:r>
            <a:r>
              <a:rPr lang="zh-CN" altLang="en-US" sz="2000" dirty="0" smtClean="0">
                <a:latin typeface="+mn-ea"/>
              </a:rPr>
              <a:t>小灯呼吸和风扇转速的联系？</a:t>
            </a:r>
            <a:endParaRPr lang="en-US" altLang="zh-CN" sz="2000" dirty="0" smtClean="0">
              <a:latin typeface="+mn-ea"/>
            </a:endParaRPr>
          </a:p>
          <a:p>
            <a:endParaRPr lang="zh-CN" altLang="en-US" sz="2000" dirty="0">
              <a:latin typeface="+mn-ea"/>
            </a:endParaRPr>
          </a:p>
        </p:txBody>
      </p:sp>
    </p:spTree>
    <p:extLst>
      <p:ext uri="{BB962C8B-B14F-4D97-AF65-F5344CB8AC3E}">
        <p14:creationId xmlns:p14="http://schemas.microsoft.com/office/powerpoint/2010/main" xmlns="" val="5051483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prstClr val="black"/>
                </a:solidFill>
              </a:rPr>
              <a:t>创客教育普惠课程由“吴俊杰和他的朋友们”教师团队开发</a:t>
            </a:r>
            <a:endParaRPr lang="en-US" altLang="zh-CN">
              <a:solidFill>
                <a:prstClr val="black"/>
              </a:solidFill>
            </a:endParaRPr>
          </a:p>
        </p:txBody>
      </p:sp>
      <p:sp>
        <p:nvSpPr>
          <p:cNvPr id="6" name="矩形 5"/>
          <p:cNvSpPr/>
          <p:nvPr/>
        </p:nvSpPr>
        <p:spPr>
          <a:xfrm>
            <a:off x="2092799" y="2749648"/>
            <a:ext cx="2622834"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a:ln/>
                <a:solidFill>
                  <a:srgbClr val="002060"/>
                </a:solidFill>
                <a:effectLst>
                  <a:outerShdw blurRad="38100" dist="38100" dir="2700000" algn="tl">
                    <a:srgbClr val="000000">
                      <a:alpha val="43137"/>
                    </a:srgbClr>
                  </a:outerShdw>
                </a:effectLst>
              </a:rPr>
              <a:t>5</a:t>
            </a:r>
            <a:r>
              <a:rPr lang="en-US" altLang="zh-CN" sz="4800" b="1" smtClean="0">
                <a:ln/>
                <a:solidFill>
                  <a:srgbClr val="002060"/>
                </a:solidFill>
                <a:effectLst>
                  <a:outerShdw blurRad="38100" dist="38100" dir="2700000" algn="tl">
                    <a:srgbClr val="000000">
                      <a:alpha val="43137"/>
                    </a:srgbClr>
                  </a:outerShdw>
                </a:effectLst>
              </a:rPr>
              <a:t>  </a:t>
            </a:r>
            <a:r>
              <a:rPr lang="zh-CN" altLang="en-US" sz="4800" b="1" smtClean="0">
                <a:ln/>
                <a:solidFill>
                  <a:srgbClr val="002060"/>
                </a:solidFill>
                <a:effectLst>
                  <a:outerShdw blurRad="38100" dist="38100" dir="2700000" algn="tl">
                    <a:srgbClr val="000000">
                      <a:alpha val="43137"/>
                    </a:srgbClr>
                  </a:outerShdw>
                </a:effectLst>
              </a:rPr>
              <a:t>红绿灯</a:t>
            </a:r>
            <a:endParaRPr lang="en-US" altLang="zh-CN" sz="4800" b="1" dirty="0">
              <a:ln/>
              <a:solidFill>
                <a:srgbClr val="002060"/>
              </a:solidFill>
              <a:effectLst>
                <a:outerShdw blurRad="38100" dist="38100" dir="2700000" algn="tl">
                  <a:srgbClr val="000000">
                    <a:alpha val="43137"/>
                  </a:srgbClr>
                </a:outerShdw>
              </a:effectLst>
            </a:endParaRPr>
          </a:p>
        </p:txBody>
      </p:sp>
      <p:grpSp>
        <p:nvGrpSpPr>
          <p:cNvPr id="8" name="Group 3"/>
          <p:cNvGrpSpPr>
            <a:grpSpLocks/>
          </p:cNvGrpSpPr>
          <p:nvPr/>
        </p:nvGrpSpPr>
        <p:grpSpPr bwMode="auto">
          <a:xfrm>
            <a:off x="803344" y="3733832"/>
            <a:ext cx="5264012" cy="2139673"/>
            <a:chOff x="0" y="0"/>
            <a:chExt cx="3984" cy="912"/>
          </a:xfrm>
        </p:grpSpPr>
        <p:sp>
          <p:nvSpPr>
            <p:cNvPr id="9" name="AutoShape 4"/>
            <p:cNvSpPr>
              <a:spLocks noChangeArrowheads="1"/>
            </p:cNvSpPr>
            <p:nvPr/>
          </p:nvSpPr>
          <p:spPr bwMode="auto">
            <a:xfrm>
              <a:off x="0" y="0"/>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solidFill>
                  <a:prstClr val="black"/>
                </a:solidFill>
              </a:endParaRPr>
            </a:p>
          </p:txBody>
        </p:sp>
        <p:grpSp>
          <p:nvGrpSpPr>
            <p:cNvPr id="10" name="Group 5"/>
            <p:cNvGrpSpPr>
              <a:grpSpLocks/>
            </p:cNvGrpSpPr>
            <p:nvPr/>
          </p:nvGrpSpPr>
          <p:grpSpPr bwMode="auto">
            <a:xfrm>
              <a:off x="11" y="85"/>
              <a:ext cx="905" cy="746"/>
              <a:chOff x="-76" y="1"/>
              <a:chExt cx="905" cy="746"/>
            </a:xfrm>
          </p:grpSpPr>
          <p:sp>
            <p:nvSpPr>
              <p:cNvPr id="12"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solidFill>
                    <a:prstClr val="black"/>
                  </a:solidFill>
                  <a:latin typeface="Calibri"/>
                </a:endParaRPr>
              </a:p>
            </p:txBody>
          </p:sp>
          <p:sp>
            <p:nvSpPr>
              <p:cNvPr id="13"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solidFill>
                    <a:prstClr val="black"/>
                  </a:solidFill>
                  <a:latin typeface="Calibri"/>
                </a:endParaRPr>
              </a:p>
            </p:txBody>
          </p:sp>
          <p:sp>
            <p:nvSpPr>
              <p:cNvPr id="14"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Calibri"/>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Calibri"/>
                  <a:ea typeface="宋体" panose="02010600030101010101" pitchFamily="2" charset="-122"/>
                </a:endParaRPr>
              </a:p>
            </p:txBody>
          </p:sp>
        </p:grpSp>
        <p:sp>
          <p:nvSpPr>
            <p:cNvPr id="11" name="Text Box 9"/>
            <p:cNvSpPr txBox="1">
              <a:spLocks noChangeArrowheads="1"/>
            </p:cNvSpPr>
            <p:nvPr/>
          </p:nvSpPr>
          <p:spPr bwMode="auto">
            <a:xfrm>
              <a:off x="960" y="141"/>
              <a:ext cx="2928" cy="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400" b="1" smtClean="0">
                  <a:solidFill>
                    <a:prstClr val="black"/>
                  </a:solidFill>
                  <a:ea typeface="宋体" panose="02010600030101010101" pitchFamily="2" charset="-122"/>
                </a:rPr>
                <a:t>1.</a:t>
              </a:r>
              <a:r>
                <a:rPr lang="zh-CN" altLang="en-US" sz="2400" b="1" smtClean="0">
                  <a:solidFill>
                    <a:prstClr val="black"/>
                  </a:solidFill>
                  <a:ea typeface="宋体" panose="02010600030101010101" pitchFamily="2" charset="-122"/>
                </a:rPr>
                <a:t>红绿灯的</a:t>
              </a:r>
              <a:r>
                <a:rPr lang="zh-CN" altLang="en-US" sz="2400" b="1" dirty="0" smtClean="0">
                  <a:solidFill>
                    <a:prstClr val="black"/>
                  </a:solidFill>
                  <a:ea typeface="宋体" panose="02010600030101010101" pitchFamily="2" charset="-122"/>
                </a:rPr>
                <a:t>概念</a:t>
              </a:r>
              <a:endParaRPr lang="en-US" altLang="zh-CN" sz="2400" b="1" dirty="0" smtClean="0">
                <a:solidFill>
                  <a:prstClr val="black"/>
                </a:solidFill>
                <a:ea typeface="宋体" panose="02010600030101010101" pitchFamily="2" charset="-122"/>
              </a:endParaRPr>
            </a:p>
            <a:p>
              <a:r>
                <a:rPr lang="en-US" altLang="zh-CN" sz="2400" b="1" smtClean="0">
                  <a:solidFill>
                    <a:prstClr val="black"/>
                  </a:solidFill>
                  <a:ea typeface="宋体" panose="02010600030101010101" pitchFamily="2" charset="-122"/>
                </a:rPr>
                <a:t>2.</a:t>
              </a:r>
              <a:r>
                <a:rPr lang="zh-CN" altLang="en-US" sz="2400" b="1" dirty="0">
                  <a:solidFill>
                    <a:prstClr val="black"/>
                  </a:solidFill>
                  <a:ea typeface="宋体" panose="02010600030101010101" pitchFamily="2" charset="-122"/>
                </a:rPr>
                <a:t>安装</a:t>
              </a:r>
              <a:endParaRPr lang="en-US" altLang="zh-CN" sz="2400" b="1" dirty="0">
                <a:solidFill>
                  <a:prstClr val="black"/>
                </a:solidFill>
                <a:ea typeface="宋体" panose="02010600030101010101" pitchFamily="2" charset="-122"/>
              </a:endParaRPr>
            </a:p>
            <a:p>
              <a:r>
                <a:rPr lang="en-US" altLang="zh-CN" sz="2400" b="1" dirty="0">
                  <a:solidFill>
                    <a:prstClr val="black"/>
                  </a:solidFill>
                  <a:ea typeface="宋体" panose="02010600030101010101" pitchFamily="2" charset="-122"/>
                </a:rPr>
                <a:t>3</a:t>
              </a:r>
              <a:r>
                <a:rPr lang="en-US" altLang="zh-CN" sz="2400" b="1" smtClean="0">
                  <a:solidFill>
                    <a:prstClr val="black"/>
                  </a:solidFill>
                  <a:ea typeface="宋体" panose="02010600030101010101" pitchFamily="2" charset="-122"/>
                </a:rPr>
                <a:t>. </a:t>
              </a:r>
              <a:r>
                <a:rPr lang="zh-CN" altLang="en-US" sz="2400" b="1" dirty="0" smtClean="0">
                  <a:solidFill>
                    <a:prstClr val="black"/>
                  </a:solidFill>
                  <a:ea typeface="宋体" panose="02010600030101010101" pitchFamily="2" charset="-122"/>
                </a:rPr>
                <a:t>系列任务</a:t>
              </a:r>
              <a:endParaRPr lang="en-US" altLang="zh-CN" sz="2400" dirty="0">
                <a:solidFill>
                  <a:prstClr val="black"/>
                </a:solidFill>
                <a:ea typeface="宋体" panose="02010600030101010101" pitchFamily="2" charset="-122"/>
              </a:endParaRPr>
            </a:p>
          </p:txBody>
        </p:sp>
      </p:gr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8362275"/>
            <a:ext cx="1559029" cy="108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图片 1"/>
          <p:cNvPicPr>
            <a:picLocks noChangeAspect="1"/>
          </p:cNvPicPr>
          <p:nvPr/>
        </p:nvPicPr>
        <p:blipFill>
          <a:blip r:embed="rId3" cstate="print"/>
          <a:stretch>
            <a:fillRect/>
          </a:stretch>
        </p:blipFill>
        <p:spPr>
          <a:xfrm>
            <a:off x="2743218" y="6335120"/>
            <a:ext cx="2736624" cy="2916946"/>
          </a:xfrm>
          <a:prstGeom prst="rect">
            <a:avLst/>
          </a:prstGeom>
        </p:spPr>
      </p:pic>
    </p:spTree>
    <p:extLst>
      <p:ext uri="{BB962C8B-B14F-4D97-AF65-F5344CB8AC3E}">
        <p14:creationId xmlns:p14="http://schemas.microsoft.com/office/powerpoint/2010/main" xmlns="" val="5653993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b="1" dirty="0" smtClean="0">
                <a:latin typeface="华文楷体" panose="02010600040101010101" pitchFamily="2" charset="-122"/>
                <a:ea typeface="华文楷体" panose="02010600040101010101" pitchFamily="2" charset="-122"/>
              </a:rPr>
              <a:t>知识概要</a:t>
            </a:r>
            <a:endParaRPr lang="zh-CN" altLang="en-US" b="1"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pPr>
              <a:buBlip>
                <a:blip r:embed="rId2"/>
              </a:buBlip>
            </a:pPr>
            <a:r>
              <a:rPr lang="zh-CN" altLang="en-US" sz="2400" dirty="0" smtClean="0"/>
              <a:t> 红绿灯的概念</a:t>
            </a:r>
            <a:endParaRPr lang="en-US" altLang="zh-CN" sz="2400" dirty="0" smtClean="0"/>
          </a:p>
          <a:p>
            <a:pPr>
              <a:buBlip>
                <a:blip r:embed="rId2"/>
              </a:buBlip>
            </a:pPr>
            <a:r>
              <a:rPr lang="zh-CN" altLang="en-US" sz="2400" dirty="0" smtClean="0"/>
              <a:t>任务</a:t>
            </a:r>
            <a:r>
              <a:rPr lang="en-US" altLang="zh-CN" sz="2400" dirty="0" smtClean="0"/>
              <a:t>1 </a:t>
            </a:r>
            <a:r>
              <a:rPr lang="zh-CN" altLang="en-US" sz="2400" dirty="0" smtClean="0"/>
              <a:t>一个方向的红绿灯</a:t>
            </a:r>
            <a:endParaRPr lang="en-US" altLang="zh-CN" sz="2400" dirty="0" smtClean="0"/>
          </a:p>
          <a:p>
            <a:pPr>
              <a:buBlip>
                <a:blip r:embed="rId2"/>
              </a:buBlip>
            </a:pPr>
            <a:r>
              <a:rPr lang="zh-CN" altLang="en-US" sz="2400" dirty="0" smtClean="0"/>
              <a:t> 任务</a:t>
            </a:r>
            <a:r>
              <a:rPr lang="en-US" altLang="zh-CN" sz="2400" dirty="0" smtClean="0"/>
              <a:t>2 </a:t>
            </a:r>
            <a:r>
              <a:rPr lang="zh-CN" altLang="en-US" sz="2400" dirty="0" smtClean="0"/>
              <a:t>通过变量定义使程序更易读</a:t>
            </a:r>
            <a:endParaRPr lang="en-US" altLang="zh-CN" sz="2400" dirty="0"/>
          </a:p>
          <a:p>
            <a:pPr>
              <a:buBlip>
                <a:blip r:embed="rId2"/>
              </a:buBlip>
            </a:pPr>
            <a:r>
              <a:rPr lang="zh-CN" altLang="en-US" sz="2400" dirty="0" smtClean="0"/>
              <a:t> 任务</a:t>
            </a:r>
            <a:r>
              <a:rPr lang="en-US" altLang="zh-CN" sz="2400" dirty="0" smtClean="0"/>
              <a:t>3 </a:t>
            </a:r>
            <a:r>
              <a:rPr lang="zh-CN" altLang="en-US" sz="2400" dirty="0" smtClean="0"/>
              <a:t>两个方向的红绿灯</a:t>
            </a:r>
            <a:endParaRPr lang="en-US" altLang="zh-CN" sz="2400" dirty="0" smtClean="0"/>
          </a:p>
          <a:p>
            <a:pPr marL="0" indent="0">
              <a:buNone/>
            </a:pPr>
            <a:endParaRPr lang="en-US" altLang="zh-CN" sz="2400" dirty="0" smtClean="0"/>
          </a:p>
        </p:txBody>
      </p:sp>
      <p:sp>
        <p:nvSpPr>
          <p:cNvPr id="5" name="日期占位符 4"/>
          <p:cNvSpPr>
            <a:spLocks noGrp="1"/>
          </p:cNvSpPr>
          <p:nvPr>
            <p:ph type="dt" sz="half" idx="12"/>
          </p:nvPr>
        </p:nvSpPr>
        <p:spPr/>
        <p:txBody>
          <a:bodyPr/>
          <a:lstStyle/>
          <a:p>
            <a:pPr>
              <a:defRPr/>
            </a:pPr>
            <a:r>
              <a:rPr lang="zh-CN" altLang="en-US" smtClean="0">
                <a:solidFill>
                  <a:prstClr val="black"/>
                </a:solidFill>
              </a:rPr>
              <a:t>创客教育普惠课程由“吴俊杰和他的朋友们”教师团队开发</a:t>
            </a:r>
            <a:endParaRPr lang="en-US" altLang="zh-CN">
              <a:solidFill>
                <a:prstClr val="black"/>
              </a:solidFill>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pic>
        <p:nvPicPr>
          <p:cNvPr id="6" name="图片 5"/>
          <p:cNvPicPr>
            <a:picLocks noChangeAspect="1"/>
          </p:cNvPicPr>
          <p:nvPr/>
        </p:nvPicPr>
        <p:blipFill>
          <a:blip r:embed="rId3" cstate="print"/>
          <a:stretch>
            <a:fillRect/>
          </a:stretch>
        </p:blipFill>
        <p:spPr>
          <a:xfrm>
            <a:off x="4048829" y="5758657"/>
            <a:ext cx="2540008" cy="2807090"/>
          </a:xfrm>
          <a:prstGeom prst="rect">
            <a:avLst/>
          </a:prstGeom>
        </p:spPr>
      </p:pic>
      <p:pic>
        <p:nvPicPr>
          <p:cNvPr id="8" name="图片 7"/>
          <p:cNvPicPr>
            <a:picLocks noChangeAspect="1"/>
          </p:cNvPicPr>
          <p:nvPr/>
        </p:nvPicPr>
        <p:blipFill>
          <a:blip r:embed="rId4" cstate="print"/>
          <a:stretch>
            <a:fillRect/>
          </a:stretch>
        </p:blipFill>
        <p:spPr>
          <a:xfrm>
            <a:off x="808423" y="6095970"/>
            <a:ext cx="2903472" cy="1242168"/>
          </a:xfrm>
          <a:prstGeom prst="rect">
            <a:avLst/>
          </a:prstGeom>
        </p:spPr>
      </p:pic>
    </p:spTree>
    <p:extLst>
      <p:ext uri="{BB962C8B-B14F-4D97-AF65-F5344CB8AC3E}">
        <p14:creationId xmlns:p14="http://schemas.microsoft.com/office/powerpoint/2010/main" xmlns="" val="20290339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54143" y="1400147"/>
            <a:ext cx="6234026" cy="1304925"/>
          </a:xfrm>
        </p:spPr>
        <p:txBody>
          <a:bodyPr/>
          <a:lstStyle/>
          <a:p>
            <a:pPr marL="457200" indent="-457200">
              <a:buFontTx/>
              <a:buBlip>
                <a:blip r:embed="rId3"/>
              </a:buBlip>
            </a:pPr>
            <a:r>
              <a:rPr lang="zh-CN" altLang="en-US" sz="2800" b="1" smtClean="0">
                <a:ea typeface="宋体" panose="02010600030101010101" pitchFamily="2" charset="-122"/>
              </a:rPr>
              <a:t>红绿灯的</a:t>
            </a:r>
            <a:r>
              <a:rPr lang="zh-CN" altLang="en-US" sz="2800" b="1" dirty="0" smtClean="0">
                <a:ea typeface="宋体" panose="02010600030101010101" pitchFamily="2" charset="-122"/>
              </a:rPr>
              <a:t>概念</a:t>
            </a:r>
            <a:endParaRPr lang="en-US" altLang="zh-CN" sz="2800" b="1" dirty="0">
              <a:ea typeface="宋体" panose="02010600030101010101" pitchFamily="2" charset="-122"/>
            </a:endParaRPr>
          </a:p>
        </p:txBody>
      </p:sp>
      <p:sp>
        <p:nvSpPr>
          <p:cNvPr id="11267" name="Rectangle 3"/>
          <p:cNvSpPr>
            <a:spLocks noGrp="1" noChangeArrowheads="1"/>
          </p:cNvSpPr>
          <p:nvPr>
            <p:ph idx="1"/>
          </p:nvPr>
        </p:nvSpPr>
        <p:spPr bwMode="auto">
          <a:xfrm>
            <a:off x="628648" y="2287086"/>
            <a:ext cx="5600700" cy="1522944"/>
          </a:xfrm>
        </p:spPr>
        <p:txBody>
          <a:bodyPr wrap="square" numCol="1" anchor="t" anchorCtr="0" compatLnSpc="1">
            <a:prstTxWarp prst="textNoShape">
              <a:avLst/>
            </a:prstTxWarp>
            <a:noAutofit/>
          </a:bodyPr>
          <a:lstStyle/>
          <a:p>
            <a:pPr>
              <a:lnSpc>
                <a:spcPct val="100000"/>
              </a:lnSpc>
            </a:pPr>
            <a:r>
              <a:rPr lang="zh-CN" altLang="en-US" sz="2000" smtClean="0"/>
              <a:t>红绿灯由红、黄、绿三种颜色的灯交替亮灭，达到警示提醒的作用。其中红灯和绿灯亮的时间长一些，黄灯亮的短一点，三灯亮的顺序为：红</a:t>
            </a:r>
            <a:r>
              <a:rPr lang="en-US" altLang="zh-CN" sz="2000" smtClean="0"/>
              <a:t>——</a:t>
            </a:r>
            <a:r>
              <a:rPr lang="zh-CN" altLang="en-US" sz="2000" smtClean="0"/>
              <a:t>黄</a:t>
            </a:r>
            <a:r>
              <a:rPr lang="en-US" altLang="zh-CN" sz="2000" smtClean="0"/>
              <a:t>——</a:t>
            </a:r>
            <a:r>
              <a:rPr lang="zh-CN" altLang="en-US" sz="2000" smtClean="0"/>
              <a:t>绿。</a:t>
            </a:r>
            <a:endParaRPr lang="en-US" altLang="zh-CN" sz="2000" dirty="0" smtClean="0"/>
          </a:p>
        </p:txBody>
      </p:sp>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sp>
        <p:nvSpPr>
          <p:cNvPr id="9" name="Rectangle 2"/>
          <p:cNvSpPr txBox="1">
            <a:spLocks noChangeArrowheads="1"/>
          </p:cNvSpPr>
          <p:nvPr/>
        </p:nvSpPr>
        <p:spPr bwMode="auto">
          <a:xfrm>
            <a:off x="228684" y="3639435"/>
            <a:ext cx="6234026"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eaLnBrk="1" hangingPunct="1">
              <a:buFontTx/>
              <a:buBlip>
                <a:blip r:embed="rId3"/>
              </a:buBlip>
            </a:pPr>
            <a:r>
              <a:rPr lang="zh-CN" altLang="en-US" sz="2800" b="1" smtClean="0">
                <a:solidFill>
                  <a:prstClr val="black"/>
                </a:solidFill>
                <a:ea typeface="宋体" panose="02010600030101010101" pitchFamily="2" charset="-122"/>
              </a:rPr>
              <a:t>任务</a:t>
            </a:r>
            <a:r>
              <a:rPr lang="en-US" altLang="zh-CN" sz="2800" b="1" smtClean="0">
                <a:solidFill>
                  <a:prstClr val="black"/>
                </a:solidFill>
                <a:ea typeface="宋体" panose="02010600030101010101" pitchFamily="2" charset="-122"/>
              </a:rPr>
              <a:t>1</a:t>
            </a:r>
            <a:r>
              <a:rPr lang="zh-CN" altLang="en-US" sz="2800" b="1">
                <a:solidFill>
                  <a:prstClr val="black"/>
                </a:solidFill>
                <a:ea typeface="宋体" panose="02010600030101010101" pitchFamily="2" charset="-122"/>
              </a:rPr>
              <a:t> </a:t>
            </a:r>
            <a:r>
              <a:rPr lang="zh-CN" altLang="en-US" sz="2800" b="1" smtClean="0">
                <a:solidFill>
                  <a:prstClr val="black"/>
                </a:solidFill>
                <a:ea typeface="宋体" panose="02010600030101010101" pitchFamily="2" charset="-122"/>
              </a:rPr>
              <a:t>硬件链接</a:t>
            </a:r>
            <a:endParaRPr lang="en-US" altLang="zh-CN" sz="2800" b="1" dirty="0">
              <a:solidFill>
                <a:prstClr val="black"/>
              </a:solidFill>
              <a:ea typeface="宋体" panose="02010600030101010101" pitchFamily="2" charset="-122"/>
            </a:endParaRPr>
          </a:p>
        </p:txBody>
      </p:sp>
      <p:pic>
        <p:nvPicPr>
          <p:cNvPr id="4" name="图片 3"/>
          <p:cNvPicPr>
            <a:picLocks noChangeAspect="1"/>
          </p:cNvPicPr>
          <p:nvPr/>
        </p:nvPicPr>
        <p:blipFill>
          <a:blip r:embed="rId4" cstate="print"/>
          <a:stretch>
            <a:fillRect/>
          </a:stretch>
        </p:blipFill>
        <p:spPr>
          <a:xfrm>
            <a:off x="2088430" y="5383158"/>
            <a:ext cx="2514534" cy="3480793"/>
          </a:xfrm>
          <a:prstGeom prst="rect">
            <a:avLst/>
          </a:prstGeom>
        </p:spPr>
      </p:pic>
      <p:sp>
        <p:nvSpPr>
          <p:cNvPr id="11" name="文本框 10"/>
          <p:cNvSpPr txBox="1"/>
          <p:nvPr/>
        </p:nvSpPr>
        <p:spPr>
          <a:xfrm>
            <a:off x="628648" y="4693627"/>
            <a:ext cx="5155579" cy="369332"/>
          </a:xfrm>
          <a:prstGeom prst="rect">
            <a:avLst/>
          </a:prstGeom>
          <a:noFill/>
        </p:spPr>
        <p:txBody>
          <a:bodyPr wrap="none" rtlCol="0">
            <a:spAutoFit/>
          </a:bodyPr>
          <a:lstStyle/>
          <a:p>
            <a:r>
              <a:rPr lang="en-US" altLang="zh-CN" smtClean="0">
                <a:solidFill>
                  <a:prstClr val="black"/>
                </a:solidFill>
              </a:rPr>
              <a:t>6</a:t>
            </a:r>
            <a:r>
              <a:rPr lang="zh-CN" altLang="en-US" smtClean="0">
                <a:solidFill>
                  <a:prstClr val="black"/>
                </a:solidFill>
              </a:rPr>
              <a:t>号引脚红灯亮，</a:t>
            </a:r>
            <a:r>
              <a:rPr lang="en-US" altLang="zh-CN" smtClean="0">
                <a:solidFill>
                  <a:prstClr val="black"/>
                </a:solidFill>
              </a:rPr>
              <a:t>12</a:t>
            </a:r>
            <a:r>
              <a:rPr lang="zh-CN" altLang="en-US" smtClean="0">
                <a:solidFill>
                  <a:prstClr val="black"/>
                </a:solidFill>
              </a:rPr>
              <a:t>号引脚黄灯，</a:t>
            </a:r>
            <a:r>
              <a:rPr lang="en-US" altLang="zh-CN" smtClean="0">
                <a:solidFill>
                  <a:prstClr val="black"/>
                </a:solidFill>
              </a:rPr>
              <a:t>16</a:t>
            </a:r>
            <a:r>
              <a:rPr lang="zh-CN" altLang="en-US" smtClean="0">
                <a:solidFill>
                  <a:prstClr val="black"/>
                </a:solidFill>
              </a:rPr>
              <a:t>号引脚绿灯。</a:t>
            </a:r>
            <a:endParaRPr lang="zh-CN" altLang="en-US">
              <a:solidFill>
                <a:prstClr val="black"/>
              </a:solidFill>
            </a:endParaRPr>
          </a:p>
        </p:txBody>
      </p:sp>
    </p:spTree>
    <p:extLst>
      <p:ext uri="{BB962C8B-B14F-4D97-AF65-F5344CB8AC3E}">
        <p14:creationId xmlns:p14="http://schemas.microsoft.com/office/powerpoint/2010/main" xmlns="" val="34212985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pic>
        <p:nvPicPr>
          <p:cNvPr id="2" name="图片 1"/>
          <p:cNvPicPr>
            <a:picLocks noChangeAspect="1"/>
          </p:cNvPicPr>
          <p:nvPr/>
        </p:nvPicPr>
        <p:blipFill>
          <a:blip r:embed="rId3" cstate="print"/>
          <a:stretch>
            <a:fillRect/>
          </a:stretch>
        </p:blipFill>
        <p:spPr>
          <a:xfrm>
            <a:off x="1066862" y="4038624"/>
            <a:ext cx="3916850" cy="1856423"/>
          </a:xfrm>
          <a:prstGeom prst="rect">
            <a:avLst/>
          </a:prstGeom>
        </p:spPr>
      </p:pic>
      <p:sp>
        <p:nvSpPr>
          <p:cNvPr id="9" name="Rectangle 2"/>
          <p:cNvSpPr txBox="1">
            <a:spLocks noChangeArrowheads="1"/>
          </p:cNvSpPr>
          <p:nvPr/>
        </p:nvSpPr>
        <p:spPr bwMode="auto">
          <a:xfrm>
            <a:off x="318337" y="1905080"/>
            <a:ext cx="6234026"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eaLnBrk="1" hangingPunct="1">
              <a:buFontTx/>
              <a:buBlip>
                <a:blip r:embed="rId4"/>
              </a:buBlip>
            </a:pPr>
            <a:r>
              <a:rPr lang="zh-CN" altLang="en-US" sz="2800" b="1" smtClean="0">
                <a:solidFill>
                  <a:prstClr val="black"/>
                </a:solidFill>
                <a:ea typeface="宋体" panose="02010600030101010101" pitchFamily="2" charset="-122"/>
              </a:rPr>
              <a:t>无限循环</a:t>
            </a:r>
            <a:endParaRPr lang="en-US" altLang="zh-CN" sz="2800" b="1" smtClean="0">
              <a:solidFill>
                <a:prstClr val="black"/>
              </a:solidFill>
              <a:ea typeface="宋体" panose="02010600030101010101" pitchFamily="2" charset="-122"/>
            </a:endParaRPr>
          </a:p>
          <a:p>
            <a:pPr eaLnBrk="1" hangingPunct="1"/>
            <a:r>
              <a:rPr lang="en-US" altLang="zh-CN" sz="2800" b="1">
                <a:solidFill>
                  <a:prstClr val="black"/>
                </a:solidFill>
                <a:ea typeface="宋体" panose="02010600030101010101" pitchFamily="2" charset="-122"/>
              </a:rPr>
              <a:t> </a:t>
            </a:r>
            <a:r>
              <a:rPr lang="en-US" altLang="zh-CN" sz="2800" b="1" smtClean="0">
                <a:solidFill>
                  <a:prstClr val="black"/>
                </a:solidFill>
                <a:ea typeface="宋体" panose="02010600030101010101" pitchFamily="2" charset="-122"/>
              </a:rPr>
              <a:t>    </a:t>
            </a:r>
            <a:r>
              <a:rPr lang="zh-CN" altLang="en-US" sz="2000">
                <a:solidFill>
                  <a:prstClr val="black"/>
                </a:solidFill>
                <a:latin typeface="Calibri"/>
                <a:ea typeface="等线" panose="02010600030101010101" pitchFamily="2" charset="-122"/>
              </a:rPr>
              <a:t>因为红绿灯需要</a:t>
            </a:r>
            <a:r>
              <a:rPr lang="en-US" altLang="zh-CN" sz="2000">
                <a:solidFill>
                  <a:prstClr val="black"/>
                </a:solidFill>
                <a:latin typeface="Calibri"/>
                <a:ea typeface="等线" panose="02010600030101010101" pitchFamily="2" charset="-122"/>
              </a:rPr>
              <a:t>24</a:t>
            </a:r>
            <a:r>
              <a:rPr lang="zh-CN" altLang="en-US" sz="2000">
                <a:solidFill>
                  <a:prstClr val="black"/>
                </a:solidFill>
                <a:latin typeface="Calibri"/>
                <a:ea typeface="等线" panose="02010600030101010101" pitchFamily="2" charset="-122"/>
              </a:rPr>
              <a:t>小时工作</a:t>
            </a:r>
            <a:r>
              <a:rPr lang="zh-CN" altLang="en-US" sz="2000" smtClean="0">
                <a:solidFill>
                  <a:prstClr val="black"/>
                </a:solidFill>
                <a:latin typeface="Calibri"/>
                <a:ea typeface="等线" panose="02010600030101010101" pitchFamily="2" charset="-122"/>
              </a:rPr>
              <a:t>，这就需要使用无限循环命令。而系统里没有无限循环命令块，我们可以使用下图命令块，做到无限循环。</a:t>
            </a:r>
            <a:endParaRPr lang="en-US" altLang="zh-CN" sz="2000" dirty="0">
              <a:solidFill>
                <a:prstClr val="black"/>
              </a:solidFill>
              <a:latin typeface="Calibri"/>
              <a:ea typeface="等线" panose="02010600030101010101" pitchFamily="2" charset="-122"/>
            </a:endParaRPr>
          </a:p>
        </p:txBody>
      </p:sp>
    </p:spTree>
    <p:extLst>
      <p:ext uri="{BB962C8B-B14F-4D97-AF65-F5344CB8AC3E}">
        <p14:creationId xmlns:p14="http://schemas.microsoft.com/office/powerpoint/2010/main" xmlns="" val="10449599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pic>
        <p:nvPicPr>
          <p:cNvPr id="3" name="图片 2"/>
          <p:cNvPicPr>
            <a:picLocks noChangeAspect="1"/>
          </p:cNvPicPr>
          <p:nvPr/>
        </p:nvPicPr>
        <p:blipFill>
          <a:blip r:embed="rId3" cstate="print"/>
          <a:stretch>
            <a:fillRect/>
          </a:stretch>
        </p:blipFill>
        <p:spPr>
          <a:xfrm>
            <a:off x="1244987" y="3276644"/>
            <a:ext cx="4082379" cy="5299241"/>
          </a:xfrm>
          <a:prstGeom prst="rect">
            <a:avLst/>
          </a:prstGeom>
        </p:spPr>
      </p:pic>
      <p:sp>
        <p:nvSpPr>
          <p:cNvPr id="10" name="矩形 9"/>
          <p:cNvSpPr/>
          <p:nvPr/>
        </p:nvSpPr>
        <p:spPr>
          <a:xfrm>
            <a:off x="306034" y="1778609"/>
            <a:ext cx="5960286" cy="523220"/>
          </a:xfrm>
          <a:prstGeom prst="rect">
            <a:avLst/>
          </a:prstGeom>
        </p:spPr>
        <p:txBody>
          <a:bodyPr wrap="none">
            <a:spAutoFit/>
          </a:bodyPr>
          <a:lstStyle/>
          <a:p>
            <a:pPr marL="457200" indent="-457200">
              <a:buFontTx/>
              <a:buBlip>
                <a:blip r:embed="rId4"/>
              </a:buBlip>
            </a:pPr>
            <a:r>
              <a:rPr lang="zh-CN" altLang="en-US" sz="2800" b="1" smtClean="0">
                <a:solidFill>
                  <a:prstClr val="black"/>
                </a:solidFill>
                <a:ea typeface="宋体" panose="02010600030101010101" pitchFamily="2" charset="-122"/>
              </a:rPr>
              <a:t>任务</a:t>
            </a:r>
            <a:r>
              <a:rPr lang="en-US" altLang="zh-CN" sz="2800" b="1" smtClean="0">
                <a:solidFill>
                  <a:prstClr val="black"/>
                </a:solidFill>
                <a:ea typeface="宋体" panose="02010600030101010101" pitchFamily="2" charset="-122"/>
              </a:rPr>
              <a:t>1 </a:t>
            </a:r>
            <a:r>
              <a:rPr lang="zh-CN" altLang="en-US" sz="2800" b="1" smtClean="0">
                <a:solidFill>
                  <a:prstClr val="black"/>
                </a:solidFill>
                <a:ea typeface="宋体" panose="02010600030101010101" pitchFamily="2" charset="-122"/>
              </a:rPr>
              <a:t>一个方向上的红绿灯的程序</a:t>
            </a:r>
            <a:endParaRPr lang="en-US" altLang="zh-CN" sz="2800" b="1" dirty="0">
              <a:solidFill>
                <a:prstClr val="black"/>
              </a:solidFill>
              <a:ea typeface="宋体" panose="02010600030101010101" pitchFamily="2" charset="-122"/>
            </a:endParaRPr>
          </a:p>
        </p:txBody>
      </p:sp>
      <p:sp>
        <p:nvSpPr>
          <p:cNvPr id="6" name="文本框 5"/>
          <p:cNvSpPr txBox="1"/>
          <p:nvPr/>
        </p:nvSpPr>
        <p:spPr>
          <a:xfrm>
            <a:off x="990664" y="2438466"/>
            <a:ext cx="3998210" cy="369332"/>
          </a:xfrm>
          <a:prstGeom prst="rect">
            <a:avLst/>
          </a:prstGeom>
          <a:noFill/>
        </p:spPr>
        <p:txBody>
          <a:bodyPr wrap="none" rtlCol="0">
            <a:spAutoFit/>
          </a:bodyPr>
          <a:lstStyle/>
          <a:p>
            <a:r>
              <a:rPr lang="zh-CN" altLang="en-US" smtClean="0">
                <a:solidFill>
                  <a:prstClr val="black"/>
                </a:solidFill>
              </a:rPr>
              <a:t>红灯亮</a:t>
            </a:r>
            <a:r>
              <a:rPr lang="en-US" altLang="zh-CN" smtClean="0">
                <a:solidFill>
                  <a:prstClr val="black"/>
                </a:solidFill>
              </a:rPr>
              <a:t>5</a:t>
            </a:r>
            <a:r>
              <a:rPr lang="zh-CN" altLang="en-US" smtClean="0">
                <a:solidFill>
                  <a:prstClr val="black"/>
                </a:solidFill>
              </a:rPr>
              <a:t>秒，黄灯亮</a:t>
            </a:r>
            <a:r>
              <a:rPr lang="en-US" altLang="zh-CN" smtClean="0">
                <a:solidFill>
                  <a:prstClr val="black"/>
                </a:solidFill>
              </a:rPr>
              <a:t>2</a:t>
            </a:r>
            <a:r>
              <a:rPr lang="zh-CN" altLang="en-US" smtClean="0">
                <a:solidFill>
                  <a:prstClr val="black"/>
                </a:solidFill>
              </a:rPr>
              <a:t>秒，绿灯亮</a:t>
            </a:r>
            <a:r>
              <a:rPr lang="en-US" altLang="zh-CN" smtClean="0">
                <a:solidFill>
                  <a:prstClr val="black"/>
                </a:solidFill>
              </a:rPr>
              <a:t>5</a:t>
            </a:r>
            <a:r>
              <a:rPr lang="zh-CN" altLang="en-US" smtClean="0">
                <a:solidFill>
                  <a:prstClr val="black"/>
                </a:solidFill>
              </a:rPr>
              <a:t>秒。</a:t>
            </a:r>
            <a:endParaRPr lang="zh-CN" altLang="en-US">
              <a:solidFill>
                <a:prstClr val="black"/>
              </a:solidFill>
            </a:endParaRPr>
          </a:p>
        </p:txBody>
      </p:sp>
    </p:spTree>
    <p:extLst>
      <p:ext uri="{BB962C8B-B14F-4D97-AF65-F5344CB8AC3E}">
        <p14:creationId xmlns:p14="http://schemas.microsoft.com/office/powerpoint/2010/main" xmlns="" val="2602949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sp>
        <p:nvSpPr>
          <p:cNvPr id="10" name="矩形 9"/>
          <p:cNvSpPr/>
          <p:nvPr/>
        </p:nvSpPr>
        <p:spPr>
          <a:xfrm>
            <a:off x="306034" y="1778609"/>
            <a:ext cx="6042039" cy="523220"/>
          </a:xfrm>
          <a:prstGeom prst="rect">
            <a:avLst/>
          </a:prstGeom>
        </p:spPr>
        <p:txBody>
          <a:bodyPr wrap="none">
            <a:spAutoFit/>
          </a:bodyPr>
          <a:lstStyle/>
          <a:p>
            <a:pPr marL="457200" indent="-457200">
              <a:buFontTx/>
              <a:buBlip>
                <a:blip r:embed="rId3"/>
              </a:buBlip>
            </a:pPr>
            <a:r>
              <a:rPr lang="zh-CN" altLang="en-US" sz="2800" b="1" dirty="0" smtClean="0">
                <a:solidFill>
                  <a:prstClr val="black"/>
                </a:solidFill>
                <a:ea typeface="宋体" panose="02010600030101010101" pitchFamily="2" charset="-122"/>
              </a:rPr>
              <a:t>任务</a:t>
            </a:r>
            <a:r>
              <a:rPr lang="en-US" altLang="zh-CN" sz="2800" b="1" dirty="0" smtClean="0">
                <a:solidFill>
                  <a:prstClr val="black"/>
                </a:solidFill>
                <a:ea typeface="宋体" panose="02010600030101010101" pitchFamily="2" charset="-122"/>
              </a:rPr>
              <a:t>2 </a:t>
            </a:r>
            <a:r>
              <a:rPr lang="zh-CN" altLang="en-US" sz="2800" b="1" dirty="0" smtClean="0">
                <a:solidFill>
                  <a:prstClr val="black"/>
                </a:solidFill>
                <a:ea typeface="宋体" panose="02010600030101010101" pitchFamily="2" charset="-122"/>
              </a:rPr>
              <a:t> 通过变量定义使程序更易读</a:t>
            </a:r>
            <a:endParaRPr lang="en-US" altLang="zh-CN" sz="2800" b="1" dirty="0">
              <a:solidFill>
                <a:prstClr val="black"/>
              </a:solidFill>
              <a:ea typeface="宋体" panose="02010600030101010101" pitchFamily="2" charset="-122"/>
            </a:endParaRPr>
          </a:p>
        </p:txBody>
      </p:sp>
      <p:sp>
        <p:nvSpPr>
          <p:cNvPr id="6" name="文本框 5"/>
          <p:cNvSpPr txBox="1"/>
          <p:nvPr/>
        </p:nvSpPr>
        <p:spPr>
          <a:xfrm>
            <a:off x="990664" y="2438466"/>
            <a:ext cx="4172937" cy="369332"/>
          </a:xfrm>
          <a:prstGeom prst="rect">
            <a:avLst/>
          </a:prstGeom>
          <a:noFill/>
        </p:spPr>
        <p:txBody>
          <a:bodyPr wrap="none" rtlCol="0">
            <a:spAutoFit/>
          </a:bodyPr>
          <a:lstStyle/>
          <a:p>
            <a:r>
              <a:rPr lang="zh-CN" altLang="en-US" dirty="0" smtClean="0">
                <a:solidFill>
                  <a:prstClr val="black"/>
                </a:solidFill>
              </a:rPr>
              <a:t>红灯亮</a:t>
            </a:r>
            <a:r>
              <a:rPr lang="en-US" altLang="zh-CN" dirty="0" smtClean="0">
                <a:solidFill>
                  <a:prstClr val="black"/>
                </a:solidFill>
              </a:rPr>
              <a:t>2</a:t>
            </a:r>
            <a:r>
              <a:rPr lang="zh-CN" altLang="en-US" dirty="0" smtClean="0">
                <a:solidFill>
                  <a:prstClr val="black"/>
                </a:solidFill>
              </a:rPr>
              <a:t>秒，黄灯亮</a:t>
            </a:r>
            <a:r>
              <a:rPr lang="en-US" altLang="zh-CN" dirty="0" smtClean="0">
                <a:solidFill>
                  <a:prstClr val="black"/>
                </a:solidFill>
              </a:rPr>
              <a:t>0.5</a:t>
            </a:r>
            <a:r>
              <a:rPr lang="zh-CN" altLang="en-US" dirty="0" smtClean="0">
                <a:solidFill>
                  <a:prstClr val="black"/>
                </a:solidFill>
              </a:rPr>
              <a:t>秒，绿灯亮</a:t>
            </a:r>
            <a:r>
              <a:rPr lang="en-US" altLang="zh-CN" dirty="0" smtClean="0">
                <a:solidFill>
                  <a:prstClr val="black"/>
                </a:solidFill>
              </a:rPr>
              <a:t>2</a:t>
            </a:r>
            <a:r>
              <a:rPr lang="zh-CN" altLang="en-US" dirty="0" smtClean="0">
                <a:solidFill>
                  <a:prstClr val="black"/>
                </a:solidFill>
              </a:rPr>
              <a:t>秒。</a:t>
            </a:r>
            <a:endParaRPr lang="zh-CN" altLang="en-US" dirty="0">
              <a:solidFill>
                <a:prstClr val="black"/>
              </a:solidFill>
            </a:endParaRPr>
          </a:p>
        </p:txBody>
      </p:sp>
      <p:pic>
        <p:nvPicPr>
          <p:cNvPr id="8" name="Picture 2"/>
          <p:cNvPicPr>
            <a:picLocks noChangeAspect="1" noChangeArrowheads="1"/>
          </p:cNvPicPr>
          <p:nvPr/>
        </p:nvPicPr>
        <p:blipFill>
          <a:blip r:embed="rId4" cstate="print"/>
          <a:srcRect/>
          <a:stretch>
            <a:fillRect/>
          </a:stretch>
        </p:blipFill>
        <p:spPr bwMode="auto">
          <a:xfrm>
            <a:off x="1447852" y="3124248"/>
            <a:ext cx="3863417" cy="5562454"/>
          </a:xfrm>
          <a:prstGeom prst="rect">
            <a:avLst/>
          </a:prstGeom>
          <a:noFill/>
          <a:ln w="9525">
            <a:noFill/>
            <a:miter lim="800000"/>
            <a:headEnd/>
            <a:tailEnd/>
          </a:ln>
          <a:effectLst/>
        </p:spPr>
      </p:pic>
    </p:spTree>
    <p:extLst>
      <p:ext uri="{BB962C8B-B14F-4D97-AF65-F5344CB8AC3E}">
        <p14:creationId xmlns:p14="http://schemas.microsoft.com/office/powerpoint/2010/main" xmlns="" val="2602949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sp>
        <p:nvSpPr>
          <p:cNvPr id="10" name="矩形 9"/>
          <p:cNvSpPr/>
          <p:nvPr/>
        </p:nvSpPr>
        <p:spPr>
          <a:xfrm>
            <a:off x="306034" y="1778609"/>
            <a:ext cx="4960012" cy="523220"/>
          </a:xfrm>
          <a:prstGeom prst="rect">
            <a:avLst/>
          </a:prstGeom>
        </p:spPr>
        <p:txBody>
          <a:bodyPr wrap="none">
            <a:spAutoFit/>
          </a:bodyPr>
          <a:lstStyle/>
          <a:p>
            <a:pPr marL="457200" indent="-457200">
              <a:buFontTx/>
              <a:buBlip>
                <a:blip r:embed="rId3"/>
              </a:buBlip>
            </a:pPr>
            <a:r>
              <a:rPr lang="zh-CN" altLang="en-US" sz="2800" b="1" dirty="0" smtClean="0">
                <a:solidFill>
                  <a:prstClr val="black"/>
                </a:solidFill>
                <a:ea typeface="宋体" panose="02010600030101010101" pitchFamily="2" charset="-122"/>
              </a:rPr>
              <a:t>任务</a:t>
            </a:r>
            <a:r>
              <a:rPr lang="en-US" altLang="zh-CN" sz="2800" b="1" dirty="0" smtClean="0">
                <a:solidFill>
                  <a:prstClr val="black"/>
                </a:solidFill>
                <a:ea typeface="宋体" panose="02010600030101010101" pitchFamily="2" charset="-122"/>
              </a:rPr>
              <a:t>3  </a:t>
            </a:r>
            <a:r>
              <a:rPr lang="zh-CN" altLang="en-US" sz="2800" b="1" dirty="0" smtClean="0">
                <a:solidFill>
                  <a:prstClr val="black"/>
                </a:solidFill>
                <a:ea typeface="宋体" panose="02010600030101010101" pitchFamily="2" charset="-122"/>
              </a:rPr>
              <a:t>两个方向上的红绿灯</a:t>
            </a:r>
            <a:endParaRPr lang="en-US" altLang="zh-CN" sz="2800" b="1" dirty="0">
              <a:solidFill>
                <a:prstClr val="black"/>
              </a:solidFill>
              <a:ea typeface="宋体" panose="02010600030101010101" pitchFamily="2" charset="-122"/>
            </a:endParaRPr>
          </a:p>
        </p:txBody>
      </p:sp>
      <p:sp>
        <p:nvSpPr>
          <p:cNvPr id="6" name="文本框 5"/>
          <p:cNvSpPr txBox="1"/>
          <p:nvPr/>
        </p:nvSpPr>
        <p:spPr>
          <a:xfrm>
            <a:off x="609674" y="2438466"/>
            <a:ext cx="5874802" cy="923330"/>
          </a:xfrm>
          <a:prstGeom prst="rect">
            <a:avLst/>
          </a:prstGeom>
          <a:noFill/>
        </p:spPr>
        <p:txBody>
          <a:bodyPr wrap="square" rtlCol="0">
            <a:spAutoFit/>
          </a:bodyPr>
          <a:lstStyle/>
          <a:p>
            <a:r>
              <a:rPr lang="zh-CN" altLang="en-US" smtClean="0">
                <a:solidFill>
                  <a:prstClr val="black"/>
                </a:solidFill>
              </a:rPr>
              <a:t>        红绿灯分为前后左右四个方位，如果将前后当作一个方向，左右就是另一个方向，且一个方向上的亮法一致。尝试做出两个方向上的红绿灯，让作品更接近现实。</a:t>
            </a:r>
            <a:endParaRPr lang="zh-CN" altLang="en-US">
              <a:solidFill>
                <a:prstClr val="black"/>
              </a:solidFill>
            </a:endParaRPr>
          </a:p>
        </p:txBody>
      </p:sp>
      <p:sp>
        <p:nvSpPr>
          <p:cNvPr id="9" name="矩形 8"/>
          <p:cNvSpPr/>
          <p:nvPr/>
        </p:nvSpPr>
        <p:spPr>
          <a:xfrm>
            <a:off x="291650" y="3947203"/>
            <a:ext cx="3156633" cy="523220"/>
          </a:xfrm>
          <a:prstGeom prst="rect">
            <a:avLst/>
          </a:prstGeom>
        </p:spPr>
        <p:txBody>
          <a:bodyPr wrap="none">
            <a:spAutoFit/>
          </a:bodyPr>
          <a:lstStyle/>
          <a:p>
            <a:pPr marL="457200" indent="-457200">
              <a:buFontTx/>
              <a:buBlip>
                <a:blip r:embed="rId3"/>
              </a:buBlip>
            </a:pPr>
            <a:r>
              <a:rPr lang="zh-CN" altLang="en-US" sz="2800" b="1" dirty="0" smtClean="0">
                <a:solidFill>
                  <a:prstClr val="black"/>
                </a:solidFill>
                <a:ea typeface="宋体" panose="02010600030101010101" pitchFamily="2" charset="-122"/>
              </a:rPr>
              <a:t>任务</a:t>
            </a:r>
            <a:r>
              <a:rPr lang="en-US" altLang="zh-CN" sz="2800" b="1" dirty="0" smtClean="0">
                <a:solidFill>
                  <a:prstClr val="black"/>
                </a:solidFill>
                <a:ea typeface="宋体" panose="02010600030101010101" pitchFamily="2" charset="-122"/>
              </a:rPr>
              <a:t>3  </a:t>
            </a:r>
            <a:r>
              <a:rPr lang="zh-CN" altLang="en-US" sz="2800" b="1" dirty="0" smtClean="0">
                <a:solidFill>
                  <a:prstClr val="black"/>
                </a:solidFill>
                <a:ea typeface="宋体" panose="02010600030101010101" pitchFamily="2" charset="-122"/>
              </a:rPr>
              <a:t>硬件链接</a:t>
            </a:r>
            <a:endParaRPr lang="en-US" altLang="zh-CN" sz="2800" b="1" dirty="0">
              <a:solidFill>
                <a:prstClr val="black"/>
              </a:solidFill>
              <a:ea typeface="宋体" panose="02010600030101010101" pitchFamily="2" charset="-122"/>
            </a:endParaRPr>
          </a:p>
        </p:txBody>
      </p:sp>
      <p:pic>
        <p:nvPicPr>
          <p:cNvPr id="2" name="图片 1"/>
          <p:cNvPicPr>
            <a:picLocks noChangeAspect="1"/>
          </p:cNvPicPr>
          <p:nvPr/>
        </p:nvPicPr>
        <p:blipFill>
          <a:blip r:embed="rId4" cstate="print"/>
          <a:stretch>
            <a:fillRect/>
          </a:stretch>
        </p:blipFill>
        <p:spPr>
          <a:xfrm>
            <a:off x="1170177" y="6132219"/>
            <a:ext cx="4072519" cy="2706147"/>
          </a:xfrm>
          <a:prstGeom prst="rect">
            <a:avLst/>
          </a:prstGeom>
        </p:spPr>
      </p:pic>
      <p:sp>
        <p:nvSpPr>
          <p:cNvPr id="11" name="文本框 10"/>
          <p:cNvSpPr txBox="1"/>
          <p:nvPr/>
        </p:nvSpPr>
        <p:spPr>
          <a:xfrm>
            <a:off x="319088" y="4700426"/>
            <a:ext cx="6309741" cy="646331"/>
          </a:xfrm>
          <a:prstGeom prst="rect">
            <a:avLst/>
          </a:prstGeom>
          <a:noFill/>
        </p:spPr>
        <p:txBody>
          <a:bodyPr wrap="none" rtlCol="0">
            <a:spAutoFit/>
          </a:bodyPr>
          <a:lstStyle/>
          <a:p>
            <a:r>
              <a:rPr lang="zh-CN" altLang="en-US" smtClean="0">
                <a:solidFill>
                  <a:prstClr val="black"/>
                </a:solidFill>
              </a:rPr>
              <a:t>左右方向：</a:t>
            </a:r>
            <a:r>
              <a:rPr lang="en-US" altLang="zh-CN" smtClean="0">
                <a:solidFill>
                  <a:prstClr val="black"/>
                </a:solidFill>
              </a:rPr>
              <a:t>6</a:t>
            </a:r>
            <a:r>
              <a:rPr lang="zh-CN" altLang="en-US" smtClean="0">
                <a:solidFill>
                  <a:prstClr val="black"/>
                </a:solidFill>
              </a:rPr>
              <a:t>号引脚红灯，</a:t>
            </a:r>
            <a:r>
              <a:rPr lang="en-US" altLang="zh-CN" smtClean="0">
                <a:solidFill>
                  <a:prstClr val="black"/>
                </a:solidFill>
              </a:rPr>
              <a:t>12</a:t>
            </a:r>
            <a:r>
              <a:rPr lang="zh-CN" altLang="en-US" smtClean="0">
                <a:solidFill>
                  <a:prstClr val="black"/>
                </a:solidFill>
              </a:rPr>
              <a:t>号引脚黄灯，</a:t>
            </a:r>
            <a:r>
              <a:rPr lang="en-US" altLang="zh-CN" smtClean="0">
                <a:solidFill>
                  <a:prstClr val="black"/>
                </a:solidFill>
              </a:rPr>
              <a:t>16</a:t>
            </a:r>
            <a:r>
              <a:rPr lang="zh-CN" altLang="en-US" smtClean="0">
                <a:solidFill>
                  <a:prstClr val="black"/>
                </a:solidFill>
              </a:rPr>
              <a:t>号引脚绿灯。</a:t>
            </a:r>
            <a:endParaRPr lang="en-US" altLang="zh-CN" smtClean="0">
              <a:solidFill>
                <a:prstClr val="black"/>
              </a:solidFill>
            </a:endParaRPr>
          </a:p>
          <a:p>
            <a:r>
              <a:rPr lang="zh-CN" altLang="en-US" smtClean="0">
                <a:solidFill>
                  <a:prstClr val="black"/>
                </a:solidFill>
              </a:rPr>
              <a:t>前后方向：</a:t>
            </a:r>
            <a:r>
              <a:rPr lang="en-US" altLang="zh-CN" smtClean="0">
                <a:solidFill>
                  <a:prstClr val="black"/>
                </a:solidFill>
              </a:rPr>
              <a:t>3</a:t>
            </a:r>
            <a:r>
              <a:rPr lang="zh-CN" altLang="en-US" smtClean="0">
                <a:solidFill>
                  <a:prstClr val="black"/>
                </a:solidFill>
              </a:rPr>
              <a:t>号引脚红灯，</a:t>
            </a:r>
            <a:r>
              <a:rPr lang="en-US" altLang="zh-CN" smtClean="0">
                <a:solidFill>
                  <a:prstClr val="black"/>
                </a:solidFill>
              </a:rPr>
              <a:t>2</a:t>
            </a:r>
            <a:r>
              <a:rPr lang="zh-CN" altLang="en-US" smtClean="0">
                <a:solidFill>
                  <a:prstClr val="black"/>
                </a:solidFill>
              </a:rPr>
              <a:t>号引脚黄灯，</a:t>
            </a:r>
            <a:r>
              <a:rPr lang="en-US" altLang="zh-CN" smtClean="0">
                <a:solidFill>
                  <a:prstClr val="black"/>
                </a:solidFill>
              </a:rPr>
              <a:t>17</a:t>
            </a:r>
            <a:r>
              <a:rPr lang="zh-CN" altLang="en-US" smtClean="0">
                <a:solidFill>
                  <a:prstClr val="black"/>
                </a:solidFill>
              </a:rPr>
              <a:t>号引脚绿灯。</a:t>
            </a:r>
            <a:endParaRPr lang="zh-CN" altLang="en-US">
              <a:solidFill>
                <a:prstClr val="black"/>
              </a:solidFill>
            </a:endParaRPr>
          </a:p>
        </p:txBody>
      </p:sp>
    </p:spTree>
    <p:extLst>
      <p:ext uri="{BB962C8B-B14F-4D97-AF65-F5344CB8AC3E}">
        <p14:creationId xmlns:p14="http://schemas.microsoft.com/office/powerpoint/2010/main" xmlns="" val="103243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6" name="矩形 5"/>
          <p:cNvSpPr/>
          <p:nvPr/>
        </p:nvSpPr>
        <p:spPr>
          <a:xfrm>
            <a:off x="791965" y="2749648"/>
            <a:ext cx="5224507"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cap="none" spc="0" smtClean="0">
                <a:ln/>
                <a:solidFill>
                  <a:srgbClr val="002060"/>
                </a:solidFill>
                <a:effectLst>
                  <a:outerShdw blurRad="38100" dist="38100" dir="2700000" algn="tl">
                    <a:srgbClr val="000000">
                      <a:alpha val="43137"/>
                    </a:srgbClr>
                  </a:outerShdw>
                </a:effectLst>
              </a:rPr>
              <a:t>1   </a:t>
            </a:r>
            <a:r>
              <a:rPr lang="zh-CN" altLang="en-US" sz="4800" b="1" cap="none" spc="0" smtClean="0">
                <a:ln/>
                <a:solidFill>
                  <a:srgbClr val="002060"/>
                </a:solidFill>
                <a:effectLst>
                  <a:outerShdw blurRad="38100" dist="38100" dir="2700000" algn="tl">
                    <a:srgbClr val="000000">
                      <a:alpha val="43137"/>
                    </a:srgbClr>
                  </a:outerShdw>
                </a:effectLst>
              </a:rPr>
              <a:t>树莓派与古德微</a:t>
            </a:r>
            <a:endParaRPr lang="zh-CN" altLang="en-US" sz="4800" b="1" cap="none" spc="0" dirty="0">
              <a:ln/>
              <a:solidFill>
                <a:srgbClr val="002060"/>
              </a:solidFill>
              <a:effectLst>
                <a:outerShdw blurRad="38100" dist="38100" dir="2700000" algn="tl">
                  <a:srgbClr val="000000">
                    <a:alpha val="43137"/>
                  </a:srgbClr>
                </a:outerShdw>
              </a:effectLst>
            </a:endParaRPr>
          </a:p>
        </p:txBody>
      </p:sp>
      <p:grpSp>
        <p:nvGrpSpPr>
          <p:cNvPr id="8" name="Group 3"/>
          <p:cNvGrpSpPr>
            <a:grpSpLocks/>
          </p:cNvGrpSpPr>
          <p:nvPr/>
        </p:nvGrpSpPr>
        <p:grpSpPr bwMode="auto">
          <a:xfrm>
            <a:off x="803344" y="4002299"/>
            <a:ext cx="5264012" cy="1871206"/>
            <a:chOff x="0" y="0"/>
            <a:chExt cx="3984" cy="912"/>
          </a:xfrm>
        </p:grpSpPr>
        <p:sp>
          <p:nvSpPr>
            <p:cNvPr id="9" name="AutoShape 4"/>
            <p:cNvSpPr>
              <a:spLocks noChangeArrowheads="1"/>
            </p:cNvSpPr>
            <p:nvPr/>
          </p:nvSpPr>
          <p:spPr bwMode="auto">
            <a:xfrm>
              <a:off x="0" y="0"/>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10" name="Group 5"/>
            <p:cNvGrpSpPr>
              <a:grpSpLocks/>
            </p:cNvGrpSpPr>
            <p:nvPr/>
          </p:nvGrpSpPr>
          <p:grpSpPr bwMode="auto">
            <a:xfrm>
              <a:off x="11" y="85"/>
              <a:ext cx="905" cy="746"/>
              <a:chOff x="-76" y="1"/>
              <a:chExt cx="905" cy="746"/>
            </a:xfrm>
          </p:grpSpPr>
          <p:sp>
            <p:nvSpPr>
              <p:cNvPr id="12"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13"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4"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mn-lt"/>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mn-lt"/>
                  <a:ea typeface="宋体" panose="02010600030101010101" pitchFamily="2" charset="-122"/>
                </a:endParaRPr>
              </a:p>
            </p:txBody>
          </p:sp>
        </p:grpSp>
        <p:sp>
          <p:nvSpPr>
            <p:cNvPr id="11" name="Text Box 9"/>
            <p:cNvSpPr txBox="1">
              <a:spLocks noChangeArrowheads="1"/>
            </p:cNvSpPr>
            <p:nvPr/>
          </p:nvSpPr>
          <p:spPr bwMode="auto">
            <a:xfrm>
              <a:off x="960" y="141"/>
              <a:ext cx="2928" cy="5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400" b="1" dirty="0" smtClean="0">
                  <a:ea typeface="宋体" panose="02010600030101010101" pitchFamily="2" charset="-122"/>
                </a:rPr>
                <a:t>1. </a:t>
              </a:r>
              <a:r>
                <a:rPr lang="zh-CN" altLang="en-US" sz="2400" b="1" dirty="0" smtClean="0">
                  <a:ea typeface="宋体" panose="02010600030101010101" pitchFamily="2" charset="-122"/>
                </a:rPr>
                <a:t>了解树莓派</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2 .</a:t>
              </a:r>
              <a:r>
                <a:rPr lang="zh-CN" altLang="en-US" sz="2400" b="1" dirty="0" smtClean="0">
                  <a:ea typeface="宋体" panose="02010600030101010101" pitchFamily="2" charset="-122"/>
                </a:rPr>
                <a:t>能独自连接拓展板</a:t>
              </a:r>
              <a:endParaRPr lang="en-US" altLang="zh-CN" sz="2400" b="1" dirty="0" smtClean="0">
                <a:ea typeface="宋体" panose="02010600030101010101" pitchFamily="2" charset="-122"/>
              </a:endParaRPr>
            </a:p>
            <a:p>
              <a:r>
                <a:rPr lang="en-US" altLang="zh-CN" sz="2400" b="1" dirty="0">
                  <a:ea typeface="宋体" panose="02010600030101010101" pitchFamily="2" charset="-122"/>
                </a:rPr>
                <a:t>3</a:t>
              </a:r>
              <a:r>
                <a:rPr lang="en-US" altLang="zh-CN" sz="2400" b="1" dirty="0" smtClean="0">
                  <a:ea typeface="宋体" panose="02010600030101010101" pitchFamily="2" charset="-122"/>
                </a:rPr>
                <a:t>. </a:t>
              </a:r>
              <a:r>
                <a:rPr lang="zh-CN" altLang="en-US" sz="2400" b="1" dirty="0" smtClean="0">
                  <a:ea typeface="宋体" panose="02010600030101010101" pitchFamily="2" charset="-122"/>
                </a:rPr>
                <a:t>能启动树莓派</a:t>
              </a:r>
              <a:endParaRPr lang="en-US" altLang="zh-CN" sz="2400" dirty="0">
                <a:ea typeface="宋体" panose="02010600030101010101" pitchFamily="2" charset="-122"/>
              </a:endParaRPr>
            </a:p>
          </p:txBody>
        </p:sp>
      </p:gr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7619930"/>
            <a:ext cx="2625801" cy="1827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036060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sp>
        <p:nvSpPr>
          <p:cNvPr id="10" name="矩形 9"/>
          <p:cNvSpPr/>
          <p:nvPr/>
        </p:nvSpPr>
        <p:spPr>
          <a:xfrm>
            <a:off x="306034" y="1778609"/>
            <a:ext cx="6042039" cy="523220"/>
          </a:xfrm>
          <a:prstGeom prst="rect">
            <a:avLst/>
          </a:prstGeom>
        </p:spPr>
        <p:txBody>
          <a:bodyPr wrap="none">
            <a:spAutoFit/>
          </a:bodyPr>
          <a:lstStyle/>
          <a:p>
            <a:pPr marL="457200" indent="-457200">
              <a:buFontTx/>
              <a:buBlip>
                <a:blip r:embed="rId3"/>
              </a:buBlip>
            </a:pPr>
            <a:r>
              <a:rPr lang="zh-CN" altLang="en-US" sz="2800" b="1" dirty="0" smtClean="0">
                <a:solidFill>
                  <a:prstClr val="black"/>
                </a:solidFill>
                <a:ea typeface="宋体" panose="02010600030101010101" pitchFamily="2" charset="-122"/>
              </a:rPr>
              <a:t>任务</a:t>
            </a:r>
            <a:r>
              <a:rPr lang="en-US" altLang="zh-CN" sz="2800" b="1" dirty="0" smtClean="0">
                <a:solidFill>
                  <a:prstClr val="black"/>
                </a:solidFill>
                <a:ea typeface="宋体" panose="02010600030101010101" pitchFamily="2" charset="-122"/>
              </a:rPr>
              <a:t>3  </a:t>
            </a:r>
            <a:r>
              <a:rPr lang="zh-CN" altLang="en-US" sz="2800" b="1" dirty="0" smtClean="0">
                <a:solidFill>
                  <a:prstClr val="black"/>
                </a:solidFill>
                <a:ea typeface="宋体" panose="02010600030101010101" pitchFamily="2" charset="-122"/>
              </a:rPr>
              <a:t>两个方向上的红绿灯流程图</a:t>
            </a:r>
            <a:endParaRPr lang="en-US" altLang="zh-CN" sz="2800" b="1" dirty="0">
              <a:solidFill>
                <a:prstClr val="black"/>
              </a:solidFill>
              <a:ea typeface="宋体" panose="02010600030101010101" pitchFamily="2" charset="-122"/>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09832" y="2216301"/>
            <a:ext cx="1914491" cy="7171978"/>
          </a:xfrm>
          <a:prstGeom prst="rect">
            <a:avLst/>
          </a:prstGeom>
        </p:spPr>
      </p:pic>
    </p:spTree>
    <p:extLst>
      <p:ext uri="{BB962C8B-B14F-4D97-AF65-F5344CB8AC3E}">
        <p14:creationId xmlns:p14="http://schemas.microsoft.com/office/powerpoint/2010/main" xmlns="" val="32717096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sp>
        <p:nvSpPr>
          <p:cNvPr id="10" name="矩形 9"/>
          <p:cNvSpPr/>
          <p:nvPr/>
        </p:nvSpPr>
        <p:spPr>
          <a:xfrm>
            <a:off x="306034" y="1778609"/>
            <a:ext cx="6042039" cy="523220"/>
          </a:xfrm>
          <a:prstGeom prst="rect">
            <a:avLst/>
          </a:prstGeom>
        </p:spPr>
        <p:txBody>
          <a:bodyPr wrap="none">
            <a:spAutoFit/>
          </a:bodyPr>
          <a:lstStyle/>
          <a:p>
            <a:pPr marL="457200" indent="-457200">
              <a:buFontTx/>
              <a:buBlip>
                <a:blip r:embed="rId3"/>
              </a:buBlip>
            </a:pPr>
            <a:r>
              <a:rPr lang="zh-CN" altLang="en-US" sz="2800" b="1" dirty="0" smtClean="0">
                <a:solidFill>
                  <a:prstClr val="black"/>
                </a:solidFill>
                <a:ea typeface="宋体" panose="02010600030101010101" pitchFamily="2" charset="-122"/>
              </a:rPr>
              <a:t>任务</a:t>
            </a:r>
            <a:r>
              <a:rPr lang="en-US" altLang="zh-CN" sz="2800" b="1" dirty="0" smtClean="0">
                <a:solidFill>
                  <a:prstClr val="black"/>
                </a:solidFill>
                <a:ea typeface="宋体" panose="02010600030101010101" pitchFamily="2" charset="-122"/>
              </a:rPr>
              <a:t>3  </a:t>
            </a:r>
            <a:r>
              <a:rPr lang="zh-CN" altLang="en-US" sz="2800" b="1" dirty="0" smtClean="0">
                <a:solidFill>
                  <a:prstClr val="black"/>
                </a:solidFill>
                <a:ea typeface="宋体" panose="02010600030101010101" pitchFamily="2" charset="-122"/>
              </a:rPr>
              <a:t>两个方向上的红绿灯的程序</a:t>
            </a:r>
            <a:endParaRPr lang="en-US" altLang="zh-CN" sz="2800" b="1" dirty="0">
              <a:solidFill>
                <a:prstClr val="black"/>
              </a:solidFill>
              <a:ea typeface="宋体" panose="02010600030101010101" pitchFamily="2" charset="-122"/>
            </a:endParaRPr>
          </a:p>
        </p:txBody>
      </p:sp>
      <p:pic>
        <p:nvPicPr>
          <p:cNvPr id="8" name="图片 7"/>
          <p:cNvPicPr>
            <a:picLocks noChangeAspect="1"/>
          </p:cNvPicPr>
          <p:nvPr/>
        </p:nvPicPr>
        <p:blipFill>
          <a:blip r:embed="rId4" cstate="print"/>
          <a:stretch>
            <a:fillRect/>
          </a:stretch>
        </p:blipFill>
        <p:spPr>
          <a:xfrm>
            <a:off x="1772111" y="2743258"/>
            <a:ext cx="3428910" cy="6435968"/>
          </a:xfrm>
          <a:prstGeom prst="rect">
            <a:avLst/>
          </a:prstGeom>
        </p:spPr>
      </p:pic>
    </p:spTree>
    <p:extLst>
      <p:ext uri="{BB962C8B-B14F-4D97-AF65-F5344CB8AC3E}">
        <p14:creationId xmlns:p14="http://schemas.microsoft.com/office/powerpoint/2010/main" xmlns="" val="34374496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sp>
        <p:nvSpPr>
          <p:cNvPr id="97" name="Rectangle 2"/>
          <p:cNvSpPr txBox="1">
            <a:spLocks noChangeArrowheads="1"/>
          </p:cNvSpPr>
          <p:nvPr/>
        </p:nvSpPr>
        <p:spPr bwMode="auto">
          <a:xfrm>
            <a:off x="63500" y="2514664"/>
            <a:ext cx="6705514" cy="668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eaLnBrk="1" hangingPunct="1">
              <a:buFontTx/>
              <a:buBlip>
                <a:blip r:embed="rId3"/>
              </a:buBlip>
            </a:pPr>
            <a:r>
              <a:rPr lang="zh-CN" altLang="en-US" sz="2700" b="1" dirty="0" smtClean="0">
                <a:solidFill>
                  <a:prstClr val="black"/>
                </a:solidFill>
                <a:ea typeface="宋体" panose="02010600030101010101" pitchFamily="2" charset="-122"/>
              </a:rPr>
              <a:t>拓展练</a:t>
            </a:r>
            <a:r>
              <a:rPr lang="zh-CN" altLang="en-US" sz="2700" b="1" smtClean="0">
                <a:solidFill>
                  <a:prstClr val="black"/>
                </a:solidFill>
                <a:ea typeface="宋体" panose="02010600030101010101" pitchFamily="2" charset="-122"/>
              </a:rPr>
              <a:t>习</a:t>
            </a:r>
            <a:r>
              <a:rPr lang="en-US" altLang="zh-CN" sz="2700" b="1" smtClean="0">
                <a:solidFill>
                  <a:prstClr val="black"/>
                </a:solidFill>
                <a:ea typeface="宋体" panose="02010600030101010101" pitchFamily="2" charset="-122"/>
              </a:rPr>
              <a:t>——</a:t>
            </a:r>
            <a:r>
              <a:rPr lang="zh-CN" altLang="en-US" sz="2700" b="1" smtClean="0">
                <a:solidFill>
                  <a:prstClr val="black"/>
                </a:solidFill>
                <a:ea typeface="宋体" panose="02010600030101010101" pitchFamily="2" charset="-122"/>
              </a:rPr>
              <a:t>四个方向上的红绿灯</a:t>
            </a:r>
            <a:endParaRPr lang="en-US" altLang="zh-CN" sz="1500" b="1" dirty="0" smtClean="0">
              <a:solidFill>
                <a:prstClr val="black"/>
              </a:solidFill>
              <a:ea typeface="宋体" panose="02010600030101010101" pitchFamily="2" charset="-122"/>
            </a:endParaRPr>
          </a:p>
        </p:txBody>
      </p:sp>
      <p:sp>
        <p:nvSpPr>
          <p:cNvPr id="5" name="文本框 6"/>
          <p:cNvSpPr txBox="1"/>
          <p:nvPr/>
        </p:nvSpPr>
        <p:spPr>
          <a:xfrm>
            <a:off x="685930" y="6282974"/>
            <a:ext cx="4806124" cy="1384995"/>
          </a:xfrm>
          <a:prstGeom prst="rect">
            <a:avLst/>
          </a:prstGeom>
          <a:noFill/>
        </p:spPr>
        <p:txBody>
          <a:bodyPr wrap="none" rtlCol="0">
            <a:spAutoFit/>
          </a:bodyPr>
          <a:lstStyle/>
          <a:p>
            <a:r>
              <a:rPr lang="zh-CN" altLang="en-US" sz="2400" b="1" dirty="0" smtClean="0"/>
              <a:t>思考：</a:t>
            </a:r>
            <a:endParaRPr lang="en-US" altLang="zh-CN" sz="2400" b="1" dirty="0" smtClean="0"/>
          </a:p>
          <a:p>
            <a:r>
              <a:rPr lang="en-US" altLang="zh-CN" sz="2000" dirty="0" smtClean="0">
                <a:latin typeface="+mn-ea"/>
              </a:rPr>
              <a:t>1. </a:t>
            </a:r>
            <a:r>
              <a:rPr lang="zh-CN" altLang="en-US" sz="2000" dirty="0" smtClean="0">
                <a:latin typeface="+mn-ea"/>
              </a:rPr>
              <a:t>引入变量是否</a:t>
            </a:r>
            <a:r>
              <a:rPr lang="zh-CN" altLang="en-US" sz="2000" smtClean="0">
                <a:latin typeface="+mn-ea"/>
              </a:rPr>
              <a:t>能使红</a:t>
            </a:r>
            <a:r>
              <a:rPr lang="zh-CN" altLang="en-US" sz="2000" dirty="0" smtClean="0">
                <a:latin typeface="+mn-ea"/>
              </a:rPr>
              <a:t>绿灯更容易编写？</a:t>
            </a:r>
            <a:endParaRPr lang="en-US" altLang="zh-CN" sz="2000" dirty="0" smtClean="0">
              <a:latin typeface="+mn-ea"/>
            </a:endParaRPr>
          </a:p>
          <a:p>
            <a:endParaRPr lang="en-US" altLang="zh-CN" sz="2000" dirty="0" smtClean="0">
              <a:latin typeface="+mn-ea"/>
            </a:endParaRPr>
          </a:p>
          <a:p>
            <a:endParaRPr lang="zh-CN" altLang="en-US" sz="2000" dirty="0">
              <a:latin typeface="+mn-ea"/>
            </a:endParaRPr>
          </a:p>
        </p:txBody>
      </p:sp>
    </p:spTree>
    <p:extLst>
      <p:ext uri="{BB962C8B-B14F-4D97-AF65-F5344CB8AC3E}">
        <p14:creationId xmlns:p14="http://schemas.microsoft.com/office/powerpoint/2010/main" xmlns="" val="7136082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6" name="矩形 5"/>
          <p:cNvSpPr/>
          <p:nvPr/>
        </p:nvSpPr>
        <p:spPr>
          <a:xfrm>
            <a:off x="1407517" y="2749648"/>
            <a:ext cx="3993401"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dirty="0">
                <a:ln/>
                <a:solidFill>
                  <a:srgbClr val="002060"/>
                </a:solidFill>
                <a:effectLst>
                  <a:outerShdw blurRad="38100" dist="38100" dir="2700000" algn="tl">
                    <a:srgbClr val="000000">
                      <a:alpha val="43137"/>
                    </a:srgbClr>
                  </a:outerShdw>
                </a:effectLst>
              </a:rPr>
              <a:t>6</a:t>
            </a:r>
            <a:r>
              <a:rPr lang="en-US" altLang="zh-CN" sz="4800" b="1" cap="none" spc="0" smtClean="0">
                <a:ln/>
                <a:solidFill>
                  <a:srgbClr val="002060"/>
                </a:solidFill>
                <a:effectLst>
                  <a:outerShdw blurRad="38100" dist="38100" dir="2700000" algn="tl">
                    <a:srgbClr val="000000">
                      <a:alpha val="43137"/>
                    </a:srgbClr>
                  </a:outerShdw>
                </a:effectLst>
              </a:rPr>
              <a:t>   </a:t>
            </a:r>
            <a:r>
              <a:rPr lang="zh-CN" altLang="en-US" sz="4800" b="1" cap="none" spc="0" dirty="0" smtClean="0">
                <a:ln/>
                <a:solidFill>
                  <a:srgbClr val="002060"/>
                </a:solidFill>
                <a:effectLst>
                  <a:outerShdw blurRad="38100" dist="38100" dir="2700000" algn="tl">
                    <a:srgbClr val="000000">
                      <a:alpha val="43137"/>
                    </a:srgbClr>
                  </a:outerShdw>
                </a:effectLst>
              </a:rPr>
              <a:t>智能小风扇</a:t>
            </a:r>
            <a:endParaRPr lang="en-US" altLang="zh-CN" sz="4800" b="1" dirty="0">
              <a:ln/>
              <a:solidFill>
                <a:srgbClr val="002060"/>
              </a:solidFill>
              <a:effectLst>
                <a:outerShdw blurRad="38100" dist="38100" dir="2700000" algn="tl">
                  <a:srgbClr val="000000">
                    <a:alpha val="43137"/>
                  </a:srgbClr>
                </a:outerShdw>
              </a:effectLst>
            </a:endParaRPr>
          </a:p>
        </p:txBody>
      </p:sp>
      <p:grpSp>
        <p:nvGrpSpPr>
          <p:cNvPr id="8" name="Group 3"/>
          <p:cNvGrpSpPr>
            <a:grpSpLocks/>
          </p:cNvGrpSpPr>
          <p:nvPr/>
        </p:nvGrpSpPr>
        <p:grpSpPr bwMode="auto">
          <a:xfrm>
            <a:off x="803344" y="3733832"/>
            <a:ext cx="5264012" cy="2139673"/>
            <a:chOff x="0" y="0"/>
            <a:chExt cx="3984" cy="912"/>
          </a:xfrm>
        </p:grpSpPr>
        <p:sp>
          <p:nvSpPr>
            <p:cNvPr id="9" name="AutoShape 4"/>
            <p:cNvSpPr>
              <a:spLocks noChangeArrowheads="1"/>
            </p:cNvSpPr>
            <p:nvPr/>
          </p:nvSpPr>
          <p:spPr bwMode="auto">
            <a:xfrm>
              <a:off x="0" y="0"/>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10" name="Group 5"/>
            <p:cNvGrpSpPr>
              <a:grpSpLocks/>
            </p:cNvGrpSpPr>
            <p:nvPr/>
          </p:nvGrpSpPr>
          <p:grpSpPr bwMode="auto">
            <a:xfrm>
              <a:off x="11" y="85"/>
              <a:ext cx="905" cy="746"/>
              <a:chOff x="-76" y="1"/>
              <a:chExt cx="905" cy="746"/>
            </a:xfrm>
          </p:grpSpPr>
          <p:sp>
            <p:nvSpPr>
              <p:cNvPr id="12"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13"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4"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mn-lt"/>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mn-lt"/>
                  <a:ea typeface="宋体" panose="02010600030101010101" pitchFamily="2" charset="-122"/>
                </a:endParaRPr>
              </a:p>
            </p:txBody>
          </p:sp>
        </p:grpSp>
        <p:sp>
          <p:nvSpPr>
            <p:cNvPr id="11" name="Text Box 9"/>
            <p:cNvSpPr txBox="1">
              <a:spLocks noChangeArrowheads="1"/>
            </p:cNvSpPr>
            <p:nvPr/>
          </p:nvSpPr>
          <p:spPr bwMode="auto">
            <a:xfrm>
              <a:off x="960" y="141"/>
              <a:ext cx="2928" cy="6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400" b="1" dirty="0" smtClean="0">
                  <a:ea typeface="宋体" panose="02010600030101010101" pitchFamily="2" charset="-122"/>
                </a:rPr>
                <a:t>1. </a:t>
              </a:r>
              <a:r>
                <a:rPr lang="zh-CN" altLang="en-US" sz="2400" b="1" dirty="0" smtClean="0">
                  <a:ea typeface="宋体" panose="02010600030101010101" pitchFamily="2" charset="-122"/>
                </a:rPr>
                <a:t>认识、安装红外传感器</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2 .</a:t>
              </a:r>
              <a:r>
                <a:rPr lang="zh-CN" altLang="en-US" sz="2400" b="1" dirty="0" smtClean="0">
                  <a:ea typeface="宋体" panose="02010600030101010101" pitchFamily="2" charset="-122"/>
                </a:rPr>
                <a:t>调试红外传感器</a:t>
              </a:r>
              <a:endParaRPr lang="en-US" altLang="zh-CN" sz="2400" b="1" dirty="0">
                <a:ea typeface="宋体" panose="02010600030101010101" pitchFamily="2" charset="-122"/>
              </a:endParaRPr>
            </a:p>
            <a:p>
              <a:r>
                <a:rPr lang="en-US" altLang="zh-CN" sz="2400" b="1" dirty="0" smtClean="0">
                  <a:ea typeface="宋体" panose="02010600030101010101" pitchFamily="2" charset="-122"/>
                </a:rPr>
                <a:t>3. </a:t>
              </a:r>
              <a:r>
                <a:rPr lang="zh-CN" altLang="en-US" sz="2400" b="1" dirty="0" smtClean="0">
                  <a:ea typeface="宋体" panose="02010600030101010101" pitchFamily="2" charset="-122"/>
                </a:rPr>
                <a:t>连接风扇</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4. </a:t>
              </a:r>
              <a:r>
                <a:rPr lang="zh-CN" altLang="en-US" sz="2400" b="1" dirty="0" smtClean="0">
                  <a:ea typeface="宋体" panose="02010600030101010101" pitchFamily="2" charset="-122"/>
                </a:rPr>
                <a:t>智能小风扇</a:t>
              </a:r>
              <a:endParaRPr lang="en-US" altLang="zh-CN" sz="2400" dirty="0">
                <a:ea typeface="宋体" panose="02010600030101010101" pitchFamily="2" charset="-122"/>
              </a:endParaRPr>
            </a:p>
          </p:txBody>
        </p:sp>
      </p:gr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8362275"/>
            <a:ext cx="1559029" cy="108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085805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b="1" dirty="0" smtClean="0">
                <a:latin typeface="华文楷体" panose="02010600040101010101" pitchFamily="2" charset="-122"/>
                <a:ea typeface="华文楷体" panose="02010600040101010101" pitchFamily="2" charset="-122"/>
              </a:rPr>
              <a:t>知识概要</a:t>
            </a:r>
            <a:endParaRPr lang="zh-CN" altLang="en-US" b="1"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pPr>
              <a:buBlip>
                <a:blip r:embed="rId2"/>
              </a:buBlip>
            </a:pPr>
            <a:r>
              <a:rPr lang="zh-CN" altLang="en-US" sz="2400" dirty="0" smtClean="0"/>
              <a:t> 红外传感器的基本原理</a:t>
            </a:r>
            <a:endParaRPr lang="en-US" altLang="zh-CN" sz="2400" dirty="0" smtClean="0"/>
          </a:p>
          <a:p>
            <a:pPr>
              <a:buBlip>
                <a:blip r:embed="rId2"/>
              </a:buBlip>
            </a:pPr>
            <a:r>
              <a:rPr lang="zh-CN" altLang="en-US" sz="2400" dirty="0" smtClean="0"/>
              <a:t>红外传感器的作用</a:t>
            </a:r>
            <a:endParaRPr lang="en-US" altLang="zh-CN" sz="2400" dirty="0" smtClean="0"/>
          </a:p>
          <a:p>
            <a:pPr>
              <a:buBlip>
                <a:blip r:embed="rId2"/>
              </a:buBlip>
            </a:pPr>
            <a:r>
              <a:rPr lang="zh-CN" altLang="en-US" sz="2400" dirty="0" smtClean="0"/>
              <a:t>正确安装红外传感器</a:t>
            </a:r>
            <a:endParaRPr lang="en-US" altLang="zh-CN" sz="2400" dirty="0" smtClean="0"/>
          </a:p>
          <a:p>
            <a:pPr>
              <a:buBlip>
                <a:blip r:embed="rId2"/>
              </a:buBlip>
            </a:pPr>
            <a:r>
              <a:rPr lang="zh-CN" altLang="en-US" sz="2400" dirty="0" smtClean="0"/>
              <a:t>调试红外传感器</a:t>
            </a:r>
            <a:r>
              <a:rPr lang="en-US" altLang="zh-CN" sz="2400" dirty="0" smtClean="0"/>
              <a:t> </a:t>
            </a:r>
            <a:endParaRPr lang="en-US" altLang="zh-CN" sz="2400" dirty="0"/>
          </a:p>
          <a:p>
            <a:pPr>
              <a:buBlip>
                <a:blip r:embed="rId2"/>
              </a:buBlip>
            </a:pPr>
            <a:r>
              <a:rPr lang="zh-CN" altLang="en-US" sz="2400" dirty="0"/>
              <a:t>红外传感器</a:t>
            </a:r>
            <a:r>
              <a:rPr lang="en-US" altLang="zh-CN" sz="2400" dirty="0" smtClean="0"/>
              <a:t> </a:t>
            </a:r>
            <a:r>
              <a:rPr lang="zh-CN" altLang="en-US" sz="2400" dirty="0" smtClean="0"/>
              <a:t>点亮小灯</a:t>
            </a:r>
            <a:r>
              <a:rPr lang="en-US" altLang="zh-CN" sz="2400" dirty="0" smtClean="0"/>
              <a:t>/</a:t>
            </a:r>
            <a:r>
              <a:rPr lang="zh-CN" altLang="en-US" sz="2400" dirty="0" smtClean="0"/>
              <a:t>熄灭小灯</a:t>
            </a:r>
            <a:endParaRPr lang="en-US" altLang="zh-CN" sz="2400" dirty="0" smtClean="0"/>
          </a:p>
          <a:p>
            <a:pPr>
              <a:buBlip>
                <a:blip r:embed="rId2"/>
              </a:buBlip>
            </a:pPr>
            <a:r>
              <a:rPr lang="zh-CN" altLang="en-US" sz="2400" dirty="0" smtClean="0"/>
              <a:t>智能小风扇</a:t>
            </a:r>
            <a:endParaRPr lang="en-US" altLang="zh-CN" sz="2400" dirty="0" smtClean="0"/>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6" name="Picture 2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81238" y="6400762"/>
            <a:ext cx="3695700"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817323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1" name="Rectangle 2"/>
          <p:cNvSpPr txBox="1">
            <a:spLocks noChangeArrowheads="1"/>
          </p:cNvSpPr>
          <p:nvPr/>
        </p:nvSpPr>
        <p:spPr bwMode="auto">
          <a:xfrm>
            <a:off x="628650" y="1449388"/>
            <a:ext cx="622935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457200" indent="-457200"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fontAlgn="base">
              <a:spcBef>
                <a:spcPct val="0"/>
              </a:spcBef>
              <a:spcAft>
                <a:spcPct val="0"/>
              </a:spcAft>
              <a:defRPr>
                <a:solidFill>
                  <a:schemeClr val="tx1"/>
                </a:solidFill>
                <a:latin typeface="Calibri" panose="020F0502020204030204" pitchFamily="34" charset="0"/>
              </a:defRPr>
            </a:lvl6pPr>
            <a:lvl7pPr marL="2971800" indent="-228600" defTabSz="685800" fontAlgn="base">
              <a:spcBef>
                <a:spcPct val="0"/>
              </a:spcBef>
              <a:spcAft>
                <a:spcPct val="0"/>
              </a:spcAft>
              <a:defRPr>
                <a:solidFill>
                  <a:schemeClr val="tx1"/>
                </a:solidFill>
                <a:latin typeface="Calibri" panose="020F0502020204030204" pitchFamily="34" charset="0"/>
              </a:defRPr>
            </a:lvl7pPr>
            <a:lvl8pPr marL="3429000" indent="-228600" defTabSz="685800" fontAlgn="base">
              <a:spcBef>
                <a:spcPct val="0"/>
              </a:spcBef>
              <a:spcAft>
                <a:spcPct val="0"/>
              </a:spcAft>
              <a:defRPr>
                <a:solidFill>
                  <a:schemeClr val="tx1"/>
                </a:solidFill>
                <a:latin typeface="Calibri" panose="020F0502020204030204" pitchFamily="34" charset="0"/>
              </a:defRPr>
            </a:lvl8pPr>
            <a:lvl9pPr marL="3886200" indent="-228600" defTabSz="6858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buFontTx/>
              <a:buBlip>
                <a:blip r:embed="rId3"/>
              </a:buBlip>
            </a:pPr>
            <a:r>
              <a:rPr lang="zh-CN" altLang="en-US" sz="2800" b="1" dirty="0" smtClean="0">
                <a:latin typeface="Calibri Light" panose="020F0302020204030204" pitchFamily="34" charset="0"/>
                <a:ea typeface="宋体" panose="02010600030101010101" pitchFamily="2" charset="-122"/>
              </a:rPr>
              <a:t>信号反射</a:t>
            </a:r>
            <a:endParaRPr lang="en-US" altLang="zh-CN" sz="2800" b="1" dirty="0">
              <a:latin typeface="Calibri Light" panose="020F0302020204030204" pitchFamily="34" charset="0"/>
              <a:ea typeface="宋体" panose="02010600030101010101" pitchFamily="2" charset="-122"/>
            </a:endParaRPr>
          </a:p>
        </p:txBody>
      </p:sp>
      <p:sp>
        <p:nvSpPr>
          <p:cNvPr id="24"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26"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63612" y="2510637"/>
            <a:ext cx="4943475" cy="3390900"/>
          </a:xfrm>
          <a:prstGeom prst="rect">
            <a:avLst/>
          </a:prstGeom>
        </p:spPr>
      </p:pic>
      <p:pic>
        <p:nvPicPr>
          <p:cNvPr id="23572" name="Picture 2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19200" y="6292850"/>
            <a:ext cx="4419600" cy="2679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347619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71488" y="1350963"/>
            <a:ext cx="6234026" cy="1304925"/>
          </a:xfrm>
        </p:spPr>
        <p:txBody>
          <a:bodyPr/>
          <a:lstStyle/>
          <a:p>
            <a:pPr marL="457200" indent="-457200">
              <a:buFontTx/>
              <a:buBlip>
                <a:blip r:embed="rId3"/>
              </a:buBlip>
            </a:pPr>
            <a:r>
              <a:rPr lang="zh-CN" altLang="en-US" sz="2800" b="1" dirty="0" smtClean="0">
                <a:ea typeface="宋体" panose="02010600030101010101" pitchFamily="2" charset="-122"/>
              </a:rPr>
              <a:t>红外传感器的作用</a:t>
            </a:r>
            <a:r>
              <a:rPr lang="en-US" altLang="zh-CN" sz="2800" b="1" dirty="0" smtClean="0">
                <a:ea typeface="宋体" panose="02010600030101010101" pitchFamily="2" charset="-122"/>
              </a:rPr>
              <a:t>——</a:t>
            </a:r>
            <a:r>
              <a:rPr lang="zh-CN" altLang="en-US" sz="2800" b="1" dirty="0" smtClean="0">
                <a:ea typeface="宋体" panose="02010600030101010101" pitchFamily="2" charset="-122"/>
              </a:rPr>
              <a:t>障碍物检测</a:t>
            </a:r>
            <a:endParaRPr lang="en-US" altLang="zh-CN" sz="2800" b="1" dirty="0">
              <a:ea typeface="宋体" panose="02010600030101010101" pitchFamily="2" charset="-122"/>
            </a:endParaRPr>
          </a:p>
        </p:txBody>
      </p:sp>
      <p:sp>
        <p:nvSpPr>
          <p:cNvPr id="11267" name="Rectangle 3"/>
          <p:cNvSpPr>
            <a:spLocks noGrp="1" noChangeArrowheads="1"/>
          </p:cNvSpPr>
          <p:nvPr>
            <p:ph idx="1"/>
          </p:nvPr>
        </p:nvSpPr>
        <p:spPr bwMode="auto">
          <a:xfrm>
            <a:off x="628648" y="2446142"/>
            <a:ext cx="5600700" cy="1599142"/>
          </a:xfrm>
        </p:spPr>
        <p:txBody>
          <a:bodyPr wrap="square" numCol="1" anchor="t" anchorCtr="0" compatLnSpc="1">
            <a:prstTxWarp prst="textNoShape">
              <a:avLst/>
            </a:prstTxWarp>
            <a:noAutofit/>
          </a:bodyPr>
          <a:lstStyle/>
          <a:p>
            <a:pPr>
              <a:lnSpc>
                <a:spcPct val="100000"/>
              </a:lnSpc>
            </a:pPr>
            <a:r>
              <a:rPr lang="zh-CN" altLang="en-US" sz="2000" dirty="0" smtClean="0"/>
              <a:t>如果用获取红外反馈这个命令时，有遮挡为</a:t>
            </a:r>
            <a:r>
              <a:rPr lang="en-US" altLang="zh-CN" sz="2000" dirty="0" smtClean="0"/>
              <a:t>1</a:t>
            </a:r>
            <a:r>
              <a:rPr lang="zh-CN" altLang="en-US" sz="2000" dirty="0"/>
              <a:t>，</a:t>
            </a:r>
            <a:r>
              <a:rPr lang="zh-CN" altLang="en-US" sz="2000" dirty="0" smtClean="0"/>
              <a:t>无遮挡为</a:t>
            </a:r>
            <a:r>
              <a:rPr lang="en-US" altLang="zh-CN" sz="2000" dirty="0" smtClean="0"/>
              <a:t>0</a:t>
            </a:r>
            <a:r>
              <a:rPr lang="zh-CN" altLang="en-US" sz="2000" dirty="0" smtClean="0"/>
              <a:t>；</a:t>
            </a:r>
            <a:endParaRPr lang="en-US" altLang="zh-CN" sz="2000" dirty="0" smtClean="0"/>
          </a:p>
          <a:p>
            <a:pPr>
              <a:lnSpc>
                <a:spcPct val="100000"/>
              </a:lnSpc>
            </a:pPr>
            <a:r>
              <a:rPr lang="zh-CN" altLang="en-US" sz="2000" dirty="0" smtClean="0"/>
              <a:t>如果直接获取</a:t>
            </a:r>
            <a:r>
              <a:rPr lang="en-US" altLang="zh-CN" sz="2000" dirty="0" smtClean="0"/>
              <a:t>GPIO</a:t>
            </a:r>
            <a:r>
              <a:rPr lang="zh-CN" altLang="en-US" sz="2000" dirty="0" smtClean="0"/>
              <a:t>反馈时，有遮挡为</a:t>
            </a:r>
            <a:r>
              <a:rPr lang="en-US" altLang="zh-CN" sz="2000" dirty="0" smtClean="0"/>
              <a:t>0</a:t>
            </a:r>
            <a:r>
              <a:rPr lang="zh-CN" altLang="en-US" sz="2000" dirty="0"/>
              <a:t>，</a:t>
            </a:r>
            <a:r>
              <a:rPr lang="zh-CN" altLang="en-US" sz="2000" dirty="0" smtClean="0"/>
              <a:t>无遮挡为</a:t>
            </a:r>
            <a:r>
              <a:rPr lang="en-US" altLang="zh-CN" sz="2000" dirty="0" smtClean="0"/>
              <a:t>0</a:t>
            </a:r>
            <a:r>
              <a:rPr lang="zh-CN" altLang="en-US" sz="2000" dirty="0" smtClean="0"/>
              <a:t>接收到信号，为</a:t>
            </a:r>
            <a:r>
              <a:rPr lang="en-US" altLang="zh-CN" sz="2000" dirty="0" smtClean="0"/>
              <a:t>0</a:t>
            </a:r>
            <a:r>
              <a:rPr lang="zh-CN" altLang="en-US" sz="2000" dirty="0" smtClean="0"/>
              <a:t>。</a:t>
            </a:r>
            <a:endParaRPr lang="en-US" altLang="zh-CN" sz="2000" dirty="0" smtClean="0"/>
          </a:p>
        </p:txBody>
      </p:sp>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38248" y="4045284"/>
            <a:ext cx="4267200" cy="2400300"/>
          </a:xfrm>
          <a:prstGeom prst="rect">
            <a:avLst/>
          </a:prstGeom>
        </p:spPr>
      </p:pic>
      <p:pic>
        <p:nvPicPr>
          <p:cNvPr id="25683" name="Picture 83" descr="E:\个人业务成长\树莓派\第3课素材\回声.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8648" y="6476960"/>
            <a:ext cx="5486400" cy="2692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715664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72" y="4267172"/>
            <a:ext cx="3695700"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266" name="Rectangle 2"/>
          <p:cNvSpPr>
            <a:spLocks noGrp="1" noChangeArrowheads="1"/>
          </p:cNvSpPr>
          <p:nvPr>
            <p:ph type="title"/>
          </p:nvPr>
        </p:nvSpPr>
        <p:spPr>
          <a:xfrm>
            <a:off x="471488" y="1350963"/>
            <a:ext cx="5915025" cy="1304925"/>
          </a:xfrm>
        </p:spPr>
        <p:txBody>
          <a:bodyPr/>
          <a:lstStyle/>
          <a:p>
            <a:pPr marL="457200" indent="-457200">
              <a:buFontTx/>
              <a:buBlip>
                <a:blip r:embed="rId4"/>
              </a:buBlip>
            </a:pPr>
            <a:r>
              <a:rPr lang="zh-CN" altLang="en-US" sz="2800" b="1" dirty="0" smtClean="0">
                <a:ea typeface="宋体" panose="02010600030101010101" pitchFamily="2" charset="-122"/>
              </a:rPr>
              <a:t>安装红外传感器</a:t>
            </a:r>
            <a:endParaRPr lang="en-US" altLang="zh-CN" sz="2800" b="1" dirty="0">
              <a:ea typeface="宋体" panose="02010600030101010101" pitchFamily="2" charset="-122"/>
            </a:endParaRPr>
          </a:p>
        </p:txBody>
      </p:sp>
      <p:sp>
        <p:nvSpPr>
          <p:cNvPr id="11267" name="Rectangle 3"/>
          <p:cNvSpPr>
            <a:spLocks noGrp="1" noChangeArrowheads="1"/>
          </p:cNvSpPr>
          <p:nvPr>
            <p:ph idx="1"/>
          </p:nvPr>
        </p:nvSpPr>
        <p:spPr bwMode="auto">
          <a:xfrm>
            <a:off x="628648" y="2287086"/>
            <a:ext cx="5600700" cy="1065756"/>
          </a:xfrm>
        </p:spPr>
        <p:txBody>
          <a:bodyPr wrap="square" numCol="1" anchor="t" anchorCtr="0" compatLnSpc="1">
            <a:prstTxWarp prst="textNoShape">
              <a:avLst/>
            </a:prstTxWarp>
            <a:noAutofit/>
          </a:bodyPr>
          <a:lstStyle/>
          <a:p>
            <a:pPr>
              <a:lnSpc>
                <a:spcPct val="100000"/>
              </a:lnSpc>
            </a:pPr>
            <a:r>
              <a:rPr lang="zh-CN" altLang="en-US" sz="2000" dirty="0" smtClean="0"/>
              <a:t>顺时针旋转检测距离增加，逆时针旋转检测距离减少。检测距离为（</a:t>
            </a:r>
            <a:r>
              <a:rPr lang="en-US" altLang="zh-CN" sz="2000" dirty="0" smtClean="0"/>
              <a:t>2-30</a:t>
            </a:r>
            <a:r>
              <a:rPr lang="en-US" altLang="zh-CN" sz="2000" dirty="0"/>
              <a:t>cm</a:t>
            </a:r>
            <a:r>
              <a:rPr lang="zh-CN" altLang="en-US" sz="2000" dirty="0" smtClean="0"/>
              <a:t>）</a:t>
            </a:r>
            <a:endParaRPr lang="en-US" altLang="zh-CN" sz="2000" dirty="0" smtClean="0"/>
          </a:p>
        </p:txBody>
      </p:sp>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9" name="线形标注 2 8"/>
          <p:cNvSpPr/>
          <p:nvPr/>
        </p:nvSpPr>
        <p:spPr>
          <a:xfrm>
            <a:off x="1379611" y="4135005"/>
            <a:ext cx="906479" cy="513219"/>
          </a:xfrm>
          <a:prstGeom prst="borderCallout2">
            <a:avLst>
              <a:gd name="adj1" fmla="val 48061"/>
              <a:gd name="adj2" fmla="val -3585"/>
              <a:gd name="adj3" fmla="val 47831"/>
              <a:gd name="adj4" fmla="val -31999"/>
              <a:gd name="adj5" fmla="val 175372"/>
              <a:gd name="adj6" fmla="val -29234"/>
            </a:avLst>
          </a:prstGeom>
          <a:noFill/>
          <a:ln>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接收管</a:t>
            </a:r>
            <a:endParaRPr lang="zh-CN" altLang="en-US" dirty="0">
              <a:solidFill>
                <a:schemeClr val="tx1"/>
              </a:solidFill>
            </a:endParaRPr>
          </a:p>
        </p:txBody>
      </p:sp>
      <p:sp>
        <p:nvSpPr>
          <p:cNvPr id="10" name="线形标注 2 9"/>
          <p:cNvSpPr/>
          <p:nvPr/>
        </p:nvSpPr>
        <p:spPr>
          <a:xfrm>
            <a:off x="1212724" y="6078564"/>
            <a:ext cx="920970" cy="473029"/>
          </a:xfrm>
          <a:prstGeom prst="borderCallout2">
            <a:avLst>
              <a:gd name="adj1" fmla="val 57640"/>
              <a:gd name="adj2" fmla="val -7377"/>
              <a:gd name="adj3" fmla="val 54862"/>
              <a:gd name="adj4" fmla="val -21783"/>
              <a:gd name="adj5" fmla="val -69164"/>
              <a:gd name="adj6" fmla="val -20866"/>
            </a:avLst>
          </a:prstGeom>
          <a:noFill/>
          <a:ln>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发射管</a:t>
            </a:r>
            <a:endParaRPr lang="zh-CN" altLang="en-US" dirty="0">
              <a:solidFill>
                <a:schemeClr val="tx1"/>
              </a:solidFill>
            </a:endParaRPr>
          </a:p>
        </p:txBody>
      </p:sp>
      <p:sp>
        <p:nvSpPr>
          <p:cNvPr id="11" name="线形标注 2 10"/>
          <p:cNvSpPr/>
          <p:nvPr/>
        </p:nvSpPr>
        <p:spPr>
          <a:xfrm>
            <a:off x="2825821" y="3886228"/>
            <a:ext cx="1142972" cy="360362"/>
          </a:xfrm>
          <a:prstGeom prst="borderCallout2">
            <a:avLst>
              <a:gd name="adj1" fmla="val 50057"/>
              <a:gd name="adj2" fmla="val -1515"/>
              <a:gd name="adj3" fmla="val 112944"/>
              <a:gd name="adj4" fmla="val -9394"/>
              <a:gd name="adj5" fmla="val 206282"/>
              <a:gd name="adj6" fmla="val -20000"/>
            </a:avLst>
          </a:prstGeom>
          <a:noFill/>
          <a:ln>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放大倍数</a:t>
            </a:r>
            <a:endParaRPr lang="zh-CN" altLang="en-US" dirty="0">
              <a:solidFill>
                <a:schemeClr val="tx1"/>
              </a:solidFill>
            </a:endParaRPr>
          </a:p>
        </p:txBody>
      </p:sp>
      <p:sp>
        <p:nvSpPr>
          <p:cNvPr id="12" name="线形标注 1(无边框) 11"/>
          <p:cNvSpPr/>
          <p:nvPr/>
        </p:nvSpPr>
        <p:spPr>
          <a:xfrm>
            <a:off x="4432176" y="4066409"/>
            <a:ext cx="1892348" cy="513219"/>
          </a:xfrm>
          <a:prstGeom prst="callout1">
            <a:avLst>
              <a:gd name="adj1" fmla="val 44734"/>
              <a:gd name="adj2" fmla="val 727"/>
              <a:gd name="adj3" fmla="val 119923"/>
              <a:gd name="adj4" fmla="val -12159"/>
            </a:avLst>
          </a:prstGeom>
          <a:noFill/>
          <a:ln>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5V</a:t>
            </a:r>
            <a:r>
              <a:rPr lang="zh-CN" altLang="en-US" dirty="0" smtClean="0">
                <a:solidFill>
                  <a:schemeClr val="tx1"/>
                </a:solidFill>
              </a:rPr>
              <a:t>（正极</a:t>
            </a:r>
            <a:r>
              <a:rPr lang="zh-CN" altLang="en-US" dirty="0">
                <a:solidFill>
                  <a:schemeClr val="tx1"/>
                </a:solidFill>
              </a:rPr>
              <a:t>）</a:t>
            </a:r>
            <a:r>
              <a:rPr lang="en-US" altLang="zh-CN" dirty="0" smtClean="0">
                <a:solidFill>
                  <a:schemeClr val="tx1"/>
                </a:solidFill>
              </a:rPr>
              <a:t>VCC</a:t>
            </a:r>
            <a:endParaRPr lang="zh-CN" altLang="en-US" dirty="0">
              <a:solidFill>
                <a:schemeClr val="tx1"/>
              </a:solidFill>
            </a:endParaRPr>
          </a:p>
        </p:txBody>
      </p:sp>
      <p:sp>
        <p:nvSpPr>
          <p:cNvPr id="17" name="线形标注 1(无边框) 16"/>
          <p:cNvSpPr/>
          <p:nvPr/>
        </p:nvSpPr>
        <p:spPr>
          <a:xfrm>
            <a:off x="4495682" y="4643237"/>
            <a:ext cx="2133634" cy="513219"/>
          </a:xfrm>
          <a:prstGeom prst="callout1">
            <a:avLst>
              <a:gd name="adj1" fmla="val 44734"/>
              <a:gd name="adj2" fmla="val -280"/>
              <a:gd name="adj3" fmla="val 45686"/>
              <a:gd name="adj4" fmla="val -11075"/>
            </a:avLst>
          </a:prstGeom>
          <a:noFill/>
          <a:ln>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接地（负极）</a:t>
            </a:r>
            <a:r>
              <a:rPr lang="en-US" altLang="zh-CN" dirty="0" smtClean="0">
                <a:solidFill>
                  <a:schemeClr val="tx1"/>
                </a:solidFill>
              </a:rPr>
              <a:t>GND</a:t>
            </a:r>
            <a:endParaRPr lang="zh-CN" altLang="en-US" dirty="0">
              <a:solidFill>
                <a:schemeClr val="tx1"/>
              </a:solidFill>
            </a:endParaRPr>
          </a:p>
        </p:txBody>
      </p:sp>
      <p:sp>
        <p:nvSpPr>
          <p:cNvPr id="18" name="线形标注 1(无边框) 17"/>
          <p:cNvSpPr/>
          <p:nvPr/>
        </p:nvSpPr>
        <p:spPr>
          <a:xfrm>
            <a:off x="4495772" y="5220065"/>
            <a:ext cx="2303329" cy="513219"/>
          </a:xfrm>
          <a:prstGeom prst="callout1">
            <a:avLst>
              <a:gd name="adj1" fmla="val 52158"/>
              <a:gd name="adj2" fmla="val 3028"/>
              <a:gd name="adj3" fmla="val -21128"/>
              <a:gd name="adj4" fmla="val -11103"/>
            </a:avLst>
          </a:prstGeom>
          <a:noFill/>
          <a:ln>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rPr>
              <a:t>输出信号（</a:t>
            </a:r>
            <a:r>
              <a:rPr lang="en-US" altLang="zh-CN" dirty="0" smtClean="0">
                <a:solidFill>
                  <a:schemeClr val="tx1"/>
                </a:solidFill>
              </a:rPr>
              <a:t>0</a:t>
            </a:r>
            <a:r>
              <a:rPr lang="zh-CN" altLang="en-US" dirty="0" smtClean="0">
                <a:solidFill>
                  <a:schemeClr val="tx1"/>
                </a:solidFill>
              </a:rPr>
              <a:t>或</a:t>
            </a:r>
            <a:r>
              <a:rPr lang="en-US" altLang="zh-CN" dirty="0" smtClean="0">
                <a:solidFill>
                  <a:schemeClr val="tx1"/>
                </a:solidFill>
              </a:rPr>
              <a:t>1</a:t>
            </a:r>
            <a:r>
              <a:rPr lang="zh-CN" altLang="en-US" dirty="0" smtClean="0">
                <a:solidFill>
                  <a:schemeClr val="tx1"/>
                </a:solidFill>
              </a:rPr>
              <a:t>）</a:t>
            </a:r>
            <a:r>
              <a:rPr lang="en-US" altLang="zh-CN" dirty="0" smtClean="0">
                <a:solidFill>
                  <a:schemeClr val="tx1"/>
                </a:solidFill>
              </a:rPr>
              <a:t>D</a:t>
            </a:r>
            <a:endParaRPr lang="zh-CN" altLang="en-US" dirty="0">
              <a:solidFill>
                <a:schemeClr val="tx1"/>
              </a:solidFill>
            </a:endParaRPr>
          </a:p>
        </p:txBody>
      </p:sp>
      <p:sp>
        <p:nvSpPr>
          <p:cNvPr id="19" name="Rectangle 3"/>
          <p:cNvSpPr txBox="1">
            <a:spLocks noChangeArrowheads="1"/>
          </p:cNvSpPr>
          <p:nvPr/>
        </p:nvSpPr>
        <p:spPr bwMode="auto">
          <a:xfrm>
            <a:off x="3428998" y="7172800"/>
            <a:ext cx="3500325" cy="1698516"/>
          </a:xfrm>
          <a:prstGeom prst="rect">
            <a:avLst/>
          </a:prstGeom>
        </p:spPr>
        <p:txBody>
          <a:bodyPr vert="horz" wrap="square" lIns="91440" tIns="45720" rIns="91440" bIns="45720" numCol="1" rtlCol="0" anchor="t" anchorCtr="0" compatLnSpc="1">
            <a:prstTxWarp prst="textNoShape">
              <a:avLst/>
            </a:prstTxWarp>
            <a:noAutofit/>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1" hangingPunct="1">
              <a:lnSpc>
                <a:spcPct val="100000"/>
              </a:lnSpc>
            </a:pPr>
            <a:r>
              <a:rPr lang="zh-CN" altLang="en-US" sz="2000" dirty="0" smtClean="0"/>
              <a:t>接线口诀：一一对应</a:t>
            </a:r>
            <a:endParaRPr lang="en-US" altLang="zh-CN" sz="2000" dirty="0" smtClean="0"/>
          </a:p>
          <a:p>
            <a:pPr eaLnBrk="1" hangingPunct="1">
              <a:lnSpc>
                <a:spcPct val="100000"/>
              </a:lnSpc>
            </a:pPr>
            <a:r>
              <a:rPr lang="en-US" altLang="zh-CN" sz="2000" dirty="0" smtClean="0"/>
              <a:t>OUT GND VCC</a:t>
            </a:r>
          </a:p>
          <a:p>
            <a:pPr eaLnBrk="1" hangingPunct="1">
              <a:lnSpc>
                <a:spcPct val="100000"/>
              </a:lnSpc>
            </a:pPr>
            <a:r>
              <a:rPr lang="en-US" altLang="zh-CN" sz="2000" dirty="0" smtClean="0"/>
              <a:t>D   GND VCC</a:t>
            </a:r>
          </a:p>
        </p:txBody>
      </p:sp>
      <p:sp>
        <p:nvSpPr>
          <p:cNvPr id="20" name="Rectangle 3"/>
          <p:cNvSpPr txBox="1">
            <a:spLocks noChangeArrowheads="1"/>
          </p:cNvSpPr>
          <p:nvPr/>
        </p:nvSpPr>
        <p:spPr bwMode="auto">
          <a:xfrm>
            <a:off x="787543" y="7880661"/>
            <a:ext cx="5600700" cy="1065756"/>
          </a:xfrm>
          <a:prstGeom prst="rect">
            <a:avLst/>
          </a:prstGeom>
        </p:spPr>
        <p:txBody>
          <a:bodyPr vert="horz" wrap="square" lIns="91440" tIns="45720" rIns="91440" bIns="45720" numCol="1" rtlCol="0" anchor="t" anchorCtr="0" compatLnSpc="1">
            <a:prstTxWarp prst="textNoShape">
              <a:avLst/>
            </a:prstTxWarp>
            <a:noAutofit/>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1" hangingPunct="1">
              <a:lnSpc>
                <a:spcPct val="100000"/>
              </a:lnSpc>
            </a:pPr>
            <a:r>
              <a:rPr lang="zh-CN" altLang="en-US" sz="2000" dirty="0"/>
              <a:t>正</a:t>
            </a:r>
            <a:r>
              <a:rPr lang="zh-CN" altLang="en-US" sz="2000" dirty="0" smtClean="0"/>
              <a:t>确连接后，无障碍时红外传感器亮一个灯，有障碍时红外传感器亮两个灯。</a:t>
            </a:r>
            <a:endParaRPr lang="en-US" altLang="zh-CN" sz="2000" dirty="0" smtClean="0"/>
          </a:p>
        </p:txBody>
      </p:sp>
    </p:spTree>
    <p:extLst>
      <p:ext uri="{BB962C8B-B14F-4D97-AF65-F5344CB8AC3E}">
        <p14:creationId xmlns:p14="http://schemas.microsoft.com/office/powerpoint/2010/main" xmlns="" val="21291453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2" name="矩形 1"/>
          <p:cNvSpPr/>
          <p:nvPr/>
        </p:nvSpPr>
        <p:spPr>
          <a:xfrm>
            <a:off x="228684" y="2006768"/>
            <a:ext cx="6239209" cy="523220"/>
          </a:xfrm>
          <a:prstGeom prst="rect">
            <a:avLst/>
          </a:prstGeom>
        </p:spPr>
        <p:txBody>
          <a:bodyPr wrap="none">
            <a:spAutoFit/>
          </a:bodyPr>
          <a:lstStyle/>
          <a:p>
            <a:pPr marL="457200" indent="-457200">
              <a:buBlip>
                <a:blip r:embed="rId2"/>
              </a:buBlip>
            </a:pPr>
            <a:r>
              <a:rPr lang="zh-CN" altLang="en-US" sz="2800" b="1" dirty="0">
                <a:latin typeface="+mj-lt"/>
                <a:ea typeface="宋体" panose="02010600030101010101" pitchFamily="2" charset="-122"/>
                <a:cs typeface="+mj-cs"/>
              </a:rPr>
              <a:t>任务</a:t>
            </a:r>
            <a:r>
              <a:rPr lang="en-US" altLang="zh-CN" sz="2800" b="1" dirty="0">
                <a:latin typeface="+mj-lt"/>
                <a:ea typeface="宋体" panose="02010600030101010101" pitchFamily="2" charset="-122"/>
                <a:cs typeface="+mj-cs"/>
              </a:rPr>
              <a:t>1 </a:t>
            </a:r>
            <a:r>
              <a:rPr lang="zh-CN" altLang="en-US" sz="2800" b="1" dirty="0" smtClean="0">
                <a:latin typeface="+mj-lt"/>
                <a:ea typeface="宋体" panose="02010600030101010101" pitchFamily="2" charset="-122"/>
                <a:cs typeface="+mj-cs"/>
              </a:rPr>
              <a:t>调试信息 查看红外检测结果</a:t>
            </a:r>
            <a:endParaRPr lang="en-US" altLang="zh-CN" sz="2800" b="1" dirty="0">
              <a:latin typeface="+mj-lt"/>
              <a:ea typeface="宋体" panose="02010600030101010101" pitchFamily="2" charset="-122"/>
              <a:cs typeface="+mj-cs"/>
            </a:endParaRPr>
          </a:p>
        </p:txBody>
      </p:sp>
      <p:pic>
        <p:nvPicPr>
          <p:cNvPr id="3" name="图片 2"/>
          <p:cNvPicPr>
            <a:picLocks noChangeAspect="1"/>
          </p:cNvPicPr>
          <p:nvPr/>
        </p:nvPicPr>
        <p:blipFill>
          <a:blip r:embed="rId3" cstate="print"/>
          <a:stretch>
            <a:fillRect/>
          </a:stretch>
        </p:blipFill>
        <p:spPr>
          <a:xfrm>
            <a:off x="914466" y="3505238"/>
            <a:ext cx="4581459" cy="2522969"/>
          </a:xfrm>
          <a:prstGeom prst="rect">
            <a:avLst/>
          </a:prstGeom>
        </p:spPr>
      </p:pic>
      <p:sp>
        <p:nvSpPr>
          <p:cNvPr id="8" name="Rectangle 3"/>
          <p:cNvSpPr txBox="1">
            <a:spLocks noChangeArrowheads="1"/>
          </p:cNvSpPr>
          <p:nvPr/>
        </p:nvSpPr>
        <p:spPr bwMode="auto">
          <a:xfrm>
            <a:off x="825514" y="6781752"/>
            <a:ext cx="5600700" cy="1065756"/>
          </a:xfrm>
          <a:prstGeom prst="rect">
            <a:avLst/>
          </a:prstGeom>
        </p:spPr>
        <p:txBody>
          <a:bodyPr vert="horz" wrap="square" lIns="91440" tIns="45720" rIns="91440" bIns="45720" numCol="1" rtlCol="0" anchor="t" anchorCtr="0" compatLnSpc="1">
            <a:prstTxWarp prst="textNoShape">
              <a:avLst/>
            </a:prstTxWarp>
            <a:noAutofit/>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1" hangingPunct="1">
              <a:lnSpc>
                <a:spcPct val="100000"/>
              </a:lnSpc>
            </a:pPr>
            <a:r>
              <a:rPr lang="zh-CN" altLang="en-US" sz="2000" dirty="0" smtClean="0"/>
              <a:t>红外传感器光的发射与接收。</a:t>
            </a:r>
            <a:endParaRPr lang="en-US" altLang="zh-CN" sz="2000" dirty="0" smtClean="0"/>
          </a:p>
        </p:txBody>
      </p:sp>
      <p:pic>
        <p:nvPicPr>
          <p:cNvPr id="58370" name="Picture 2"/>
          <p:cNvPicPr>
            <a:picLocks noChangeAspect="1" noChangeArrowheads="1"/>
          </p:cNvPicPr>
          <p:nvPr/>
        </p:nvPicPr>
        <p:blipFill>
          <a:blip r:embed="rId4" cstate="print"/>
          <a:srcRect/>
          <a:stretch>
            <a:fillRect/>
          </a:stretch>
        </p:blipFill>
        <p:spPr bwMode="auto">
          <a:xfrm>
            <a:off x="5514891" y="5105396"/>
            <a:ext cx="1114425" cy="914400"/>
          </a:xfrm>
          <a:prstGeom prst="rect">
            <a:avLst/>
          </a:prstGeom>
          <a:noFill/>
          <a:ln w="9525">
            <a:noFill/>
            <a:miter lim="800000"/>
            <a:headEnd/>
            <a:tailEnd/>
          </a:ln>
        </p:spPr>
      </p:pic>
      <p:sp>
        <p:nvSpPr>
          <p:cNvPr id="9" name="矩形 8"/>
          <p:cNvSpPr/>
          <p:nvPr/>
        </p:nvSpPr>
        <p:spPr>
          <a:xfrm>
            <a:off x="4114782" y="6095970"/>
            <a:ext cx="2441694" cy="338554"/>
          </a:xfrm>
          <a:prstGeom prst="rect">
            <a:avLst/>
          </a:prstGeom>
        </p:spPr>
        <p:txBody>
          <a:bodyPr wrap="none">
            <a:spAutoFit/>
          </a:bodyPr>
          <a:lstStyle/>
          <a:p>
            <a:r>
              <a:rPr lang="zh-CN" altLang="en-US" sz="1600" dirty="0" smtClean="0"/>
              <a:t>点击箭头展开日志输出区</a:t>
            </a:r>
            <a:endParaRPr lang="zh-CN" altLang="en-US" sz="1600" dirty="0"/>
          </a:p>
        </p:txBody>
      </p:sp>
    </p:spTree>
    <p:extLst>
      <p:ext uri="{BB962C8B-B14F-4D97-AF65-F5344CB8AC3E}">
        <p14:creationId xmlns:p14="http://schemas.microsoft.com/office/powerpoint/2010/main" xmlns="" val="4517670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2" name="矩形 1"/>
          <p:cNvSpPr/>
          <p:nvPr/>
        </p:nvSpPr>
        <p:spPr>
          <a:xfrm>
            <a:off x="522190" y="1805221"/>
            <a:ext cx="5878532" cy="523220"/>
          </a:xfrm>
          <a:prstGeom prst="rect">
            <a:avLst/>
          </a:prstGeom>
        </p:spPr>
        <p:txBody>
          <a:bodyPr wrap="none">
            <a:spAutoFit/>
          </a:bodyPr>
          <a:lstStyle/>
          <a:p>
            <a:pPr marL="457200" indent="-457200">
              <a:buBlip>
                <a:blip r:embed="rId2"/>
              </a:buBlip>
            </a:pPr>
            <a:r>
              <a:rPr lang="zh-CN" altLang="en-US" sz="2800" b="1" dirty="0">
                <a:latin typeface="+mj-lt"/>
                <a:ea typeface="宋体" panose="02010600030101010101" pitchFamily="2" charset="-122"/>
                <a:cs typeface="+mj-cs"/>
              </a:rPr>
              <a:t>任务</a:t>
            </a:r>
            <a:r>
              <a:rPr lang="en-US" altLang="zh-CN" sz="2800" b="1" dirty="0">
                <a:latin typeface="+mj-lt"/>
                <a:ea typeface="宋体" panose="02010600030101010101" pitchFamily="2" charset="-122"/>
                <a:cs typeface="+mj-cs"/>
              </a:rPr>
              <a:t>2 </a:t>
            </a:r>
            <a:r>
              <a:rPr lang="en-US" altLang="zh-CN" sz="2800" b="1" dirty="0" smtClean="0">
                <a:latin typeface="+mj-lt"/>
                <a:ea typeface="宋体" panose="02010600030101010101" pitchFamily="2" charset="-122"/>
                <a:cs typeface="+mj-cs"/>
              </a:rPr>
              <a:t> </a:t>
            </a:r>
            <a:r>
              <a:rPr lang="zh-CN" altLang="en-US" sz="2800" b="1" dirty="0" smtClean="0">
                <a:latin typeface="+mj-lt"/>
                <a:ea typeface="宋体" panose="02010600030101010101" pitchFamily="2" charset="-122"/>
                <a:cs typeface="+mj-cs"/>
              </a:rPr>
              <a:t>用小灯指示是否有障碍物</a:t>
            </a:r>
            <a:endParaRPr lang="en-US" altLang="zh-CN" sz="2800" b="1" dirty="0">
              <a:latin typeface="+mj-lt"/>
              <a:ea typeface="宋体" panose="02010600030101010101" pitchFamily="2" charset="-122"/>
              <a:cs typeface="+mj-cs"/>
            </a:endParaRPr>
          </a:p>
        </p:txBody>
      </p:sp>
      <p:sp>
        <p:nvSpPr>
          <p:cNvPr id="6" name="文本框 5"/>
          <p:cNvSpPr txBox="1"/>
          <p:nvPr/>
        </p:nvSpPr>
        <p:spPr>
          <a:xfrm>
            <a:off x="770104" y="2819456"/>
            <a:ext cx="4121641" cy="769441"/>
          </a:xfrm>
          <a:prstGeom prst="rect">
            <a:avLst/>
          </a:prstGeom>
          <a:noFill/>
        </p:spPr>
        <p:txBody>
          <a:bodyPr wrap="none" rtlCol="0">
            <a:spAutoFit/>
          </a:bodyPr>
          <a:lstStyle/>
          <a:p>
            <a:r>
              <a:rPr lang="zh-CN" altLang="en-US" sz="2400" b="1" dirty="0" smtClean="0"/>
              <a:t>任务描述：</a:t>
            </a:r>
            <a:endParaRPr lang="en-US" altLang="zh-CN" sz="2400" b="1" dirty="0" smtClean="0"/>
          </a:p>
          <a:p>
            <a:pPr marL="342900" indent="-342900">
              <a:buFont typeface="Arial" panose="020B0604020202020204" pitchFamily="34" charset="0"/>
              <a:buChar char="•"/>
            </a:pPr>
            <a:r>
              <a:rPr lang="zh-CN" altLang="en-US" sz="2000" dirty="0" smtClean="0"/>
              <a:t>有障碍物灯亮，无障碍物灯灭。</a:t>
            </a:r>
            <a:endParaRPr lang="en-US" altLang="zh-CN" sz="2000" dirty="0" smtClean="0"/>
          </a:p>
        </p:txBody>
      </p:sp>
      <p:pic>
        <p:nvPicPr>
          <p:cNvPr id="27654"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0042" y="3810030"/>
            <a:ext cx="5990615" cy="2939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914" r="8336" b="1949"/>
          <a:stretch/>
        </p:blipFill>
        <p:spPr bwMode="auto">
          <a:xfrm>
            <a:off x="3276604" y="6095970"/>
            <a:ext cx="2716330" cy="30556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259756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dirty="0" smtClean="0">
                <a:latin typeface="华文楷体" panose="02010600040101010101" pitchFamily="2" charset="-122"/>
                <a:ea typeface="华文楷体" panose="02010600040101010101" pitchFamily="2" charset="-122"/>
              </a:rPr>
              <a:t>知识概要</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pPr>
              <a:buBlip>
                <a:blip r:embed="rId2"/>
              </a:buBlip>
            </a:pPr>
            <a:r>
              <a:rPr lang="zh-CN" altLang="en-US" sz="2400" dirty="0" smtClean="0"/>
              <a:t> 树莓派是什么</a:t>
            </a:r>
            <a:endParaRPr lang="en-US" altLang="zh-CN" sz="2400" dirty="0"/>
          </a:p>
          <a:p>
            <a:pPr>
              <a:buBlip>
                <a:blip r:embed="rId2"/>
              </a:buBlip>
            </a:pPr>
            <a:r>
              <a:rPr lang="zh-CN" altLang="en-US" sz="2400" dirty="0" smtClean="0"/>
              <a:t> 怎样安装树莓派</a:t>
            </a:r>
            <a:endParaRPr lang="en-US" altLang="zh-CN" sz="2400" dirty="0"/>
          </a:p>
          <a:p>
            <a:pPr>
              <a:buBlip>
                <a:blip r:embed="rId2"/>
              </a:buBlip>
            </a:pPr>
            <a:r>
              <a:rPr lang="zh-CN" altLang="en-US" sz="2400" dirty="0" smtClean="0"/>
              <a:t> 树莓派开机</a:t>
            </a:r>
            <a:endParaRPr lang="en-US" altLang="zh-CN" sz="2400" dirty="0" smtClean="0"/>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35726" y="4572010"/>
            <a:ext cx="5199248" cy="3243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extLst>
      <p:ext uri="{BB962C8B-B14F-4D97-AF65-F5344CB8AC3E}">
        <p14:creationId xmlns:p14="http://schemas.microsoft.com/office/powerpoint/2010/main" xmlns="" val="16785734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2" name="矩形 1"/>
          <p:cNvSpPr/>
          <p:nvPr/>
        </p:nvSpPr>
        <p:spPr>
          <a:xfrm>
            <a:off x="609674" y="1600288"/>
            <a:ext cx="3074881" cy="523220"/>
          </a:xfrm>
          <a:prstGeom prst="rect">
            <a:avLst/>
          </a:prstGeom>
        </p:spPr>
        <p:txBody>
          <a:bodyPr wrap="none">
            <a:spAutoFit/>
          </a:bodyPr>
          <a:lstStyle/>
          <a:p>
            <a:pPr marL="457200" indent="-457200">
              <a:buBlip>
                <a:blip r:embed="rId2"/>
              </a:buBlip>
            </a:pPr>
            <a:r>
              <a:rPr lang="zh-CN" altLang="en-US" sz="2800" b="1" dirty="0" smtClean="0">
                <a:ea typeface="宋体" panose="02010600030101010101" pitchFamily="2" charset="-122"/>
              </a:rPr>
              <a:t>任务</a:t>
            </a:r>
            <a:r>
              <a:rPr lang="en-US" altLang="zh-CN" sz="2800" b="1" dirty="0" smtClean="0">
                <a:ea typeface="宋体" panose="02010600030101010101" pitchFamily="2" charset="-122"/>
              </a:rPr>
              <a:t>3 </a:t>
            </a:r>
            <a:r>
              <a:rPr lang="zh-CN" altLang="en-US" sz="2800" b="1" dirty="0" smtClean="0">
                <a:ea typeface="宋体" panose="02010600030101010101" pitchFamily="2" charset="-122"/>
              </a:rPr>
              <a:t>连接风扇</a:t>
            </a:r>
            <a:endParaRPr lang="en-US" altLang="zh-CN" sz="2800" b="1" dirty="0">
              <a:ea typeface="宋体" panose="02010600030101010101" pitchFamily="2" charset="-122"/>
            </a:endParaRPr>
          </a:p>
        </p:txBody>
      </p:sp>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2572" y="2125882"/>
            <a:ext cx="3594080" cy="26109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7594" y="3886228"/>
            <a:ext cx="2260600" cy="248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矩形 13"/>
          <p:cNvSpPr/>
          <p:nvPr/>
        </p:nvSpPr>
        <p:spPr>
          <a:xfrm>
            <a:off x="822211" y="6934148"/>
            <a:ext cx="2387192" cy="461665"/>
          </a:xfrm>
          <a:prstGeom prst="rect">
            <a:avLst/>
          </a:prstGeom>
        </p:spPr>
        <p:txBody>
          <a:bodyPr wrap="none">
            <a:spAutoFit/>
          </a:bodyPr>
          <a:lstStyle/>
          <a:p>
            <a:pPr marL="342900" indent="-342900">
              <a:buFont typeface="Arial" pitchFamily="34" charset="0"/>
              <a:buChar char="•"/>
            </a:pPr>
            <a:r>
              <a:rPr lang="zh-CN" altLang="en-US" sz="2400" b="1" dirty="0">
                <a:effectLst>
                  <a:outerShdw blurRad="38100" dist="38100" dir="2700000" algn="tl">
                    <a:srgbClr val="000000">
                      <a:alpha val="43137"/>
                    </a:srgbClr>
                  </a:outerShdw>
                </a:effectLst>
                <a:ea typeface="宋体" panose="02010600030101010101" pitchFamily="2" charset="-122"/>
              </a:rPr>
              <a:t>控制</a:t>
            </a:r>
            <a:r>
              <a:rPr lang="zh-CN" altLang="en-US" sz="2400" b="1" dirty="0" smtClean="0">
                <a:effectLst>
                  <a:outerShdw blurRad="38100" dist="38100" dir="2700000" algn="tl">
                    <a:srgbClr val="000000">
                      <a:alpha val="43137"/>
                    </a:srgbClr>
                  </a:outerShdw>
                </a:effectLst>
                <a:ea typeface="宋体" panose="02010600030101010101" pitchFamily="2" charset="-122"/>
              </a:rPr>
              <a:t>风扇转动</a:t>
            </a:r>
            <a:endParaRPr lang="en-US" altLang="zh-CN" sz="2400" b="1" dirty="0">
              <a:effectLst>
                <a:outerShdw blurRad="38100" dist="38100" dir="2700000" algn="tl">
                  <a:srgbClr val="000000">
                    <a:alpha val="43137"/>
                  </a:srgbClr>
                </a:outerShdw>
              </a:effectLst>
              <a:ea typeface="宋体" panose="02010600030101010101" pitchFamily="2" charset="-122"/>
            </a:endParaRPr>
          </a:p>
        </p:txBody>
      </p:sp>
      <p:pic>
        <p:nvPicPr>
          <p:cNvPr id="28678"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1055670" y="7595064"/>
            <a:ext cx="3067884" cy="124684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矩形 9"/>
          <p:cNvSpPr/>
          <p:nvPr/>
        </p:nvSpPr>
        <p:spPr>
          <a:xfrm>
            <a:off x="730387" y="5065385"/>
            <a:ext cx="2927207" cy="1384995"/>
          </a:xfrm>
          <a:prstGeom prst="rect">
            <a:avLst/>
          </a:prstGeom>
        </p:spPr>
        <p:txBody>
          <a:bodyPr wrap="square">
            <a:spAutoFit/>
          </a:bodyPr>
          <a:lstStyle/>
          <a:p>
            <a:pPr marL="342900" indent="-342900">
              <a:buFont typeface="Arial" pitchFamily="34" charset="0"/>
              <a:buChar char="•"/>
            </a:pPr>
            <a:r>
              <a:rPr lang="zh-CN" altLang="en-US" sz="2400" b="1" dirty="0" smtClean="0">
                <a:ea typeface="宋体" panose="02010600030101010101" pitchFamily="2" charset="-122"/>
              </a:rPr>
              <a:t>连接原则</a:t>
            </a:r>
            <a:r>
              <a:rPr lang="zh-CN" altLang="en-US" sz="2000" dirty="0" smtClean="0"/>
              <a:t>一一对应</a:t>
            </a:r>
            <a:endParaRPr lang="en-US" altLang="zh-CN" sz="2000" dirty="0"/>
          </a:p>
          <a:p>
            <a:r>
              <a:rPr lang="en-US" altLang="zh-CN" sz="2000" dirty="0"/>
              <a:t>Din——D</a:t>
            </a:r>
          </a:p>
          <a:p>
            <a:r>
              <a:rPr lang="en-US" altLang="zh-CN" sz="2000" dirty="0"/>
              <a:t>VCC——VCC</a:t>
            </a:r>
          </a:p>
          <a:p>
            <a:r>
              <a:rPr lang="en-US" altLang="zh-CN" sz="2000" dirty="0"/>
              <a:t>GND——</a:t>
            </a:r>
            <a:r>
              <a:rPr lang="en-US" altLang="zh-CN" sz="2000" dirty="0" smtClean="0"/>
              <a:t>DND</a:t>
            </a:r>
            <a:endParaRPr lang="zh-CN" altLang="en-US" sz="2000" dirty="0"/>
          </a:p>
        </p:txBody>
      </p:sp>
    </p:spTree>
    <p:extLst>
      <p:ext uri="{BB962C8B-B14F-4D97-AF65-F5344CB8AC3E}">
        <p14:creationId xmlns:p14="http://schemas.microsoft.com/office/powerpoint/2010/main" xmlns="" val="26778763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2" name="矩形 1"/>
          <p:cNvSpPr/>
          <p:nvPr/>
        </p:nvSpPr>
        <p:spPr>
          <a:xfrm>
            <a:off x="609674" y="1805221"/>
            <a:ext cx="3533340" cy="523220"/>
          </a:xfrm>
          <a:prstGeom prst="rect">
            <a:avLst/>
          </a:prstGeom>
        </p:spPr>
        <p:txBody>
          <a:bodyPr wrap="none">
            <a:spAutoFit/>
          </a:bodyPr>
          <a:lstStyle/>
          <a:p>
            <a:pPr marL="457200" indent="-457200">
              <a:buBlip>
                <a:blip r:embed="rId2"/>
              </a:buBlip>
            </a:pPr>
            <a:r>
              <a:rPr lang="zh-CN" altLang="en-US" sz="2800" b="1" dirty="0" smtClean="0">
                <a:latin typeface="+mj-lt"/>
                <a:ea typeface="宋体" panose="02010600030101010101" pitchFamily="2" charset="-122"/>
                <a:cs typeface="+mj-cs"/>
              </a:rPr>
              <a:t>任务</a:t>
            </a:r>
            <a:r>
              <a:rPr lang="en-US" altLang="zh-CN" sz="2800" b="1" dirty="0" smtClean="0">
                <a:latin typeface="+mj-lt"/>
                <a:ea typeface="宋体" panose="02010600030101010101" pitchFamily="2" charset="-122"/>
                <a:cs typeface="+mj-cs"/>
              </a:rPr>
              <a:t>4 </a:t>
            </a:r>
            <a:r>
              <a:rPr lang="zh-CN" altLang="en-US" sz="2800" b="1" dirty="0" smtClean="0">
                <a:latin typeface="+mj-lt"/>
                <a:ea typeface="宋体" panose="02010600030101010101" pitchFamily="2" charset="-122"/>
                <a:cs typeface="+mj-cs"/>
              </a:rPr>
              <a:t>智能小风扇</a:t>
            </a:r>
            <a:endParaRPr lang="en-US" altLang="zh-CN" sz="2800" b="1" dirty="0">
              <a:latin typeface="+mj-lt"/>
              <a:ea typeface="宋体" panose="02010600030101010101" pitchFamily="2" charset="-122"/>
              <a:cs typeface="+mj-cs"/>
            </a:endParaRPr>
          </a:p>
        </p:txBody>
      </p:sp>
      <p:sp>
        <p:nvSpPr>
          <p:cNvPr id="3" name="文本框 2"/>
          <p:cNvSpPr txBox="1"/>
          <p:nvPr/>
        </p:nvSpPr>
        <p:spPr>
          <a:xfrm>
            <a:off x="914556" y="3061236"/>
            <a:ext cx="5943444" cy="400110"/>
          </a:xfrm>
          <a:prstGeom prst="rect">
            <a:avLst/>
          </a:prstGeom>
          <a:noFill/>
        </p:spPr>
        <p:txBody>
          <a:bodyPr wrap="square" rtlCol="0">
            <a:spAutoFit/>
          </a:bodyPr>
          <a:lstStyle/>
          <a:p>
            <a:r>
              <a:rPr lang="zh-CN" altLang="en-US" sz="2000" dirty="0" smtClean="0"/>
              <a:t>当红外传感器接收到信号时（有人），风扇转动。</a:t>
            </a:r>
            <a:endParaRPr lang="zh-CN" altLang="en-US" sz="2000" dirty="0"/>
          </a:p>
        </p:txBody>
      </p:sp>
      <p:pic>
        <p:nvPicPr>
          <p:cNvPr id="296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134949" y="5949309"/>
            <a:ext cx="5502657" cy="2466307"/>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矩形 10"/>
          <p:cNvSpPr/>
          <p:nvPr/>
        </p:nvSpPr>
        <p:spPr>
          <a:xfrm>
            <a:off x="909616" y="5410188"/>
            <a:ext cx="2595582" cy="400110"/>
          </a:xfrm>
          <a:prstGeom prst="rect">
            <a:avLst/>
          </a:prstGeom>
        </p:spPr>
        <p:txBody>
          <a:bodyPr wrap="none">
            <a:spAutoFit/>
          </a:bodyPr>
          <a:lstStyle/>
          <a:p>
            <a:pPr marL="342900" indent="-342900">
              <a:buFont typeface="Arial" pitchFamily="34" charset="0"/>
              <a:buChar char="•"/>
            </a:pPr>
            <a:r>
              <a:rPr lang="zh-CN" altLang="en-US" sz="2000" b="1" dirty="0" smtClean="0">
                <a:latin typeface="+mj-lt"/>
                <a:ea typeface="宋体" panose="02010600030101010101" pitchFamily="2" charset="-122"/>
                <a:cs typeface="+mj-cs"/>
              </a:rPr>
              <a:t>红外线控制小风扇</a:t>
            </a:r>
            <a:endParaRPr lang="en-US" altLang="zh-CN" sz="2000" b="1" dirty="0">
              <a:latin typeface="+mj-lt"/>
              <a:ea typeface="宋体" panose="02010600030101010101" pitchFamily="2" charset="-122"/>
              <a:cs typeface="+mj-cs"/>
            </a:endParaRPr>
          </a:p>
        </p:txBody>
      </p:sp>
      <p:sp>
        <p:nvSpPr>
          <p:cNvPr id="4" name="矩形 3"/>
          <p:cNvSpPr/>
          <p:nvPr/>
        </p:nvSpPr>
        <p:spPr>
          <a:xfrm>
            <a:off x="743598" y="2645690"/>
            <a:ext cx="2595582" cy="400110"/>
          </a:xfrm>
          <a:prstGeom prst="rect">
            <a:avLst/>
          </a:prstGeom>
        </p:spPr>
        <p:txBody>
          <a:bodyPr wrap="none">
            <a:spAutoFit/>
          </a:bodyPr>
          <a:lstStyle/>
          <a:p>
            <a:pPr marL="342900" indent="-342900">
              <a:buFont typeface="Arial" pitchFamily="34" charset="0"/>
              <a:buChar char="•"/>
            </a:pPr>
            <a:r>
              <a:rPr lang="zh-CN" altLang="en-US" sz="2000" b="1" dirty="0">
                <a:ea typeface="宋体" panose="02010600030101010101" pitchFamily="2" charset="-122"/>
              </a:rPr>
              <a:t>智能风扇工作原理</a:t>
            </a:r>
            <a:endParaRPr lang="en-US" altLang="zh-CN" sz="2000" b="1" dirty="0">
              <a:ea typeface="宋体" panose="02010600030101010101" pitchFamily="2" charset="-122"/>
            </a:endParaRPr>
          </a:p>
        </p:txBody>
      </p:sp>
      <p:pic>
        <p:nvPicPr>
          <p:cNvPr id="58370" name="Picture 2"/>
          <p:cNvPicPr>
            <a:picLocks noChangeAspect="1" noChangeArrowheads="1"/>
          </p:cNvPicPr>
          <p:nvPr/>
        </p:nvPicPr>
        <p:blipFill>
          <a:blip r:embed="rId4" cstate="print"/>
          <a:srcRect/>
          <a:stretch>
            <a:fillRect/>
          </a:stretch>
        </p:blipFill>
        <p:spPr bwMode="auto">
          <a:xfrm>
            <a:off x="1295456" y="3581436"/>
            <a:ext cx="4200855" cy="1339199"/>
          </a:xfrm>
          <a:prstGeom prst="rect">
            <a:avLst/>
          </a:prstGeom>
          <a:noFill/>
          <a:ln w="9525">
            <a:noFill/>
            <a:miter lim="800000"/>
            <a:headEnd/>
            <a:tailEnd/>
          </a:ln>
        </p:spPr>
      </p:pic>
    </p:spTree>
    <p:extLst>
      <p:ext uri="{BB962C8B-B14F-4D97-AF65-F5344CB8AC3E}">
        <p14:creationId xmlns:p14="http://schemas.microsoft.com/office/powerpoint/2010/main" xmlns="" val="2834830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97" name="Rectangle 2"/>
          <p:cNvSpPr txBox="1">
            <a:spLocks noChangeArrowheads="1"/>
          </p:cNvSpPr>
          <p:nvPr/>
        </p:nvSpPr>
        <p:spPr bwMode="auto">
          <a:xfrm>
            <a:off x="609674" y="1600288"/>
            <a:ext cx="2406387" cy="668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eaLnBrk="1" hangingPunct="1">
              <a:buBlip>
                <a:blip r:embed="rId3"/>
              </a:buBlip>
            </a:pPr>
            <a:r>
              <a:rPr lang="zh-CN" altLang="en-US" sz="2700" b="1" dirty="0" smtClean="0">
                <a:ea typeface="宋体" panose="02010600030101010101" pitchFamily="2" charset="-122"/>
              </a:rPr>
              <a:t>拓展练习</a:t>
            </a:r>
            <a:endParaRPr lang="en-US" altLang="zh-CN" sz="1500" b="1" dirty="0" smtClean="0">
              <a:ea typeface="宋体" panose="02010600030101010101" pitchFamily="2" charset="-122"/>
            </a:endParaRPr>
          </a:p>
        </p:txBody>
      </p:sp>
      <p:sp>
        <p:nvSpPr>
          <p:cNvPr id="4" name="矩形 3"/>
          <p:cNvSpPr/>
          <p:nvPr/>
        </p:nvSpPr>
        <p:spPr>
          <a:xfrm>
            <a:off x="914466" y="2268818"/>
            <a:ext cx="3651962" cy="523220"/>
          </a:xfrm>
          <a:prstGeom prst="rect">
            <a:avLst/>
          </a:prstGeom>
        </p:spPr>
        <p:txBody>
          <a:bodyPr wrap="none">
            <a:spAutoFit/>
          </a:bodyPr>
          <a:lstStyle/>
          <a:p>
            <a:pPr eaLnBrk="1" fontAlgn="auto" hangingPunct="1">
              <a:spcBef>
                <a:spcPts val="0"/>
              </a:spcBef>
              <a:spcAft>
                <a:spcPts val="0"/>
              </a:spcAft>
              <a:defRPr/>
            </a:pPr>
            <a:r>
              <a:rPr lang="zh-CN" altLang="en-US" sz="2800" dirty="0"/>
              <a:t> </a:t>
            </a:r>
            <a:r>
              <a:rPr lang="zh-CN" altLang="en-US" sz="2400" b="1" dirty="0" smtClean="0"/>
              <a:t>如何</a:t>
            </a:r>
            <a:r>
              <a:rPr lang="zh-CN" altLang="en-US" sz="2400" b="1" smtClean="0"/>
              <a:t>控制风扇转动的</a:t>
            </a:r>
            <a:r>
              <a:rPr lang="zh-CN" altLang="en-US" sz="2400" b="1" dirty="0" smtClean="0"/>
              <a:t>快慢</a:t>
            </a:r>
            <a:endParaRPr lang="en-US" altLang="zh-CN" sz="4400" dirty="0">
              <a:ea typeface="宋体" panose="02010600030101010101" pitchFamily="2" charset="-122"/>
            </a:endParaRPr>
          </a:p>
        </p:txBody>
      </p:sp>
      <p:sp>
        <p:nvSpPr>
          <p:cNvPr id="5" name="文本框 6"/>
          <p:cNvSpPr txBox="1"/>
          <p:nvPr/>
        </p:nvSpPr>
        <p:spPr>
          <a:xfrm>
            <a:off x="685930" y="6282974"/>
            <a:ext cx="3910045" cy="1384995"/>
          </a:xfrm>
          <a:prstGeom prst="rect">
            <a:avLst/>
          </a:prstGeom>
          <a:noFill/>
        </p:spPr>
        <p:txBody>
          <a:bodyPr wrap="none" rtlCol="0">
            <a:spAutoFit/>
          </a:bodyPr>
          <a:lstStyle/>
          <a:p>
            <a:r>
              <a:rPr lang="zh-CN" altLang="en-US" sz="2400" b="1" dirty="0" smtClean="0"/>
              <a:t>思考：</a:t>
            </a:r>
            <a:endParaRPr lang="en-US" altLang="zh-CN" sz="2400" b="1" dirty="0" smtClean="0"/>
          </a:p>
          <a:p>
            <a:r>
              <a:rPr lang="en-US" altLang="zh-CN" sz="2000" dirty="0" smtClean="0">
                <a:latin typeface="+mn-ea"/>
              </a:rPr>
              <a:t>1. </a:t>
            </a:r>
            <a:r>
              <a:rPr lang="zh-CN" altLang="en-US" sz="2000" dirty="0" smtClean="0">
                <a:latin typeface="+mn-ea"/>
              </a:rPr>
              <a:t>小灯控制和风扇控制的区别？</a:t>
            </a:r>
            <a:endParaRPr lang="en-US" altLang="zh-CN" sz="2000" dirty="0" smtClean="0">
              <a:latin typeface="+mn-ea"/>
            </a:endParaRPr>
          </a:p>
          <a:p>
            <a:r>
              <a:rPr lang="en-US" altLang="zh-CN" sz="2000" dirty="0" smtClean="0">
                <a:latin typeface="+mn-ea"/>
              </a:rPr>
              <a:t>2. </a:t>
            </a:r>
            <a:r>
              <a:rPr lang="zh-CN" altLang="en-US" sz="2000" dirty="0" smtClean="0">
                <a:latin typeface="+mn-ea"/>
              </a:rPr>
              <a:t>小灯闪烁和风扇转速的联系？</a:t>
            </a:r>
            <a:endParaRPr lang="en-US" altLang="zh-CN" sz="2000" dirty="0" smtClean="0">
              <a:latin typeface="+mn-ea"/>
            </a:endParaRPr>
          </a:p>
          <a:p>
            <a:endParaRPr lang="zh-CN" altLang="en-US" sz="2000" dirty="0">
              <a:latin typeface="+mn-ea"/>
            </a:endParaRPr>
          </a:p>
        </p:txBody>
      </p:sp>
    </p:spTree>
    <p:extLst>
      <p:ext uri="{BB962C8B-B14F-4D97-AF65-F5344CB8AC3E}">
        <p14:creationId xmlns:p14="http://schemas.microsoft.com/office/powerpoint/2010/main" xmlns="" val="25330240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6" name="矩形 5"/>
          <p:cNvSpPr/>
          <p:nvPr/>
        </p:nvSpPr>
        <p:spPr>
          <a:xfrm>
            <a:off x="1407517" y="2749648"/>
            <a:ext cx="3993401"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dirty="0">
                <a:ln/>
                <a:solidFill>
                  <a:srgbClr val="002060"/>
                </a:solidFill>
                <a:effectLst>
                  <a:outerShdw blurRad="38100" dist="38100" dir="2700000" algn="tl">
                    <a:srgbClr val="000000">
                      <a:alpha val="43137"/>
                    </a:srgbClr>
                  </a:outerShdw>
                </a:effectLst>
              </a:rPr>
              <a:t>7</a:t>
            </a:r>
            <a:r>
              <a:rPr lang="en-US" altLang="zh-CN" sz="4800" b="1" cap="none" spc="0" dirty="0" smtClean="0">
                <a:ln/>
                <a:solidFill>
                  <a:srgbClr val="002060"/>
                </a:solidFill>
                <a:effectLst>
                  <a:outerShdw blurRad="38100" dist="38100" dir="2700000" algn="tl">
                    <a:srgbClr val="000000">
                      <a:alpha val="43137"/>
                    </a:srgbClr>
                  </a:outerShdw>
                </a:effectLst>
              </a:rPr>
              <a:t>   </a:t>
            </a:r>
            <a:r>
              <a:rPr lang="zh-CN" altLang="en-US" sz="4800" b="1" cap="none" spc="0" dirty="0" smtClean="0">
                <a:ln/>
                <a:solidFill>
                  <a:srgbClr val="002060"/>
                </a:solidFill>
                <a:effectLst>
                  <a:outerShdw blurRad="38100" dist="38100" dir="2700000" algn="tl">
                    <a:srgbClr val="000000">
                      <a:alpha val="43137"/>
                    </a:srgbClr>
                  </a:outerShdw>
                </a:effectLst>
              </a:rPr>
              <a:t>按钮控制灯</a:t>
            </a:r>
            <a:endParaRPr lang="zh-CN" altLang="en-US" sz="4800" b="1" cap="none" spc="0" dirty="0">
              <a:ln/>
              <a:solidFill>
                <a:srgbClr val="002060"/>
              </a:solidFill>
              <a:effectLst>
                <a:outerShdw blurRad="38100" dist="38100" dir="2700000" algn="tl">
                  <a:srgbClr val="000000">
                    <a:alpha val="43137"/>
                  </a:srgbClr>
                </a:outerShdw>
              </a:effectLst>
            </a:endParaRPr>
          </a:p>
        </p:txBody>
      </p:sp>
      <p:grpSp>
        <p:nvGrpSpPr>
          <p:cNvPr id="8" name="Group 3"/>
          <p:cNvGrpSpPr>
            <a:grpSpLocks/>
          </p:cNvGrpSpPr>
          <p:nvPr/>
        </p:nvGrpSpPr>
        <p:grpSpPr bwMode="auto">
          <a:xfrm>
            <a:off x="803344" y="4002299"/>
            <a:ext cx="5264012" cy="1871206"/>
            <a:chOff x="0" y="0"/>
            <a:chExt cx="3984" cy="912"/>
          </a:xfrm>
        </p:grpSpPr>
        <p:sp>
          <p:nvSpPr>
            <p:cNvPr id="9" name="AutoShape 4"/>
            <p:cNvSpPr>
              <a:spLocks noChangeArrowheads="1"/>
            </p:cNvSpPr>
            <p:nvPr/>
          </p:nvSpPr>
          <p:spPr bwMode="auto">
            <a:xfrm>
              <a:off x="0" y="0"/>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10" name="Group 5"/>
            <p:cNvGrpSpPr>
              <a:grpSpLocks/>
            </p:cNvGrpSpPr>
            <p:nvPr/>
          </p:nvGrpSpPr>
          <p:grpSpPr bwMode="auto">
            <a:xfrm>
              <a:off x="11" y="85"/>
              <a:ext cx="905" cy="746"/>
              <a:chOff x="-76" y="1"/>
              <a:chExt cx="905" cy="746"/>
            </a:xfrm>
          </p:grpSpPr>
          <p:sp>
            <p:nvSpPr>
              <p:cNvPr id="12"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13"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4"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mn-lt"/>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mn-lt"/>
                  <a:ea typeface="宋体" panose="02010600030101010101" pitchFamily="2" charset="-122"/>
                </a:endParaRPr>
              </a:p>
            </p:txBody>
          </p:sp>
        </p:grpSp>
        <p:sp>
          <p:nvSpPr>
            <p:cNvPr id="11" name="Text Box 9"/>
            <p:cNvSpPr txBox="1">
              <a:spLocks noChangeArrowheads="1"/>
            </p:cNvSpPr>
            <p:nvPr/>
          </p:nvSpPr>
          <p:spPr bwMode="auto">
            <a:xfrm>
              <a:off x="960" y="141"/>
              <a:ext cx="2928" cy="7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400" b="1" dirty="0" smtClean="0">
                  <a:ea typeface="宋体" panose="02010600030101010101" pitchFamily="2" charset="-122"/>
                </a:rPr>
                <a:t>1. </a:t>
              </a:r>
              <a:r>
                <a:rPr lang="zh-CN" altLang="en-US" sz="2400" b="1" dirty="0" smtClean="0">
                  <a:ea typeface="宋体" panose="02010600030101010101" pitchFamily="2" charset="-122"/>
                </a:rPr>
                <a:t>认识按钮元器件</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2 .</a:t>
              </a:r>
              <a:r>
                <a:rPr lang="zh-CN" altLang="en-US" sz="2400" b="1" dirty="0" smtClean="0">
                  <a:ea typeface="宋体" panose="02010600030101010101" pitchFamily="2" charset="-122"/>
                </a:rPr>
                <a:t>能正确连接按钮</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3. </a:t>
              </a:r>
              <a:r>
                <a:rPr lang="zh-CN" altLang="en-US" sz="2400" b="1" dirty="0" smtClean="0">
                  <a:ea typeface="宋体" panose="02010600030101010101" pitchFamily="2" charset="-122"/>
                </a:rPr>
                <a:t>了解按钮工作原理</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4.</a:t>
              </a:r>
              <a:r>
                <a:rPr lang="zh-CN" altLang="en-US" sz="2400" b="1" dirty="0" smtClean="0">
                  <a:ea typeface="宋体" panose="02010600030101010101" pitchFamily="2" charset="-122"/>
                </a:rPr>
                <a:t>按钮系列任务</a:t>
              </a:r>
              <a:endParaRPr lang="en-US" altLang="zh-CN" sz="2400" dirty="0">
                <a:ea typeface="宋体" panose="02010600030101010101" pitchFamily="2" charset="-122"/>
              </a:endParaRPr>
            </a:p>
          </p:txBody>
        </p:sp>
      </p:gr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7619930"/>
            <a:ext cx="2625801" cy="1827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880190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dirty="0" smtClean="0">
                <a:latin typeface="华文楷体" panose="02010600040101010101" pitchFamily="2" charset="-122"/>
                <a:ea typeface="华文楷体" panose="02010600040101010101" pitchFamily="2" charset="-122"/>
              </a:rPr>
              <a:t>知识概要</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pPr>
              <a:buBlip>
                <a:blip r:embed="rId2"/>
              </a:buBlip>
            </a:pPr>
            <a:r>
              <a:rPr lang="zh-CN" altLang="en-US" sz="2400" dirty="0" smtClean="0"/>
              <a:t> 认识按钮</a:t>
            </a:r>
            <a:endParaRPr lang="en-US" altLang="zh-CN" sz="2400" dirty="0" smtClean="0"/>
          </a:p>
          <a:p>
            <a:pPr>
              <a:buBlip>
                <a:blip r:embed="rId2"/>
              </a:buBlip>
            </a:pPr>
            <a:r>
              <a:rPr lang="zh-CN" altLang="en-US" sz="2400" dirty="0" smtClean="0"/>
              <a:t> 按钮的检测</a:t>
            </a:r>
            <a:endParaRPr lang="en-US" altLang="zh-CN" sz="2400" dirty="0"/>
          </a:p>
          <a:p>
            <a:pPr>
              <a:buBlip>
                <a:blip r:embed="rId2"/>
              </a:buBlip>
            </a:pPr>
            <a:r>
              <a:rPr lang="zh-CN" altLang="en-US" sz="2400" dirty="0" smtClean="0"/>
              <a:t> 按钮的连接、控制</a:t>
            </a:r>
            <a:endParaRPr lang="en-US" altLang="zh-CN" sz="2400" dirty="0" smtClean="0"/>
          </a:p>
          <a:p>
            <a:pPr>
              <a:buBlip>
                <a:blip r:embed="rId2"/>
              </a:buBlip>
            </a:pPr>
            <a:r>
              <a:rPr lang="zh-CN" altLang="en-US" sz="2400" dirty="0" smtClean="0"/>
              <a:t>任务</a:t>
            </a:r>
            <a:r>
              <a:rPr lang="en-US" altLang="zh-CN" sz="2400" dirty="0" smtClean="0"/>
              <a:t>1</a:t>
            </a:r>
            <a:r>
              <a:rPr lang="zh-CN" altLang="en-US" sz="2400" dirty="0" smtClean="0"/>
              <a:t>：检测按钮状态</a:t>
            </a:r>
            <a:endParaRPr lang="en-US" altLang="zh-CN" sz="2400" dirty="0" smtClean="0"/>
          </a:p>
          <a:p>
            <a:pPr>
              <a:buBlip>
                <a:blip r:embed="rId2"/>
              </a:buBlip>
            </a:pPr>
            <a:r>
              <a:rPr lang="zh-CN" altLang="en-US" sz="2400" dirty="0" smtClean="0"/>
              <a:t>任务</a:t>
            </a:r>
            <a:r>
              <a:rPr lang="en-US" altLang="zh-CN" sz="2400" dirty="0" smtClean="0"/>
              <a:t>2</a:t>
            </a:r>
            <a:r>
              <a:rPr lang="zh-CN" altLang="en-US" sz="2400" dirty="0" smtClean="0"/>
              <a:t>：</a:t>
            </a:r>
            <a:r>
              <a:rPr lang="zh-CN" altLang="zh-CN" sz="2400" dirty="0"/>
              <a:t>用小灯来指示按钮是否</a:t>
            </a:r>
            <a:r>
              <a:rPr lang="zh-CN" altLang="zh-CN" sz="2400" dirty="0" smtClean="0"/>
              <a:t>按下</a:t>
            </a:r>
            <a:endParaRPr lang="en-US" altLang="zh-CN" sz="2400" dirty="0" smtClean="0"/>
          </a:p>
          <a:p>
            <a:pPr>
              <a:buBlip>
                <a:blip r:embed="rId2"/>
              </a:buBlip>
            </a:pPr>
            <a:r>
              <a:rPr lang="zh-CN" altLang="en-US" sz="2400" dirty="0" smtClean="0"/>
              <a:t>任务</a:t>
            </a:r>
            <a:r>
              <a:rPr lang="en-US" altLang="zh-CN" sz="2400" dirty="0" smtClean="0"/>
              <a:t>3</a:t>
            </a:r>
            <a:r>
              <a:rPr lang="zh-CN" altLang="en-US" sz="2400" dirty="0" smtClean="0"/>
              <a:t>：</a:t>
            </a:r>
            <a:r>
              <a:rPr lang="zh-CN" altLang="en-US" sz="2400" dirty="0">
                <a:sym typeface="Arial" pitchFamily="34" charset="0"/>
              </a:rPr>
              <a:t>按键每按一次，输出调试信息增加</a:t>
            </a:r>
            <a:r>
              <a:rPr lang="en-US" altLang="zh-CN" sz="2400" dirty="0" smtClean="0">
                <a:sym typeface="Arial" pitchFamily="34" charset="0"/>
              </a:rPr>
              <a:t>1</a:t>
            </a:r>
          </a:p>
          <a:p>
            <a:pPr>
              <a:buBlip>
                <a:blip r:embed="rId2"/>
              </a:buBlip>
            </a:pPr>
            <a:r>
              <a:rPr lang="zh-CN" altLang="en-US" sz="2400" dirty="0" smtClean="0">
                <a:sym typeface="Arial" pitchFamily="34" charset="0"/>
              </a:rPr>
              <a:t>任务</a:t>
            </a:r>
            <a:r>
              <a:rPr lang="en-US" altLang="zh-CN" sz="2400" dirty="0" smtClean="0">
                <a:sym typeface="Arial" pitchFamily="34" charset="0"/>
              </a:rPr>
              <a:t>4</a:t>
            </a:r>
            <a:r>
              <a:rPr lang="zh-CN" altLang="en-US" sz="2400" dirty="0" smtClean="0">
                <a:sym typeface="Arial" pitchFamily="34" charset="0"/>
              </a:rPr>
              <a:t>：</a:t>
            </a:r>
            <a:r>
              <a:rPr lang="zh-CN" altLang="zh-CN" sz="2400" dirty="0"/>
              <a:t>用按钮控制小灯亮灭</a:t>
            </a:r>
            <a:endParaRPr lang="en-US" altLang="zh-CN" sz="2400" dirty="0" smtClean="0"/>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extLst>
      <p:ext uri="{BB962C8B-B14F-4D97-AF65-F5344CB8AC3E}">
        <p14:creationId xmlns:p14="http://schemas.microsoft.com/office/powerpoint/2010/main" xmlns="" val="17540882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9" name="图片 1"/>
          <p:cNvPicPr>
            <a:picLocks noChangeAspect="1" noChangeArrowheads="1"/>
          </p:cNvPicPr>
          <p:nvPr/>
        </p:nvPicPr>
        <p:blipFill>
          <a:blip r:embed="rId3" cstate="print"/>
          <a:srcRect/>
          <a:stretch>
            <a:fillRect/>
          </a:stretch>
        </p:blipFill>
        <p:spPr bwMode="auto">
          <a:xfrm>
            <a:off x="3604861" y="4459065"/>
            <a:ext cx="2752725" cy="2433638"/>
          </a:xfrm>
          <a:prstGeom prst="rect">
            <a:avLst/>
          </a:prstGeom>
          <a:noFill/>
          <a:ln w="9525">
            <a:noFill/>
            <a:miter lim="800000"/>
            <a:headEnd/>
            <a:tailEnd/>
          </a:ln>
        </p:spPr>
      </p:pic>
      <p:pic>
        <p:nvPicPr>
          <p:cNvPr id="10" name="图片 2"/>
          <p:cNvPicPr>
            <a:picLocks noChangeAspect="1" noChangeArrowheads="1"/>
          </p:cNvPicPr>
          <p:nvPr/>
        </p:nvPicPr>
        <p:blipFill>
          <a:blip r:embed="rId4" cstate="print"/>
          <a:srcRect t="6654" b="34331"/>
          <a:stretch>
            <a:fillRect/>
          </a:stretch>
        </p:blipFill>
        <p:spPr bwMode="auto">
          <a:xfrm>
            <a:off x="207611" y="2508028"/>
            <a:ext cx="3209925" cy="1341437"/>
          </a:xfrm>
          <a:prstGeom prst="rect">
            <a:avLst/>
          </a:prstGeom>
          <a:noFill/>
          <a:ln w="9525">
            <a:noFill/>
            <a:miter lim="800000"/>
            <a:headEnd/>
            <a:tailEnd/>
          </a:ln>
        </p:spPr>
      </p:pic>
      <p:pic>
        <p:nvPicPr>
          <p:cNvPr id="11" name="图片 3"/>
          <p:cNvPicPr>
            <a:picLocks noChangeAspect="1" noChangeArrowheads="1"/>
          </p:cNvPicPr>
          <p:nvPr/>
        </p:nvPicPr>
        <p:blipFill>
          <a:blip r:embed="rId5" cstate="print"/>
          <a:srcRect/>
          <a:stretch>
            <a:fillRect/>
          </a:stretch>
        </p:blipFill>
        <p:spPr bwMode="auto">
          <a:xfrm>
            <a:off x="207611" y="4035203"/>
            <a:ext cx="3243262" cy="2049462"/>
          </a:xfrm>
          <a:prstGeom prst="rect">
            <a:avLst/>
          </a:prstGeom>
          <a:noFill/>
          <a:ln w="9525">
            <a:noFill/>
            <a:miter lim="800000"/>
            <a:headEnd/>
            <a:tailEnd/>
          </a:ln>
        </p:spPr>
      </p:pic>
      <p:pic>
        <p:nvPicPr>
          <p:cNvPr id="12" name="图片 4"/>
          <p:cNvPicPr>
            <a:picLocks noChangeAspect="1" noChangeArrowheads="1"/>
          </p:cNvPicPr>
          <p:nvPr/>
        </p:nvPicPr>
        <p:blipFill>
          <a:blip r:embed="rId6" cstate="print"/>
          <a:srcRect/>
          <a:stretch>
            <a:fillRect/>
          </a:stretch>
        </p:blipFill>
        <p:spPr bwMode="auto">
          <a:xfrm>
            <a:off x="3604861" y="2508028"/>
            <a:ext cx="2752725" cy="1838325"/>
          </a:xfrm>
          <a:prstGeom prst="rect">
            <a:avLst/>
          </a:prstGeom>
          <a:noFill/>
          <a:ln w="9525">
            <a:noFill/>
            <a:miter lim="800000"/>
            <a:headEnd/>
            <a:tailEnd/>
          </a:ln>
        </p:spPr>
      </p:pic>
      <p:pic>
        <p:nvPicPr>
          <p:cNvPr id="13" name="图片 5"/>
          <p:cNvPicPr>
            <a:picLocks noChangeAspect="1" noChangeArrowheads="1"/>
          </p:cNvPicPr>
          <p:nvPr/>
        </p:nvPicPr>
        <p:blipFill>
          <a:blip r:embed="rId7" cstate="print"/>
          <a:srcRect r="21861"/>
          <a:stretch>
            <a:fillRect/>
          </a:stretch>
        </p:blipFill>
        <p:spPr bwMode="auto">
          <a:xfrm>
            <a:off x="101600" y="6248366"/>
            <a:ext cx="3327400" cy="844550"/>
          </a:xfrm>
          <a:prstGeom prst="rect">
            <a:avLst/>
          </a:prstGeom>
          <a:noFill/>
          <a:ln w="9525">
            <a:noFill/>
            <a:miter lim="800000"/>
            <a:headEnd/>
            <a:tailEnd/>
          </a:ln>
        </p:spPr>
      </p:pic>
      <p:pic>
        <p:nvPicPr>
          <p:cNvPr id="26626"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797400" y="7391334"/>
            <a:ext cx="2371725" cy="160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381080" y="7873032"/>
            <a:ext cx="3416320" cy="646331"/>
          </a:xfrm>
          <a:prstGeom prst="rect">
            <a:avLst/>
          </a:prstGeom>
          <a:noFill/>
        </p:spPr>
        <p:txBody>
          <a:bodyPr wrap="none" rtlCol="0">
            <a:spAutoFit/>
          </a:bodyPr>
          <a:lstStyle/>
          <a:p>
            <a:r>
              <a:rPr lang="zh-CN" altLang="en-US" sz="3600" b="1" dirty="0"/>
              <a:t>有</a:t>
            </a:r>
            <a:r>
              <a:rPr lang="zh-CN" altLang="en-US" sz="3600" b="1" dirty="0" smtClean="0"/>
              <a:t>什么区别呢？</a:t>
            </a:r>
            <a:endParaRPr lang="zh-CN" altLang="en-US" sz="3600" b="1" dirty="0"/>
          </a:p>
        </p:txBody>
      </p:sp>
      <p:sp>
        <p:nvSpPr>
          <p:cNvPr id="16" name="Rectangle 2"/>
          <p:cNvSpPr txBox="1">
            <a:spLocks noChangeArrowheads="1"/>
          </p:cNvSpPr>
          <p:nvPr/>
        </p:nvSpPr>
        <p:spPr bwMode="auto">
          <a:xfrm>
            <a:off x="371352" y="1472871"/>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9"/>
              </a:buBlip>
            </a:pPr>
            <a:r>
              <a:rPr lang="zh-CN" altLang="en-US" sz="3200" dirty="0"/>
              <a:t>生活中的按钮</a:t>
            </a:r>
            <a:endParaRPr lang="en-US" altLang="zh-CN" sz="3200" dirty="0" smtClean="0">
              <a:ea typeface="宋体" panose="02010600030101010101" pitchFamily="2" charset="-122"/>
            </a:endParaRPr>
          </a:p>
        </p:txBody>
      </p:sp>
    </p:spTree>
    <p:extLst>
      <p:ext uri="{BB962C8B-B14F-4D97-AF65-F5344CB8AC3E}">
        <p14:creationId xmlns:p14="http://schemas.microsoft.com/office/powerpoint/2010/main" xmlns="" val="33070855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5" name="TextBox 4"/>
          <p:cNvSpPr txBox="1"/>
          <p:nvPr/>
        </p:nvSpPr>
        <p:spPr>
          <a:xfrm>
            <a:off x="371352" y="2897892"/>
            <a:ext cx="4493538" cy="461665"/>
          </a:xfrm>
          <a:prstGeom prst="rect">
            <a:avLst/>
          </a:prstGeom>
          <a:noFill/>
        </p:spPr>
        <p:txBody>
          <a:bodyPr wrap="none" rtlCol="0">
            <a:spAutoFit/>
          </a:bodyPr>
          <a:lstStyle/>
          <a:p>
            <a:r>
              <a:rPr lang="zh-CN" altLang="en-US" sz="2400" dirty="0" smtClean="0"/>
              <a:t>通过高低电平来判断有没有按下</a:t>
            </a:r>
            <a:endParaRPr lang="zh-CN" altLang="en-US" sz="2400" dirty="0"/>
          </a:p>
        </p:txBody>
      </p:sp>
      <p:sp>
        <p:nvSpPr>
          <p:cNvPr id="16" name="Rectangle 2"/>
          <p:cNvSpPr txBox="1">
            <a:spLocks noChangeArrowheads="1"/>
          </p:cNvSpPr>
          <p:nvPr/>
        </p:nvSpPr>
        <p:spPr bwMode="auto">
          <a:xfrm>
            <a:off x="371352" y="1472871"/>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3"/>
              </a:buBlip>
            </a:pPr>
            <a:r>
              <a:rPr lang="zh-CN" altLang="en-US" sz="3200" b="1" dirty="0" smtClean="0"/>
              <a:t>按钮是如何检测的呢？</a:t>
            </a:r>
            <a:endParaRPr lang="en-US" altLang="zh-CN" sz="3200" b="1" dirty="0" smtClean="0">
              <a:ea typeface="宋体" panose="02010600030101010101" pitchFamily="2" charset="-122"/>
            </a:endParaRPr>
          </a:p>
        </p:txBody>
      </p:sp>
      <p:grpSp>
        <p:nvGrpSpPr>
          <p:cNvPr id="14" name="组合 3"/>
          <p:cNvGrpSpPr>
            <a:grpSpLocks/>
          </p:cNvGrpSpPr>
          <p:nvPr/>
        </p:nvGrpSpPr>
        <p:grpSpPr bwMode="auto">
          <a:xfrm>
            <a:off x="679631" y="3723781"/>
            <a:ext cx="3615410" cy="1721485"/>
            <a:chOff x="1054" y="2251"/>
            <a:chExt cx="6438" cy="2710"/>
          </a:xfrm>
        </p:grpSpPr>
        <p:pic>
          <p:nvPicPr>
            <p:cNvPr id="15" name="图片 12297"/>
            <p:cNvPicPr>
              <a:picLocks noChangeAspect="1" noChangeArrowheads="1"/>
            </p:cNvPicPr>
            <p:nvPr/>
          </p:nvPicPr>
          <p:blipFill>
            <a:blip r:embed="rId4" cstate="print"/>
            <a:srcRect b="33374"/>
            <a:stretch>
              <a:fillRect/>
            </a:stretch>
          </p:blipFill>
          <p:spPr bwMode="auto">
            <a:xfrm>
              <a:off x="1054" y="2251"/>
              <a:ext cx="6438" cy="2711"/>
            </a:xfrm>
            <a:prstGeom prst="rect">
              <a:avLst/>
            </a:prstGeom>
            <a:noFill/>
            <a:ln w="9525">
              <a:noFill/>
              <a:miter lim="800000"/>
              <a:headEnd/>
              <a:tailEnd/>
            </a:ln>
          </p:spPr>
        </p:pic>
        <p:sp>
          <p:nvSpPr>
            <p:cNvPr id="17" name="直接连接符 12298"/>
            <p:cNvSpPr>
              <a:spLocks noChangeShapeType="1"/>
            </p:cNvSpPr>
            <p:nvPr/>
          </p:nvSpPr>
          <p:spPr bwMode="auto">
            <a:xfrm>
              <a:off x="1456" y="4590"/>
              <a:ext cx="937" cy="0"/>
            </a:xfrm>
            <a:prstGeom prst="line">
              <a:avLst/>
            </a:prstGeom>
            <a:noFill/>
            <a:ln w="57150">
              <a:solidFill>
                <a:schemeClr val="folHlink"/>
              </a:solidFill>
              <a:round/>
              <a:headEnd/>
              <a:tailEnd/>
            </a:ln>
          </p:spPr>
          <p:txBody>
            <a:bodyPr/>
            <a:lstStyle/>
            <a:p>
              <a:endParaRPr lang="zh-CN" altLang="en-US"/>
            </a:p>
          </p:txBody>
        </p:sp>
        <p:sp>
          <p:nvSpPr>
            <p:cNvPr id="18" name="直接连接符 12299"/>
            <p:cNvSpPr>
              <a:spLocks noChangeShapeType="1"/>
            </p:cNvSpPr>
            <p:nvPr/>
          </p:nvSpPr>
          <p:spPr bwMode="auto">
            <a:xfrm>
              <a:off x="3598" y="4590"/>
              <a:ext cx="1474" cy="0"/>
            </a:xfrm>
            <a:prstGeom prst="line">
              <a:avLst/>
            </a:prstGeom>
            <a:noFill/>
            <a:ln w="57150">
              <a:solidFill>
                <a:schemeClr val="folHlink"/>
              </a:solidFill>
              <a:bevel/>
              <a:headEnd/>
              <a:tailEnd/>
            </a:ln>
          </p:spPr>
          <p:txBody>
            <a:bodyPr/>
            <a:lstStyle/>
            <a:p>
              <a:endParaRPr lang="zh-CN" altLang="en-US"/>
            </a:p>
          </p:txBody>
        </p:sp>
        <p:sp>
          <p:nvSpPr>
            <p:cNvPr id="19" name="直接连接符 12300"/>
            <p:cNvSpPr>
              <a:spLocks noChangeShapeType="1"/>
            </p:cNvSpPr>
            <p:nvPr/>
          </p:nvSpPr>
          <p:spPr bwMode="auto">
            <a:xfrm>
              <a:off x="6278" y="4590"/>
              <a:ext cx="940" cy="0"/>
            </a:xfrm>
            <a:prstGeom prst="line">
              <a:avLst/>
            </a:prstGeom>
            <a:noFill/>
            <a:ln w="57150">
              <a:solidFill>
                <a:schemeClr val="folHlink"/>
              </a:solidFill>
              <a:bevel/>
              <a:headEnd/>
              <a:tailEnd/>
            </a:ln>
          </p:spPr>
          <p:txBody>
            <a:bodyPr/>
            <a:lstStyle/>
            <a:p>
              <a:endParaRPr lang="zh-CN" altLang="en-US"/>
            </a:p>
          </p:txBody>
        </p:sp>
        <p:sp>
          <p:nvSpPr>
            <p:cNvPr id="20" name="直接连接符 12301"/>
            <p:cNvSpPr>
              <a:spLocks noChangeShapeType="1"/>
            </p:cNvSpPr>
            <p:nvPr/>
          </p:nvSpPr>
          <p:spPr bwMode="auto">
            <a:xfrm>
              <a:off x="2393" y="3566"/>
              <a:ext cx="1206" cy="3"/>
            </a:xfrm>
            <a:prstGeom prst="line">
              <a:avLst/>
            </a:prstGeom>
            <a:noFill/>
            <a:ln w="57150">
              <a:solidFill>
                <a:schemeClr val="folHlink"/>
              </a:solidFill>
              <a:bevel/>
              <a:headEnd/>
              <a:tailEnd/>
            </a:ln>
          </p:spPr>
          <p:txBody>
            <a:bodyPr/>
            <a:lstStyle/>
            <a:p>
              <a:endParaRPr lang="zh-CN" altLang="en-US"/>
            </a:p>
          </p:txBody>
        </p:sp>
        <p:sp>
          <p:nvSpPr>
            <p:cNvPr id="21" name="直接连接符 12302"/>
            <p:cNvSpPr>
              <a:spLocks noChangeShapeType="1"/>
            </p:cNvSpPr>
            <p:nvPr/>
          </p:nvSpPr>
          <p:spPr bwMode="auto">
            <a:xfrm>
              <a:off x="5072" y="3566"/>
              <a:ext cx="1206" cy="3"/>
            </a:xfrm>
            <a:prstGeom prst="line">
              <a:avLst/>
            </a:prstGeom>
            <a:noFill/>
            <a:ln w="57150">
              <a:solidFill>
                <a:schemeClr val="folHlink"/>
              </a:solidFill>
              <a:bevel/>
              <a:headEnd/>
              <a:tailEnd/>
            </a:ln>
          </p:spPr>
          <p:txBody>
            <a:bodyPr/>
            <a:lstStyle/>
            <a:p>
              <a:endParaRPr lang="zh-CN" altLang="en-US"/>
            </a:p>
          </p:txBody>
        </p:sp>
        <p:sp>
          <p:nvSpPr>
            <p:cNvPr id="22" name="直接连接符 12303"/>
            <p:cNvSpPr>
              <a:spLocks noChangeShapeType="1"/>
            </p:cNvSpPr>
            <p:nvPr/>
          </p:nvSpPr>
          <p:spPr bwMode="auto">
            <a:xfrm flipV="1">
              <a:off x="6278" y="3569"/>
              <a:ext cx="3" cy="1021"/>
            </a:xfrm>
            <a:prstGeom prst="line">
              <a:avLst/>
            </a:prstGeom>
            <a:noFill/>
            <a:ln w="57150">
              <a:solidFill>
                <a:schemeClr val="folHlink"/>
              </a:solidFill>
              <a:miter lim="800000"/>
              <a:headEnd/>
              <a:tailEnd/>
            </a:ln>
          </p:spPr>
          <p:txBody>
            <a:bodyPr/>
            <a:lstStyle/>
            <a:p>
              <a:endParaRPr lang="zh-CN" altLang="en-US"/>
            </a:p>
          </p:txBody>
        </p:sp>
        <p:sp>
          <p:nvSpPr>
            <p:cNvPr id="23" name="直接连接符 12304"/>
            <p:cNvSpPr>
              <a:spLocks noChangeShapeType="1"/>
            </p:cNvSpPr>
            <p:nvPr/>
          </p:nvSpPr>
          <p:spPr bwMode="auto">
            <a:xfrm flipV="1">
              <a:off x="5072" y="3566"/>
              <a:ext cx="3" cy="1021"/>
            </a:xfrm>
            <a:prstGeom prst="line">
              <a:avLst/>
            </a:prstGeom>
            <a:noFill/>
            <a:ln w="57150">
              <a:solidFill>
                <a:schemeClr val="folHlink"/>
              </a:solidFill>
              <a:round/>
              <a:headEnd/>
              <a:tailEnd/>
            </a:ln>
          </p:spPr>
          <p:txBody>
            <a:bodyPr/>
            <a:lstStyle/>
            <a:p>
              <a:endParaRPr lang="zh-CN" altLang="en-US"/>
            </a:p>
          </p:txBody>
        </p:sp>
        <p:sp>
          <p:nvSpPr>
            <p:cNvPr id="24" name="直接连接符 12305"/>
            <p:cNvSpPr>
              <a:spLocks noChangeShapeType="1"/>
            </p:cNvSpPr>
            <p:nvPr/>
          </p:nvSpPr>
          <p:spPr bwMode="auto">
            <a:xfrm flipV="1">
              <a:off x="3598" y="3566"/>
              <a:ext cx="3" cy="1021"/>
            </a:xfrm>
            <a:prstGeom prst="line">
              <a:avLst/>
            </a:prstGeom>
            <a:noFill/>
            <a:ln w="57150">
              <a:solidFill>
                <a:schemeClr val="folHlink"/>
              </a:solidFill>
              <a:round/>
              <a:headEnd/>
              <a:tailEnd/>
            </a:ln>
          </p:spPr>
          <p:txBody>
            <a:bodyPr/>
            <a:lstStyle/>
            <a:p>
              <a:endParaRPr lang="zh-CN" altLang="en-US"/>
            </a:p>
          </p:txBody>
        </p:sp>
        <p:sp>
          <p:nvSpPr>
            <p:cNvPr id="25" name="直接连接符 12306"/>
            <p:cNvSpPr>
              <a:spLocks noChangeShapeType="1"/>
            </p:cNvSpPr>
            <p:nvPr/>
          </p:nvSpPr>
          <p:spPr bwMode="auto">
            <a:xfrm flipV="1">
              <a:off x="2393" y="3566"/>
              <a:ext cx="3" cy="1021"/>
            </a:xfrm>
            <a:prstGeom prst="line">
              <a:avLst/>
            </a:prstGeom>
            <a:noFill/>
            <a:ln w="57150">
              <a:solidFill>
                <a:schemeClr val="folHlink"/>
              </a:solidFill>
              <a:round/>
              <a:headEnd/>
              <a:tailEnd/>
            </a:ln>
          </p:spPr>
          <p:txBody>
            <a:bodyPr/>
            <a:lstStyle/>
            <a:p>
              <a:endParaRPr lang="zh-CN" altLang="en-US"/>
            </a:p>
          </p:txBody>
        </p:sp>
      </p:grpSp>
      <p:sp>
        <p:nvSpPr>
          <p:cNvPr id="26" name="标题 1"/>
          <p:cNvSpPr txBox="1">
            <a:spLocks noChangeArrowheads="1"/>
          </p:cNvSpPr>
          <p:nvPr/>
        </p:nvSpPr>
        <p:spPr bwMode="auto">
          <a:xfrm>
            <a:off x="3750770" y="7687942"/>
            <a:ext cx="4214813" cy="1246956"/>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altLang="zh-CN" sz="2000" b="1" dirty="0" smtClean="0"/>
              <a:t>          </a:t>
            </a:r>
            <a:r>
              <a:rPr lang="zh-CN" altLang="en-US" sz="2000" b="1" dirty="0" smtClean="0"/>
              <a:t>松开时低电平（</a:t>
            </a:r>
            <a:r>
              <a:rPr lang="en-US" altLang="zh-CN" sz="2000" b="1" dirty="0" smtClean="0"/>
              <a:t>0</a:t>
            </a:r>
            <a:r>
              <a:rPr lang="zh-CN" altLang="en-US" sz="2000" b="1" dirty="0" smtClean="0"/>
              <a:t>）</a:t>
            </a:r>
            <a:br>
              <a:rPr lang="zh-CN" altLang="en-US" sz="2000" b="1" dirty="0" smtClean="0"/>
            </a:br>
            <a:r>
              <a:rPr lang="zh-CN" altLang="en-US" sz="2000" b="1" dirty="0" smtClean="0"/>
              <a:t/>
            </a:r>
            <a:br>
              <a:rPr lang="zh-CN" altLang="en-US" sz="2000" b="1" dirty="0" smtClean="0"/>
            </a:br>
            <a:r>
              <a:rPr lang="zh-CN" altLang="en-US" sz="2000" b="1" dirty="0" smtClean="0"/>
              <a:t>          按下时高电平（</a:t>
            </a:r>
            <a:r>
              <a:rPr lang="en-US" altLang="zh-CN" sz="2000" b="1" dirty="0" smtClean="0"/>
              <a:t>1</a:t>
            </a:r>
            <a:r>
              <a:rPr lang="zh-CN" altLang="en-US" sz="2000" b="1" dirty="0" smtClean="0"/>
              <a:t>）</a:t>
            </a:r>
          </a:p>
        </p:txBody>
      </p:sp>
      <p:pic>
        <p:nvPicPr>
          <p:cNvPr id="27"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7401" y="6292530"/>
            <a:ext cx="3457575" cy="2790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 name="标题 1"/>
          <p:cNvSpPr txBox="1">
            <a:spLocks noChangeArrowheads="1"/>
          </p:cNvSpPr>
          <p:nvPr/>
        </p:nvSpPr>
        <p:spPr bwMode="auto">
          <a:xfrm>
            <a:off x="4929037" y="4163232"/>
            <a:ext cx="4214813" cy="1246956"/>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zh-CN" altLang="en-US" sz="2000" dirty="0" smtClean="0"/>
              <a:t>低电平（</a:t>
            </a:r>
            <a:r>
              <a:rPr lang="en-US" altLang="zh-CN" sz="2000" dirty="0" smtClean="0"/>
              <a:t>0</a:t>
            </a:r>
            <a:r>
              <a:rPr lang="zh-CN" altLang="en-US" sz="2000" dirty="0" smtClean="0"/>
              <a:t>）</a:t>
            </a:r>
            <a:br>
              <a:rPr lang="zh-CN" altLang="en-US" sz="2000" dirty="0" smtClean="0"/>
            </a:br>
            <a:r>
              <a:rPr lang="zh-CN" altLang="en-US" sz="2000" dirty="0" smtClean="0"/>
              <a:t/>
            </a:r>
            <a:br>
              <a:rPr lang="zh-CN" altLang="en-US" sz="2000" dirty="0" smtClean="0"/>
            </a:br>
            <a:r>
              <a:rPr lang="zh-CN" altLang="en-US" sz="2000" dirty="0" smtClean="0"/>
              <a:t>高电平（</a:t>
            </a:r>
            <a:r>
              <a:rPr lang="en-US" altLang="zh-CN" sz="2000" dirty="0" smtClean="0"/>
              <a:t>1</a:t>
            </a:r>
            <a:r>
              <a:rPr lang="zh-CN" altLang="en-US" sz="2000" dirty="0" smtClean="0"/>
              <a:t>）</a:t>
            </a:r>
          </a:p>
        </p:txBody>
      </p:sp>
    </p:spTree>
    <p:extLst>
      <p:ext uri="{BB962C8B-B14F-4D97-AF65-F5344CB8AC3E}">
        <p14:creationId xmlns:p14="http://schemas.microsoft.com/office/powerpoint/2010/main" xmlns="" val="31097844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1" name="Rectangle 2"/>
          <p:cNvSpPr txBox="1">
            <a:spLocks noChangeArrowheads="1"/>
          </p:cNvSpPr>
          <p:nvPr/>
        </p:nvSpPr>
        <p:spPr bwMode="auto">
          <a:xfrm>
            <a:off x="628650" y="1449388"/>
            <a:ext cx="622935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457200" indent="-457200"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fontAlgn="base">
              <a:spcBef>
                <a:spcPct val="0"/>
              </a:spcBef>
              <a:spcAft>
                <a:spcPct val="0"/>
              </a:spcAft>
              <a:defRPr>
                <a:solidFill>
                  <a:schemeClr val="tx1"/>
                </a:solidFill>
                <a:latin typeface="Calibri" panose="020F0502020204030204" pitchFamily="34" charset="0"/>
              </a:defRPr>
            </a:lvl6pPr>
            <a:lvl7pPr marL="2971800" indent="-228600" defTabSz="685800" fontAlgn="base">
              <a:spcBef>
                <a:spcPct val="0"/>
              </a:spcBef>
              <a:spcAft>
                <a:spcPct val="0"/>
              </a:spcAft>
              <a:defRPr>
                <a:solidFill>
                  <a:schemeClr val="tx1"/>
                </a:solidFill>
                <a:latin typeface="Calibri" panose="020F0502020204030204" pitchFamily="34" charset="0"/>
              </a:defRPr>
            </a:lvl7pPr>
            <a:lvl8pPr marL="3429000" indent="-228600" defTabSz="685800" fontAlgn="base">
              <a:spcBef>
                <a:spcPct val="0"/>
              </a:spcBef>
              <a:spcAft>
                <a:spcPct val="0"/>
              </a:spcAft>
              <a:defRPr>
                <a:solidFill>
                  <a:schemeClr val="tx1"/>
                </a:solidFill>
                <a:latin typeface="Calibri" panose="020F0502020204030204" pitchFamily="34" charset="0"/>
              </a:defRPr>
            </a:lvl8pPr>
            <a:lvl9pPr marL="3886200" indent="-228600" defTabSz="6858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buFontTx/>
              <a:buBlip>
                <a:blip r:embed="rId3"/>
              </a:buBlip>
            </a:pPr>
            <a:r>
              <a:rPr lang="zh-CN" altLang="en-US" sz="2800" b="1" dirty="0" smtClean="0">
                <a:latin typeface="Calibri Light" panose="020F0302020204030204" pitchFamily="34" charset="0"/>
                <a:ea typeface="宋体" panose="02010600030101010101" pitchFamily="2" charset="-122"/>
              </a:rPr>
              <a:t>按钮的连接</a:t>
            </a:r>
            <a:endParaRPr lang="en-US" altLang="zh-CN" sz="2800" b="1" dirty="0">
              <a:latin typeface="Calibri Light" panose="020F0302020204030204" pitchFamily="34" charset="0"/>
              <a:ea typeface="宋体" panose="02010600030101010101" pitchFamily="2" charset="-122"/>
            </a:endParaRPr>
          </a:p>
        </p:txBody>
      </p:sp>
      <p:sp>
        <p:nvSpPr>
          <p:cNvPr id="13322" name="Rectangle 3"/>
          <p:cNvSpPr>
            <a:spLocks noGrp="1" noChangeArrowheads="1"/>
          </p:cNvSpPr>
          <p:nvPr>
            <p:ph idx="1"/>
          </p:nvPr>
        </p:nvSpPr>
        <p:spPr bwMode="auto">
          <a:xfrm>
            <a:off x="628650" y="2582863"/>
            <a:ext cx="5600700" cy="920750"/>
          </a:xfrm>
        </p:spPr>
        <p:txBody>
          <a:bodyPr wrap="square" numCol="1" anchor="t" anchorCtr="0" compatLnSpc="1">
            <a:prstTxWarp prst="textNoShape">
              <a:avLst/>
            </a:prstTxWarp>
          </a:bodyPr>
          <a:lstStyle/>
          <a:p>
            <a:r>
              <a:rPr lang="zh-CN" altLang="en-US" sz="2400" dirty="0" smtClean="0">
                <a:solidFill>
                  <a:schemeClr val="tx2"/>
                </a:solidFill>
                <a:ea typeface="宋体" panose="02010600030101010101" pitchFamily="2" charset="-122"/>
              </a:rPr>
              <a:t>一一对应原则</a:t>
            </a:r>
            <a:endParaRPr lang="en-US" altLang="zh-CN" sz="2400" dirty="0" smtClean="0">
              <a:solidFill>
                <a:schemeClr val="tx2"/>
              </a:solidFill>
              <a:ea typeface="宋体" panose="02010600030101010101" pitchFamily="2" charset="-122"/>
            </a:endParaRPr>
          </a:p>
        </p:txBody>
      </p:sp>
      <p:sp>
        <p:nvSpPr>
          <p:cNvPr id="26"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28" name="TextBox 2"/>
          <p:cNvSpPr>
            <a:spLocks noChangeArrowheads="1"/>
          </p:cNvSpPr>
          <p:nvPr/>
        </p:nvSpPr>
        <p:spPr bwMode="auto">
          <a:xfrm>
            <a:off x="838268" y="3686247"/>
            <a:ext cx="3670300" cy="1015663"/>
          </a:xfrm>
          <a:prstGeom prst="rect">
            <a:avLst/>
          </a:prstGeom>
          <a:noFill/>
          <a:ln w="9525">
            <a:noFill/>
            <a:miter lim="800000"/>
            <a:headEnd/>
            <a:tailEnd/>
          </a:ln>
        </p:spPr>
        <p:txBody>
          <a:bodyPr>
            <a:spAutoFit/>
          </a:bodyPr>
          <a:lstStyle/>
          <a:p>
            <a:r>
              <a:rPr lang="en-US" altLang="zh-CN" sz="2000" dirty="0">
                <a:solidFill>
                  <a:srgbClr val="000000"/>
                </a:solidFill>
                <a:sym typeface="Arial" pitchFamily="34" charset="0"/>
              </a:rPr>
              <a:t>VCC</a:t>
            </a:r>
            <a:r>
              <a:rPr lang="zh-CN" altLang="en-US" sz="2000" dirty="0">
                <a:solidFill>
                  <a:srgbClr val="000000"/>
                </a:solidFill>
                <a:sym typeface="Arial" pitchFamily="34" charset="0"/>
              </a:rPr>
              <a:t>：电源</a:t>
            </a:r>
          </a:p>
          <a:p>
            <a:r>
              <a:rPr lang="en-US" altLang="zh-CN" sz="2000" dirty="0">
                <a:solidFill>
                  <a:srgbClr val="000000"/>
                </a:solidFill>
                <a:sym typeface="Arial" pitchFamily="34" charset="0"/>
              </a:rPr>
              <a:t>GND</a:t>
            </a:r>
            <a:r>
              <a:rPr lang="zh-CN" altLang="en-US" sz="2000" dirty="0">
                <a:solidFill>
                  <a:srgbClr val="000000"/>
                </a:solidFill>
                <a:sym typeface="Arial" pitchFamily="34" charset="0"/>
              </a:rPr>
              <a:t>：地</a:t>
            </a:r>
          </a:p>
          <a:p>
            <a:r>
              <a:rPr lang="en-US" altLang="zh-CN" sz="2000" dirty="0">
                <a:solidFill>
                  <a:srgbClr val="000000"/>
                </a:solidFill>
                <a:sym typeface="Arial" pitchFamily="34" charset="0"/>
              </a:rPr>
              <a:t>OUT</a:t>
            </a:r>
            <a:r>
              <a:rPr lang="zh-CN" altLang="en-US" sz="2000" dirty="0">
                <a:solidFill>
                  <a:srgbClr val="000000"/>
                </a:solidFill>
                <a:sym typeface="Arial" pitchFamily="34" charset="0"/>
              </a:rPr>
              <a:t>：反馈</a:t>
            </a:r>
          </a:p>
        </p:txBody>
      </p:sp>
      <p:pic>
        <p:nvPicPr>
          <p:cNvPr id="30" name="Picture 2"/>
          <p:cNvPicPr>
            <a:picLocks noChangeAspect="1" noChangeArrowheads="1"/>
          </p:cNvPicPr>
          <p:nvPr/>
        </p:nvPicPr>
        <p:blipFill>
          <a:blip r:embed="rId4" cstate="print"/>
          <a:srcRect/>
          <a:stretch>
            <a:fillRect/>
          </a:stretch>
        </p:blipFill>
        <p:spPr bwMode="auto">
          <a:xfrm>
            <a:off x="2832490" y="3575881"/>
            <a:ext cx="1821669" cy="1236394"/>
          </a:xfrm>
          <a:prstGeom prst="rect">
            <a:avLst/>
          </a:prstGeom>
          <a:noFill/>
          <a:ln w="9525">
            <a:noFill/>
            <a:miter lim="800000"/>
            <a:headEnd/>
            <a:tailEnd/>
          </a:ln>
          <a:effectLst/>
        </p:spPr>
      </p:pic>
      <p:pic>
        <p:nvPicPr>
          <p:cNvPr id="39" name="Picture 2"/>
          <p:cNvPicPr>
            <a:picLocks noChangeAspect="1" noChangeArrowheads="1"/>
          </p:cNvPicPr>
          <p:nvPr/>
        </p:nvPicPr>
        <p:blipFill>
          <a:blip r:embed="rId5" cstate="print"/>
          <a:srcRect/>
          <a:stretch>
            <a:fillRect/>
          </a:stretch>
        </p:blipFill>
        <p:spPr bwMode="auto">
          <a:xfrm rot="16200000">
            <a:off x="1100269" y="5678355"/>
            <a:ext cx="3798229" cy="2499914"/>
          </a:xfrm>
          <a:prstGeom prst="rect">
            <a:avLst/>
          </a:prstGeom>
          <a:noFill/>
          <a:ln w="9525">
            <a:noFill/>
            <a:miter lim="800000"/>
            <a:headEnd/>
            <a:tailEnd/>
          </a:ln>
          <a:effectLst/>
        </p:spPr>
      </p:pic>
      <p:sp>
        <p:nvSpPr>
          <p:cNvPr id="40"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Tree>
    <p:extLst>
      <p:ext uri="{BB962C8B-B14F-4D97-AF65-F5344CB8AC3E}">
        <p14:creationId xmlns:p14="http://schemas.microsoft.com/office/powerpoint/2010/main" xmlns="" val="41375859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27" name="Picture 3"/>
          <p:cNvPicPr>
            <a:picLocks noChangeAspect="1" noChangeArrowheads="1"/>
          </p:cNvPicPr>
          <p:nvPr/>
        </p:nvPicPr>
        <p:blipFill>
          <a:blip r:embed="rId2" cstate="print"/>
          <a:srcRect/>
          <a:stretch>
            <a:fillRect/>
          </a:stretch>
        </p:blipFill>
        <p:spPr bwMode="auto">
          <a:xfrm rot="10800000">
            <a:off x="2054217" y="3189353"/>
            <a:ext cx="3889317" cy="4334497"/>
          </a:xfrm>
          <a:prstGeom prst="rect">
            <a:avLst/>
          </a:prstGeom>
          <a:noFill/>
          <a:ln w="9525">
            <a:noFill/>
            <a:miter lim="800000"/>
            <a:headEnd/>
            <a:tailEnd/>
          </a:ln>
          <a:effectLst/>
        </p:spPr>
      </p:pic>
      <p:pic>
        <p:nvPicPr>
          <p:cNvPr id="28" name="Picture 6"/>
          <p:cNvPicPr>
            <a:picLocks noChangeAspect="1" noChangeArrowheads="1"/>
          </p:cNvPicPr>
          <p:nvPr/>
        </p:nvPicPr>
        <p:blipFill>
          <a:blip r:embed="rId3" cstate="print"/>
          <a:srcRect/>
          <a:stretch>
            <a:fillRect/>
          </a:stretch>
        </p:blipFill>
        <p:spPr bwMode="auto">
          <a:xfrm>
            <a:off x="2821496" y="2194374"/>
            <a:ext cx="1502326" cy="2205301"/>
          </a:xfrm>
          <a:prstGeom prst="rect">
            <a:avLst/>
          </a:prstGeom>
          <a:noFill/>
          <a:ln w="9525">
            <a:noFill/>
            <a:miter lim="800000"/>
            <a:headEnd/>
            <a:tailEnd/>
          </a:ln>
          <a:effectLst/>
        </p:spPr>
      </p:pic>
      <p:sp>
        <p:nvSpPr>
          <p:cNvPr id="35" name="TextBox 34"/>
          <p:cNvSpPr txBox="1"/>
          <p:nvPr/>
        </p:nvSpPr>
        <p:spPr>
          <a:xfrm>
            <a:off x="118718" y="4405948"/>
            <a:ext cx="2069753" cy="369332"/>
          </a:xfrm>
          <a:prstGeom prst="rect">
            <a:avLst/>
          </a:prstGeom>
          <a:noFill/>
        </p:spPr>
        <p:txBody>
          <a:bodyPr wrap="square" rtlCol="0">
            <a:spAutoFit/>
          </a:bodyPr>
          <a:lstStyle/>
          <a:p>
            <a:r>
              <a:rPr lang="zh-CN" altLang="en-US" dirty="0" smtClean="0"/>
              <a:t>接地 （电源负极）</a:t>
            </a:r>
            <a:endParaRPr lang="zh-CN" altLang="en-US" dirty="0"/>
          </a:p>
        </p:txBody>
      </p:sp>
      <p:cxnSp>
        <p:nvCxnSpPr>
          <p:cNvPr id="36" name="直接箭头连接符 35"/>
          <p:cNvCxnSpPr/>
          <p:nvPr/>
        </p:nvCxnSpPr>
        <p:spPr>
          <a:xfrm>
            <a:off x="2118447" y="4064045"/>
            <a:ext cx="1615345" cy="423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6152" y="3846484"/>
            <a:ext cx="2280830" cy="369332"/>
          </a:xfrm>
          <a:prstGeom prst="rect">
            <a:avLst/>
          </a:prstGeom>
          <a:noFill/>
        </p:spPr>
        <p:txBody>
          <a:bodyPr wrap="square" rtlCol="0">
            <a:spAutoFit/>
          </a:bodyPr>
          <a:lstStyle/>
          <a:p>
            <a:r>
              <a:rPr lang="zh-CN" altLang="en-US" dirty="0" smtClean="0"/>
              <a:t>接信号线（</a:t>
            </a:r>
            <a:r>
              <a:rPr lang="en-US" altLang="zh-CN" dirty="0" smtClean="0"/>
              <a:t>GPIO25</a:t>
            </a:r>
            <a:r>
              <a:rPr lang="zh-CN" altLang="en-US" dirty="0" smtClean="0"/>
              <a:t>）</a:t>
            </a:r>
            <a:endParaRPr lang="zh-CN" altLang="en-US" dirty="0"/>
          </a:p>
        </p:txBody>
      </p:sp>
      <p:sp>
        <p:nvSpPr>
          <p:cNvPr id="42" name="TextBox 41"/>
          <p:cNvSpPr txBox="1"/>
          <p:nvPr/>
        </p:nvSpPr>
        <p:spPr>
          <a:xfrm>
            <a:off x="337003" y="3511711"/>
            <a:ext cx="1781444" cy="369332"/>
          </a:xfrm>
          <a:prstGeom prst="rect">
            <a:avLst/>
          </a:prstGeom>
          <a:noFill/>
        </p:spPr>
        <p:txBody>
          <a:bodyPr wrap="square" rtlCol="0">
            <a:spAutoFit/>
          </a:bodyPr>
          <a:lstStyle/>
          <a:p>
            <a:r>
              <a:rPr lang="zh-CN" altLang="en-US" smtClean="0"/>
              <a:t>接</a:t>
            </a:r>
            <a:r>
              <a:rPr lang="en-US" altLang="zh-CN" smtClean="0"/>
              <a:t>VCC</a:t>
            </a:r>
            <a:r>
              <a:rPr lang="zh-CN" altLang="en-US" smtClean="0"/>
              <a:t>电</a:t>
            </a:r>
            <a:r>
              <a:rPr lang="zh-CN" altLang="en-US" dirty="0" smtClean="0"/>
              <a:t>源正极</a:t>
            </a:r>
            <a:endParaRPr lang="zh-CN" altLang="en-US" dirty="0"/>
          </a:p>
        </p:txBody>
      </p:sp>
      <p:cxnSp>
        <p:nvCxnSpPr>
          <p:cNvPr id="43" name="直接箭头连接符 42"/>
          <p:cNvCxnSpPr/>
          <p:nvPr/>
        </p:nvCxnSpPr>
        <p:spPr>
          <a:xfrm flipV="1">
            <a:off x="1928812" y="4253959"/>
            <a:ext cx="1881178" cy="3356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a:off x="1806183" y="3728662"/>
            <a:ext cx="1629167" cy="1750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719399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77837" y="1828882"/>
            <a:ext cx="5915025" cy="1035157"/>
          </a:xfrm>
        </p:spPr>
        <p:txBody>
          <a:bodyPr/>
          <a:lstStyle/>
          <a:p>
            <a:pPr marL="457200" indent="-457200">
              <a:buBlip>
                <a:blip r:embed="rId3"/>
              </a:buBlip>
            </a:pPr>
            <a:r>
              <a:rPr lang="zh-CN" altLang="en-US" sz="3200" dirty="0" smtClean="0"/>
              <a:t>任务</a:t>
            </a:r>
            <a:r>
              <a:rPr lang="en-US" altLang="zh-CN" sz="3200" dirty="0"/>
              <a:t>1</a:t>
            </a:r>
            <a:r>
              <a:rPr lang="zh-CN" altLang="en-US" sz="3200" dirty="0"/>
              <a:t>：检测按钮状态</a:t>
            </a:r>
            <a:r>
              <a:rPr lang="en-US" altLang="zh-CN" sz="3200" dirty="0"/>
              <a:t/>
            </a:r>
            <a:br>
              <a:rPr lang="en-US" altLang="zh-CN" sz="3200" dirty="0"/>
            </a:br>
            <a:endParaRPr lang="en-US" altLang="zh-CN" sz="3200" dirty="0" smtClean="0">
              <a:ea typeface="宋体" panose="02010600030101010101" pitchFamily="2" charset="-122"/>
            </a:endParaRPr>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39" name="文本框 1"/>
          <p:cNvSpPr txBox="1"/>
          <p:nvPr/>
        </p:nvSpPr>
        <p:spPr>
          <a:xfrm>
            <a:off x="265251" y="2667060"/>
            <a:ext cx="6340197" cy="1015663"/>
          </a:xfrm>
          <a:prstGeom prst="rect">
            <a:avLst/>
          </a:prstGeom>
          <a:noFill/>
        </p:spPr>
        <p:txBody>
          <a:bodyPr wrap="none" rtlCol="0">
            <a:spAutoFit/>
          </a:bodyPr>
          <a:lstStyle/>
          <a:p>
            <a:r>
              <a:rPr lang="zh-CN" altLang="en-US" sz="2000" dirty="0" smtClean="0"/>
              <a:t>按钮正确连接在树莓派主板上后，如何判断按钮按下</a:t>
            </a:r>
            <a:endParaRPr lang="en-US" altLang="zh-CN" sz="2000" dirty="0" smtClean="0"/>
          </a:p>
          <a:p>
            <a:r>
              <a:rPr lang="zh-CN" altLang="en-US" sz="2000" dirty="0" smtClean="0"/>
              <a:t>以及松开时的状态和系统值呢？我们可以通过输出调试</a:t>
            </a:r>
            <a:endParaRPr lang="en-US" altLang="zh-CN" sz="2000" dirty="0" smtClean="0"/>
          </a:p>
          <a:p>
            <a:r>
              <a:rPr lang="zh-CN" altLang="en-US" sz="2000" dirty="0" smtClean="0"/>
              <a:t>信息来直观感受按钮的状态。</a:t>
            </a:r>
            <a:endParaRPr lang="zh-CN" altLang="en-US" sz="2000" dirty="0"/>
          </a:p>
        </p:txBody>
      </p:sp>
      <p:sp>
        <p:nvSpPr>
          <p:cNvPr id="41" name="文本框 1"/>
          <p:cNvSpPr txBox="1"/>
          <p:nvPr/>
        </p:nvSpPr>
        <p:spPr>
          <a:xfrm>
            <a:off x="289522" y="7162742"/>
            <a:ext cx="6655989" cy="707886"/>
          </a:xfrm>
          <a:prstGeom prst="rect">
            <a:avLst/>
          </a:prstGeom>
          <a:noFill/>
        </p:spPr>
        <p:txBody>
          <a:bodyPr wrap="none" rtlCol="0">
            <a:spAutoFit/>
          </a:bodyPr>
          <a:lstStyle/>
          <a:p>
            <a:r>
              <a:rPr lang="zh-CN" altLang="en-US" sz="2000" smtClean="0"/>
              <a:t>建“按钮状态”</a:t>
            </a:r>
            <a:r>
              <a:rPr lang="zh-CN" altLang="en-US" sz="2000" dirty="0" smtClean="0"/>
              <a:t>这一变量，检测按钮</a:t>
            </a:r>
            <a:r>
              <a:rPr lang="en-US" altLang="zh-CN" sz="2000" dirty="0" smtClean="0"/>
              <a:t>100</a:t>
            </a:r>
            <a:r>
              <a:rPr lang="zh-CN" altLang="en-US" sz="2000" dirty="0" smtClean="0"/>
              <a:t>次按下或者松开时，</a:t>
            </a:r>
            <a:endParaRPr lang="en-US" altLang="zh-CN" sz="2000" dirty="0" smtClean="0"/>
          </a:p>
          <a:p>
            <a:r>
              <a:rPr lang="zh-CN" altLang="en-US" sz="2000" dirty="0" smtClean="0"/>
              <a:t>输出调试窗口的值。</a:t>
            </a:r>
            <a:endParaRPr lang="zh-CN" altLang="en-US" sz="2000" dirty="0"/>
          </a:p>
        </p:txBody>
      </p:sp>
      <p:sp>
        <p:nvSpPr>
          <p:cNvPr id="42" name="文本框 1"/>
          <p:cNvSpPr txBox="1"/>
          <p:nvPr/>
        </p:nvSpPr>
        <p:spPr>
          <a:xfrm>
            <a:off x="441922" y="8069375"/>
            <a:ext cx="4804520" cy="400110"/>
          </a:xfrm>
          <a:prstGeom prst="rect">
            <a:avLst/>
          </a:prstGeom>
          <a:noFill/>
        </p:spPr>
        <p:txBody>
          <a:bodyPr wrap="none" rtlCol="0">
            <a:spAutoFit/>
          </a:bodyPr>
          <a:lstStyle/>
          <a:p>
            <a:r>
              <a:rPr lang="zh-CN" altLang="en-US" sz="2000" dirty="0" smtClean="0"/>
              <a:t>这时你觉得按钮按下时的值是</a:t>
            </a:r>
            <a:r>
              <a:rPr lang="en-US" altLang="zh-CN" sz="2000" dirty="0" smtClean="0"/>
              <a:t>1</a:t>
            </a:r>
            <a:r>
              <a:rPr lang="zh-CN" altLang="en-US" sz="2000" dirty="0" smtClean="0"/>
              <a:t>还是</a:t>
            </a:r>
            <a:r>
              <a:rPr lang="en-US" altLang="zh-CN" sz="2000" dirty="0" smtClean="0"/>
              <a:t>0</a:t>
            </a:r>
            <a:r>
              <a:rPr lang="zh-CN" altLang="en-US" sz="2000" dirty="0" smtClean="0"/>
              <a:t>呢？</a:t>
            </a:r>
            <a:endParaRPr lang="zh-CN" altLang="en-US" sz="2000" dirty="0"/>
          </a:p>
        </p:txBody>
      </p:sp>
      <p:pic>
        <p:nvPicPr>
          <p:cNvPr id="58371" name="Picture 3"/>
          <p:cNvPicPr>
            <a:picLocks noChangeAspect="1" noChangeArrowheads="1"/>
          </p:cNvPicPr>
          <p:nvPr/>
        </p:nvPicPr>
        <p:blipFill>
          <a:blip r:embed="rId4" cstate="print"/>
          <a:srcRect/>
          <a:stretch>
            <a:fillRect/>
          </a:stretch>
        </p:blipFill>
        <p:spPr bwMode="auto">
          <a:xfrm>
            <a:off x="685872" y="4114822"/>
            <a:ext cx="5819775" cy="2371725"/>
          </a:xfrm>
          <a:prstGeom prst="rect">
            <a:avLst/>
          </a:prstGeom>
          <a:noFill/>
          <a:ln w="9525">
            <a:noFill/>
            <a:miter lim="800000"/>
            <a:headEnd/>
            <a:tailEnd/>
          </a:ln>
        </p:spPr>
      </p:pic>
    </p:spTree>
    <p:extLst>
      <p:ext uri="{BB962C8B-B14F-4D97-AF65-F5344CB8AC3E}">
        <p14:creationId xmlns:p14="http://schemas.microsoft.com/office/powerpoint/2010/main" xmlns="" val="9533480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71488" y="1350963"/>
            <a:ext cx="5915025" cy="1304925"/>
          </a:xfrm>
        </p:spPr>
        <p:txBody>
          <a:bodyPr/>
          <a:lstStyle/>
          <a:p>
            <a:pPr marL="457200" indent="-457200">
              <a:buFontTx/>
              <a:buBlip>
                <a:blip r:embed="rId3"/>
              </a:buBlip>
            </a:pPr>
            <a:r>
              <a:rPr lang="zh-CN" altLang="en-US" sz="2800" smtClean="0">
                <a:ea typeface="宋体" panose="02010600030101010101" pitchFamily="2" charset="-122"/>
              </a:rPr>
              <a:t>树莓派是什么？</a:t>
            </a:r>
            <a:endParaRPr lang="en-US" altLang="zh-CN" sz="2800" smtClean="0">
              <a:ea typeface="宋体" panose="02010600030101010101" pitchFamily="2" charset="-122"/>
            </a:endParaRPr>
          </a:p>
        </p:txBody>
      </p:sp>
      <p:sp>
        <p:nvSpPr>
          <p:cNvPr id="11267" name="Rectangle 3"/>
          <p:cNvSpPr>
            <a:spLocks noGrp="1" noChangeArrowheads="1"/>
          </p:cNvSpPr>
          <p:nvPr>
            <p:ph idx="1"/>
          </p:nvPr>
        </p:nvSpPr>
        <p:spPr bwMode="auto">
          <a:xfrm>
            <a:off x="628648" y="2287086"/>
            <a:ext cx="5600700" cy="2789238"/>
          </a:xfrm>
        </p:spPr>
        <p:txBody>
          <a:bodyPr wrap="square" numCol="1" anchor="t" anchorCtr="0" compatLnSpc="1">
            <a:prstTxWarp prst="textNoShape">
              <a:avLst/>
            </a:prstTxWarp>
            <a:normAutofit/>
          </a:bodyPr>
          <a:lstStyle/>
          <a:p>
            <a:r>
              <a:rPr lang="zh-CN" altLang="en-US" sz="2400" dirty="0" smtClean="0"/>
              <a:t>树莓派就是一个微型电脑，里面的操作系统为</a:t>
            </a:r>
            <a:r>
              <a:rPr lang="en-US" altLang="zh-CN" sz="2400" dirty="0" err="1" smtClean="0"/>
              <a:t>linux</a:t>
            </a:r>
            <a:r>
              <a:rPr lang="zh-CN" altLang="en-US" sz="2400" dirty="0" smtClean="0"/>
              <a:t>（</a:t>
            </a:r>
            <a:r>
              <a:rPr lang="en-US" altLang="zh-CN" sz="2400" dirty="0" err="1" smtClean="0"/>
              <a:t>debian</a:t>
            </a:r>
            <a:r>
              <a:rPr lang="zh-CN" altLang="en-US" sz="2400" dirty="0" smtClean="0"/>
              <a:t>版本），</a:t>
            </a:r>
            <a:r>
              <a:rPr lang="en-US" altLang="zh-CN" sz="2400" dirty="0" err="1" smtClean="0"/>
              <a:t>linux</a:t>
            </a:r>
            <a:r>
              <a:rPr lang="zh-CN" altLang="en-US" sz="2400" dirty="0" smtClean="0"/>
              <a:t>可以支持很多驱动，不用手写。另外，官网上有集成的驱动</a:t>
            </a:r>
            <a:r>
              <a:rPr lang="en-US" altLang="zh-CN" sz="2400" dirty="0" err="1" smtClean="0"/>
              <a:t>api</a:t>
            </a:r>
            <a:r>
              <a:rPr lang="zh-CN" altLang="en-US" sz="2400" dirty="0" smtClean="0"/>
              <a:t>，</a:t>
            </a:r>
            <a:r>
              <a:rPr lang="en-US" altLang="zh-CN" sz="2400" dirty="0" smtClean="0"/>
              <a:t>C</a:t>
            </a:r>
            <a:r>
              <a:rPr lang="zh-CN" altLang="en-US" sz="2400" dirty="0" smtClean="0"/>
              <a:t>、</a:t>
            </a:r>
            <a:r>
              <a:rPr lang="en-US" altLang="zh-CN" sz="2400" dirty="0" smtClean="0"/>
              <a:t>python</a:t>
            </a:r>
            <a:r>
              <a:rPr lang="zh-CN" altLang="en-US" sz="2400" dirty="0" smtClean="0"/>
              <a:t>等都有。 </a:t>
            </a:r>
            <a:r>
              <a:rPr lang="en-US" altLang="zh-CN" sz="2400" dirty="0" smtClean="0"/>
              <a:t>Raspberry Pi(</a:t>
            </a:r>
            <a:r>
              <a:rPr lang="zh-CN" altLang="en-US" sz="2400" dirty="0" smtClean="0"/>
              <a:t>中文名为“树莓派”</a:t>
            </a:r>
            <a:r>
              <a:rPr lang="en-US" altLang="zh-CN" sz="2400" dirty="0" smtClean="0"/>
              <a:t>,</a:t>
            </a:r>
            <a:r>
              <a:rPr lang="zh-CN" altLang="en-US" sz="2400" dirty="0" smtClean="0"/>
              <a:t>简写为</a:t>
            </a:r>
            <a:r>
              <a:rPr lang="en-US" altLang="zh-CN" sz="2400" dirty="0" err="1" smtClean="0"/>
              <a:t>RPi</a:t>
            </a:r>
            <a:r>
              <a:rPr lang="zh-CN" altLang="en-US" sz="2400" dirty="0" smtClean="0"/>
              <a:t>，或者</a:t>
            </a:r>
            <a:r>
              <a:rPr lang="en-US" altLang="zh-CN" sz="2400" dirty="0" err="1" smtClean="0"/>
              <a:t>RasPi</a:t>
            </a:r>
            <a:r>
              <a:rPr lang="en-US" altLang="zh-CN" sz="2400" dirty="0" smtClean="0"/>
              <a:t>/</a:t>
            </a:r>
            <a:r>
              <a:rPr lang="en-US" altLang="zh-CN" sz="2400" dirty="0" err="1" smtClean="0"/>
              <a:t>RPi</a:t>
            </a:r>
            <a:r>
              <a:rPr lang="en-US" altLang="zh-CN" sz="2400" dirty="0" smtClean="0"/>
              <a:t>)</a:t>
            </a:r>
            <a:r>
              <a:rPr lang="zh-CN" altLang="en-US" sz="2400" dirty="0" smtClean="0"/>
              <a:t>是为学生计算机编程教育而设计，只有信用卡大小的卡片式电脑。</a:t>
            </a:r>
            <a:endParaRPr lang="en-US" altLang="zh-CN" sz="2400" dirty="0" smtClean="0">
              <a:solidFill>
                <a:schemeClr val="tx2"/>
              </a:solidFill>
              <a:ea typeface="宋体" panose="02010600030101010101" pitchFamily="2" charset="-122"/>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49921" y="5372130"/>
            <a:ext cx="4958155" cy="3339007"/>
          </a:xfrm>
          <a:prstGeom prst="rect">
            <a:avLst/>
          </a:prstGeom>
          <a:ln>
            <a:noFill/>
          </a:ln>
          <a:effectLst>
            <a:softEdge rad="112500"/>
          </a:effectLst>
        </p:spPr>
      </p:pic>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1828882"/>
            <a:ext cx="6503589" cy="1035157"/>
          </a:xfrm>
        </p:spPr>
        <p:txBody>
          <a:bodyPr/>
          <a:lstStyle/>
          <a:p>
            <a:pPr marL="457200" indent="-457200">
              <a:buBlip>
                <a:blip r:embed="rId3"/>
              </a:buBlip>
            </a:pPr>
            <a:r>
              <a:rPr lang="zh-CN" altLang="en-US" sz="2800" dirty="0"/>
              <a:t>任务</a:t>
            </a:r>
            <a:r>
              <a:rPr lang="en-US" altLang="zh-CN" sz="2800" dirty="0"/>
              <a:t>2</a:t>
            </a:r>
            <a:r>
              <a:rPr lang="zh-CN" altLang="en-US" sz="2800" dirty="0"/>
              <a:t>：</a:t>
            </a:r>
            <a:r>
              <a:rPr lang="zh-CN" altLang="zh-CN" sz="2800" dirty="0"/>
              <a:t>用小灯来指示按钮是否按下</a:t>
            </a:r>
            <a:r>
              <a:rPr lang="en-US" altLang="zh-CN" sz="2800" dirty="0"/>
              <a:t/>
            </a:r>
            <a:br>
              <a:rPr lang="en-US" altLang="zh-CN" sz="2800" dirty="0"/>
            </a:br>
            <a:r>
              <a:rPr lang="en-US" altLang="zh-CN" sz="2800" dirty="0"/>
              <a:t/>
            </a:r>
            <a:br>
              <a:rPr lang="en-US" altLang="zh-CN" sz="2800" dirty="0"/>
            </a:br>
            <a:endParaRPr lang="en-US" altLang="zh-CN" sz="2800" dirty="0" smtClean="0">
              <a:ea typeface="宋体" panose="02010600030101010101" pitchFamily="2" charset="-122"/>
            </a:endParaRPr>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39" name="文本框 1"/>
          <p:cNvSpPr txBox="1"/>
          <p:nvPr/>
        </p:nvSpPr>
        <p:spPr>
          <a:xfrm>
            <a:off x="265251" y="2667060"/>
            <a:ext cx="5892960" cy="1015663"/>
          </a:xfrm>
          <a:prstGeom prst="rect">
            <a:avLst/>
          </a:prstGeom>
          <a:noFill/>
        </p:spPr>
        <p:txBody>
          <a:bodyPr wrap="none" rtlCol="0">
            <a:spAutoFit/>
          </a:bodyPr>
          <a:lstStyle/>
          <a:p>
            <a:r>
              <a:rPr lang="zh-CN" altLang="en-US" sz="2000" dirty="0"/>
              <a:t>看到</a:t>
            </a:r>
            <a:r>
              <a:rPr lang="zh-CN" altLang="en-US" sz="2000" dirty="0" smtClean="0"/>
              <a:t>了按钮的不同返回值，这时候让我们来加上</a:t>
            </a:r>
            <a:endParaRPr lang="en-US" altLang="zh-CN" sz="2000" dirty="0" smtClean="0"/>
          </a:p>
          <a:p>
            <a:r>
              <a:rPr lang="zh-CN" altLang="en-US" sz="2000" dirty="0"/>
              <a:t>一</a:t>
            </a:r>
            <a:r>
              <a:rPr lang="zh-CN" altLang="en-US" sz="2000" dirty="0" smtClean="0"/>
              <a:t>盏</a:t>
            </a:r>
            <a:r>
              <a:rPr lang="en-US" altLang="zh-CN" sz="2000" dirty="0" smtClean="0"/>
              <a:t>led</a:t>
            </a:r>
            <a:r>
              <a:rPr lang="zh-CN" altLang="en-US" sz="2000" dirty="0" smtClean="0"/>
              <a:t>灯，当按钮按下时灯亮起来，按钮松开时，</a:t>
            </a:r>
            <a:endParaRPr lang="en-US" altLang="zh-CN" sz="2000" dirty="0" smtClean="0"/>
          </a:p>
          <a:p>
            <a:r>
              <a:rPr lang="zh-CN" altLang="en-US" sz="2000" dirty="0" smtClean="0"/>
              <a:t>灯灭掉。快来挑战一下！</a:t>
            </a:r>
            <a:endParaRPr lang="en-US" altLang="zh-CN" sz="2000" dirty="0" smtClean="0"/>
          </a:p>
        </p:txBody>
      </p:sp>
      <p:pic>
        <p:nvPicPr>
          <p:cNvPr id="9" name="Picture 2"/>
          <p:cNvPicPr>
            <a:picLocks noChangeAspect="1" noChangeArrowheads="1"/>
          </p:cNvPicPr>
          <p:nvPr/>
        </p:nvPicPr>
        <p:blipFill>
          <a:blip r:embed="rId4" cstate="print"/>
          <a:srcRect/>
          <a:stretch>
            <a:fillRect/>
          </a:stretch>
        </p:blipFill>
        <p:spPr bwMode="auto">
          <a:xfrm>
            <a:off x="539088" y="4495812"/>
            <a:ext cx="5345286" cy="3505108"/>
          </a:xfrm>
          <a:prstGeom prst="rect">
            <a:avLst/>
          </a:prstGeom>
          <a:noFill/>
          <a:ln w="9525">
            <a:noFill/>
            <a:miter lim="800000"/>
            <a:headEnd/>
            <a:tailEnd/>
          </a:ln>
        </p:spPr>
      </p:pic>
    </p:spTree>
    <p:extLst>
      <p:ext uri="{BB962C8B-B14F-4D97-AF65-F5344CB8AC3E}">
        <p14:creationId xmlns:p14="http://schemas.microsoft.com/office/powerpoint/2010/main" xmlns="" val="19897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83555" y="2286070"/>
            <a:ext cx="6503589" cy="1035157"/>
          </a:xfrm>
        </p:spPr>
        <p:txBody>
          <a:bodyPr/>
          <a:lstStyle/>
          <a:p>
            <a:pPr marL="457200" indent="-457200">
              <a:buBlip>
                <a:blip r:embed="rId3"/>
              </a:buBlip>
            </a:pPr>
            <a:r>
              <a:rPr lang="zh-CN" altLang="en-US" sz="2800" dirty="0" smtClean="0"/>
              <a:t>任务</a:t>
            </a:r>
            <a:r>
              <a:rPr lang="en-US" altLang="zh-CN" sz="2800" dirty="0"/>
              <a:t>3</a:t>
            </a:r>
            <a:r>
              <a:rPr lang="zh-CN" altLang="en-US" sz="2800" dirty="0"/>
              <a:t>：</a:t>
            </a:r>
            <a:r>
              <a:rPr lang="zh-CN" altLang="en-US" sz="2800" dirty="0">
                <a:sym typeface="Arial" pitchFamily="34" charset="0"/>
              </a:rPr>
              <a:t>按键每按一次，输出调试信息增加</a:t>
            </a:r>
            <a:r>
              <a:rPr lang="en-US" altLang="zh-CN" sz="2800" dirty="0">
                <a:sym typeface="Arial" pitchFamily="34" charset="0"/>
              </a:rPr>
              <a:t>1</a:t>
            </a:r>
            <a:br>
              <a:rPr lang="en-US" altLang="zh-CN" sz="2800" dirty="0">
                <a:sym typeface="Arial" pitchFamily="34" charset="0"/>
              </a:rPr>
            </a:br>
            <a:r>
              <a:rPr lang="en-US" altLang="zh-CN" sz="2800" dirty="0"/>
              <a:t/>
            </a:r>
            <a:br>
              <a:rPr lang="en-US" altLang="zh-CN" sz="2800" dirty="0"/>
            </a:br>
            <a:r>
              <a:rPr lang="en-US" altLang="zh-CN" sz="2800" dirty="0"/>
              <a:t/>
            </a:r>
            <a:br>
              <a:rPr lang="en-US" altLang="zh-CN" sz="2800" dirty="0"/>
            </a:br>
            <a:endParaRPr lang="en-US" altLang="zh-CN" sz="2800" dirty="0" smtClean="0">
              <a:ea typeface="宋体" panose="02010600030101010101" pitchFamily="2" charset="-122"/>
            </a:endParaRPr>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39" name="文本框 1"/>
          <p:cNvSpPr txBox="1"/>
          <p:nvPr/>
        </p:nvSpPr>
        <p:spPr>
          <a:xfrm>
            <a:off x="488870" y="3048050"/>
            <a:ext cx="6213560" cy="1015663"/>
          </a:xfrm>
          <a:prstGeom prst="rect">
            <a:avLst/>
          </a:prstGeom>
          <a:noFill/>
        </p:spPr>
        <p:txBody>
          <a:bodyPr wrap="none" rtlCol="0">
            <a:spAutoFit/>
          </a:bodyPr>
          <a:lstStyle/>
          <a:p>
            <a:r>
              <a:rPr lang="zh-CN" altLang="en-US" sz="2000" dirty="0"/>
              <a:t>恭喜</a:t>
            </a:r>
            <a:r>
              <a:rPr lang="zh-CN" altLang="en-US" sz="2000" dirty="0" smtClean="0"/>
              <a:t>你已经可以用按钮状态控制灯的亮灭了！</a:t>
            </a:r>
            <a:endParaRPr lang="en-US" altLang="zh-CN" sz="2000" dirty="0" smtClean="0"/>
          </a:p>
          <a:p>
            <a:r>
              <a:rPr lang="zh-CN" altLang="en-US" sz="2000" dirty="0"/>
              <a:t>这一</a:t>
            </a:r>
            <a:r>
              <a:rPr lang="zh-CN" altLang="en-US" sz="2000" dirty="0" smtClean="0"/>
              <a:t>环节，让我们再来挑战按钮的数值：每按下一次</a:t>
            </a:r>
            <a:endParaRPr lang="en-US" altLang="zh-CN" sz="2000" dirty="0" smtClean="0"/>
          </a:p>
          <a:p>
            <a:r>
              <a:rPr lang="zh-CN" altLang="en-US" sz="2000" dirty="0" smtClean="0"/>
              <a:t>按钮，调试输出的值增加</a:t>
            </a:r>
            <a:r>
              <a:rPr lang="en-US" altLang="zh-CN" sz="2000" dirty="0" smtClean="0"/>
              <a:t>1</a:t>
            </a:r>
            <a:r>
              <a:rPr lang="zh-CN" altLang="en-US" sz="2000" dirty="0" smtClean="0"/>
              <a:t>，开动脑筋，一起来尝试！</a:t>
            </a:r>
            <a:endParaRPr lang="en-US" altLang="zh-CN" sz="2000" dirty="0" smtClean="0"/>
          </a:p>
        </p:txBody>
      </p:sp>
      <p:pic>
        <p:nvPicPr>
          <p:cNvPr id="7" name="Picture 2"/>
          <p:cNvPicPr>
            <a:picLocks noChangeAspect="1" noChangeArrowheads="1"/>
          </p:cNvPicPr>
          <p:nvPr/>
        </p:nvPicPr>
        <p:blipFill>
          <a:blip r:embed="rId4" cstate="print"/>
          <a:srcRect/>
          <a:stretch>
            <a:fillRect/>
          </a:stretch>
        </p:blipFill>
        <p:spPr bwMode="auto">
          <a:xfrm>
            <a:off x="660031" y="4343416"/>
            <a:ext cx="4878182" cy="3626543"/>
          </a:xfrm>
          <a:prstGeom prst="rect">
            <a:avLst/>
          </a:prstGeom>
          <a:noFill/>
          <a:ln w="9525">
            <a:noFill/>
            <a:miter lim="800000"/>
            <a:headEnd/>
            <a:tailEnd/>
          </a:ln>
          <a:effectLst/>
        </p:spPr>
      </p:pic>
      <p:sp>
        <p:nvSpPr>
          <p:cNvPr id="8" name="文本框 1"/>
          <p:cNvSpPr txBox="1"/>
          <p:nvPr/>
        </p:nvSpPr>
        <p:spPr>
          <a:xfrm>
            <a:off x="328570" y="8153316"/>
            <a:ext cx="6470041" cy="400110"/>
          </a:xfrm>
          <a:prstGeom prst="rect">
            <a:avLst/>
          </a:prstGeom>
          <a:noFill/>
        </p:spPr>
        <p:txBody>
          <a:bodyPr wrap="none" rtlCol="0">
            <a:spAutoFit/>
          </a:bodyPr>
          <a:lstStyle/>
          <a:p>
            <a:r>
              <a:rPr lang="zh-CN" altLang="en-US" sz="2000" dirty="0"/>
              <a:t>换</a:t>
            </a:r>
            <a:r>
              <a:rPr lang="zh-CN" altLang="en-US" sz="2000" dirty="0" smtClean="0"/>
              <a:t>成每按下一次按钮，输出的值减少</a:t>
            </a:r>
            <a:r>
              <a:rPr lang="en-US" altLang="zh-CN" sz="2000" dirty="0" smtClean="0"/>
              <a:t>1</a:t>
            </a:r>
            <a:r>
              <a:rPr lang="zh-CN" altLang="en-US" sz="2000" dirty="0" smtClean="0"/>
              <a:t>，你能做出来吗？</a:t>
            </a:r>
            <a:endParaRPr lang="en-US" altLang="zh-CN" sz="2000" dirty="0" smtClean="0"/>
          </a:p>
        </p:txBody>
      </p:sp>
    </p:spTree>
    <p:extLst>
      <p:ext uri="{BB962C8B-B14F-4D97-AF65-F5344CB8AC3E}">
        <p14:creationId xmlns:p14="http://schemas.microsoft.com/office/powerpoint/2010/main" xmlns="" val="321735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83555" y="2286070"/>
            <a:ext cx="6503589" cy="1035157"/>
          </a:xfrm>
        </p:spPr>
        <p:txBody>
          <a:bodyPr/>
          <a:lstStyle/>
          <a:p>
            <a:pPr marL="457200" indent="-457200">
              <a:buBlip>
                <a:blip r:embed="rId3"/>
              </a:buBlip>
            </a:pPr>
            <a:r>
              <a:rPr lang="zh-CN" altLang="en-US" sz="2800" dirty="0" smtClean="0">
                <a:sym typeface="Arial" pitchFamily="34" charset="0"/>
              </a:rPr>
              <a:t>任务</a:t>
            </a:r>
            <a:r>
              <a:rPr lang="en-US" altLang="zh-CN" sz="2800" dirty="0">
                <a:sym typeface="Arial" pitchFamily="34" charset="0"/>
              </a:rPr>
              <a:t>4</a:t>
            </a:r>
            <a:r>
              <a:rPr lang="zh-CN" altLang="en-US" sz="2800" dirty="0">
                <a:sym typeface="Arial" pitchFamily="34" charset="0"/>
              </a:rPr>
              <a:t>：</a:t>
            </a:r>
            <a:r>
              <a:rPr lang="zh-CN" altLang="zh-CN" sz="2800" dirty="0"/>
              <a:t>用按钮控制小灯亮灭</a:t>
            </a:r>
            <a:r>
              <a:rPr lang="en-US" altLang="zh-CN" sz="2800" dirty="0"/>
              <a:t/>
            </a:r>
            <a:br>
              <a:rPr lang="en-US" altLang="zh-CN" sz="2800" dirty="0"/>
            </a:br>
            <a:r>
              <a:rPr lang="en-US" altLang="zh-CN" sz="2800" dirty="0">
                <a:sym typeface="Arial" pitchFamily="34" charset="0"/>
              </a:rPr>
              <a:t/>
            </a:r>
            <a:br>
              <a:rPr lang="en-US" altLang="zh-CN" sz="2800" dirty="0">
                <a:sym typeface="Arial" pitchFamily="34" charset="0"/>
              </a:rPr>
            </a:br>
            <a:r>
              <a:rPr lang="en-US" altLang="zh-CN" sz="2800" dirty="0"/>
              <a:t/>
            </a:r>
            <a:br>
              <a:rPr lang="en-US" altLang="zh-CN" sz="2800" dirty="0"/>
            </a:br>
            <a:r>
              <a:rPr lang="en-US" altLang="zh-CN" sz="2800" dirty="0"/>
              <a:t/>
            </a:r>
            <a:br>
              <a:rPr lang="en-US" altLang="zh-CN" sz="2800" dirty="0"/>
            </a:br>
            <a:endParaRPr lang="en-US" altLang="zh-CN" sz="2800" dirty="0" smtClean="0">
              <a:ea typeface="宋体" panose="02010600030101010101" pitchFamily="2" charset="-122"/>
            </a:endParaRPr>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9" name="内容占位符 2"/>
          <p:cNvSpPr txBox="1">
            <a:spLocks/>
          </p:cNvSpPr>
          <p:nvPr/>
        </p:nvSpPr>
        <p:spPr>
          <a:xfrm>
            <a:off x="457278" y="2667059"/>
            <a:ext cx="6702430" cy="3264511"/>
          </a:xfrm>
          <a:prstGeom prst="rect">
            <a:avLst/>
          </a:prstGeom>
        </p:spPr>
        <p:txBody>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dirty="0" smtClean="0"/>
              <a:t>要求：</a:t>
            </a:r>
            <a:endParaRPr lang="en-US" altLang="zh-CN" dirty="0" smtClean="0"/>
          </a:p>
          <a:p>
            <a:r>
              <a:rPr lang="zh-CN" altLang="en-US" dirty="0" smtClean="0"/>
              <a:t>（</a:t>
            </a:r>
            <a:r>
              <a:rPr lang="en-US" altLang="zh-CN" dirty="0" smtClean="0"/>
              <a:t>1</a:t>
            </a:r>
            <a:r>
              <a:rPr lang="zh-CN" altLang="en-US" dirty="0" smtClean="0"/>
              <a:t>）记录灯的状态</a:t>
            </a:r>
          </a:p>
          <a:p>
            <a:r>
              <a:rPr lang="zh-CN" altLang="en-US" dirty="0" smtClean="0"/>
              <a:t>（</a:t>
            </a:r>
            <a:r>
              <a:rPr lang="en-US" altLang="zh-CN" dirty="0" smtClean="0"/>
              <a:t>2</a:t>
            </a:r>
            <a:r>
              <a:rPr lang="zh-CN" altLang="en-US" dirty="0" smtClean="0"/>
              <a:t>）如果检测到按钮按下，变换灯的状态</a:t>
            </a:r>
          </a:p>
          <a:p>
            <a:r>
              <a:rPr lang="zh-CN" altLang="en-US" dirty="0" smtClean="0"/>
              <a:t>（</a:t>
            </a:r>
            <a:r>
              <a:rPr lang="en-US" altLang="zh-CN" dirty="0" smtClean="0"/>
              <a:t>3</a:t>
            </a:r>
            <a:r>
              <a:rPr lang="zh-CN" altLang="en-US" dirty="0" smtClean="0"/>
              <a:t>）按钮无按下，灯状态保持不变</a:t>
            </a:r>
          </a:p>
          <a:p>
            <a:endParaRPr lang="zh-CN" altLang="en-US" dirty="0"/>
          </a:p>
        </p:txBody>
      </p:sp>
      <p:pic>
        <p:nvPicPr>
          <p:cNvPr id="10" name="Picture 2"/>
          <p:cNvPicPr>
            <a:picLocks noChangeAspect="1" noChangeArrowheads="1"/>
          </p:cNvPicPr>
          <p:nvPr/>
        </p:nvPicPr>
        <p:blipFill>
          <a:blip r:embed="rId4" cstate="print"/>
          <a:srcRect/>
          <a:stretch>
            <a:fillRect/>
          </a:stretch>
        </p:blipFill>
        <p:spPr bwMode="auto">
          <a:xfrm>
            <a:off x="2514624" y="4495812"/>
            <a:ext cx="3644649" cy="4185768"/>
          </a:xfrm>
          <a:prstGeom prst="rect">
            <a:avLst/>
          </a:prstGeom>
          <a:noFill/>
          <a:ln w="9525">
            <a:noFill/>
            <a:miter lim="800000"/>
            <a:headEnd/>
            <a:tailEnd/>
          </a:ln>
          <a:effectLst/>
        </p:spPr>
      </p:pic>
    </p:spTree>
    <p:extLst>
      <p:ext uri="{BB962C8B-B14F-4D97-AF65-F5344CB8AC3E}">
        <p14:creationId xmlns:p14="http://schemas.microsoft.com/office/powerpoint/2010/main" xmlns="" val="37408369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图片 9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80" y="4800604"/>
            <a:ext cx="5653710" cy="3023375"/>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122" y="-152396"/>
            <a:ext cx="6858000" cy="9906000"/>
          </a:xfrm>
          <a:prstGeom prst="rect">
            <a:avLst/>
          </a:prstGeom>
        </p:spPr>
      </p:pic>
      <p:sp>
        <p:nvSpPr>
          <p:cNvPr id="51"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97" name="Rectangle 2"/>
          <p:cNvSpPr txBox="1">
            <a:spLocks noChangeArrowheads="1"/>
          </p:cNvSpPr>
          <p:nvPr/>
        </p:nvSpPr>
        <p:spPr bwMode="auto">
          <a:xfrm>
            <a:off x="347057" y="1888188"/>
            <a:ext cx="2406387" cy="668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eaLnBrk="1" hangingPunct="1">
              <a:buBlip>
                <a:blip r:embed="rId5"/>
              </a:buBlip>
            </a:pPr>
            <a:r>
              <a:rPr lang="zh-CN" altLang="en-US" sz="2700" b="1" dirty="0" smtClean="0">
                <a:ea typeface="宋体" panose="02010600030101010101" pitchFamily="2" charset="-122"/>
              </a:rPr>
              <a:t>拓展练习</a:t>
            </a:r>
            <a:endParaRPr lang="en-US" altLang="zh-CN" sz="1500" b="1" dirty="0" smtClean="0">
              <a:ea typeface="宋体" panose="02010600030101010101" pitchFamily="2" charset="-122"/>
            </a:endParaRPr>
          </a:p>
        </p:txBody>
      </p:sp>
      <p:sp>
        <p:nvSpPr>
          <p:cNvPr id="2" name="矩形 1"/>
          <p:cNvSpPr/>
          <p:nvPr/>
        </p:nvSpPr>
        <p:spPr>
          <a:xfrm>
            <a:off x="474364" y="2702332"/>
            <a:ext cx="5921971" cy="523220"/>
          </a:xfrm>
          <a:prstGeom prst="rect">
            <a:avLst/>
          </a:prstGeom>
        </p:spPr>
        <p:txBody>
          <a:bodyPr wrap="square">
            <a:spAutoFit/>
          </a:bodyPr>
          <a:lstStyle/>
          <a:p>
            <a:pPr eaLnBrk="1" fontAlgn="auto" hangingPunct="1">
              <a:spcBef>
                <a:spcPts val="0"/>
              </a:spcBef>
              <a:spcAft>
                <a:spcPts val="0"/>
              </a:spcAft>
              <a:defRPr/>
            </a:pPr>
            <a:r>
              <a:rPr kumimoji="1" lang="zh-CN" altLang="en-US" sz="2800" dirty="0" smtClean="0">
                <a:solidFill>
                  <a:schemeClr val="tx1">
                    <a:lumMod val="65000"/>
                    <a:lumOff val="35000"/>
                  </a:schemeClr>
                </a:solidFill>
                <a:latin typeface="微软雅黑" panose="020B0503020204020204" pitchFamily="34" charset="-122"/>
                <a:ea typeface="微软雅黑" panose="020B0503020204020204" pitchFamily="34" charset="-122"/>
              </a:rPr>
              <a:t>尝试通过</a:t>
            </a:r>
            <a:r>
              <a:rPr kumimoji="1"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一个</a:t>
            </a:r>
            <a:r>
              <a:rPr kumimoji="1" lang="zh-CN" altLang="en-US" sz="2800" dirty="0" smtClean="0">
                <a:solidFill>
                  <a:schemeClr val="tx1">
                    <a:lumMod val="65000"/>
                    <a:lumOff val="35000"/>
                  </a:schemeClr>
                </a:solidFill>
                <a:latin typeface="微软雅黑" panose="020B0503020204020204" pitchFamily="34" charset="-122"/>
                <a:ea typeface="微软雅黑" panose="020B0503020204020204" pitchFamily="34" charset="-122"/>
              </a:rPr>
              <a:t>按钮控制</a:t>
            </a:r>
            <a:r>
              <a:rPr kumimoji="1"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多个</a:t>
            </a:r>
            <a:r>
              <a:rPr kumimoji="1" lang="zh-CN" altLang="en-US" sz="2800" dirty="0" smtClean="0">
                <a:solidFill>
                  <a:schemeClr val="tx1">
                    <a:lumMod val="65000"/>
                    <a:lumOff val="35000"/>
                  </a:schemeClr>
                </a:solidFill>
                <a:latin typeface="微软雅黑" panose="020B0503020204020204" pitchFamily="34" charset="-122"/>
                <a:ea typeface="微软雅黑" panose="020B0503020204020204" pitchFamily="34" charset="-122"/>
              </a:rPr>
              <a:t>灯的亮灭！</a:t>
            </a:r>
            <a:endParaRPr lang="en-US" altLang="zh-CN" sz="2800" dirty="0">
              <a:ea typeface="宋体" panose="02010600030101010101" pitchFamily="2" charset="-122"/>
            </a:endParaRPr>
          </a:p>
        </p:txBody>
      </p:sp>
    </p:spTree>
    <p:extLst>
      <p:ext uri="{BB962C8B-B14F-4D97-AF65-F5344CB8AC3E}">
        <p14:creationId xmlns:p14="http://schemas.microsoft.com/office/powerpoint/2010/main" xmlns="" val="41460091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6" name="矩形 5"/>
          <p:cNvSpPr/>
          <p:nvPr/>
        </p:nvSpPr>
        <p:spPr>
          <a:xfrm>
            <a:off x="1407517" y="2749648"/>
            <a:ext cx="3993401"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dirty="0" smtClean="0">
                <a:ln/>
                <a:solidFill>
                  <a:srgbClr val="002060"/>
                </a:solidFill>
                <a:effectLst>
                  <a:outerShdw blurRad="38100" dist="38100" dir="2700000" algn="tl">
                    <a:srgbClr val="000000">
                      <a:alpha val="43137"/>
                    </a:srgbClr>
                  </a:outerShdw>
                </a:effectLst>
              </a:rPr>
              <a:t>8</a:t>
            </a:r>
            <a:r>
              <a:rPr lang="en-US" altLang="zh-CN" sz="4800" b="1" cap="none" spc="0" dirty="0" smtClean="0">
                <a:ln/>
                <a:solidFill>
                  <a:srgbClr val="002060"/>
                </a:solidFill>
                <a:effectLst>
                  <a:outerShdw blurRad="38100" dist="38100" dir="2700000" algn="tl">
                    <a:srgbClr val="000000">
                      <a:alpha val="43137"/>
                    </a:srgbClr>
                  </a:outerShdw>
                </a:effectLst>
              </a:rPr>
              <a:t>   </a:t>
            </a:r>
            <a:r>
              <a:rPr lang="zh-CN" altLang="en-US" sz="4800" b="1" cap="none" spc="0" dirty="0" smtClean="0">
                <a:ln/>
                <a:solidFill>
                  <a:srgbClr val="002060"/>
                </a:solidFill>
                <a:effectLst>
                  <a:outerShdw blurRad="38100" dist="38100" dir="2700000" algn="tl">
                    <a:srgbClr val="000000">
                      <a:alpha val="43137"/>
                    </a:srgbClr>
                  </a:outerShdw>
                </a:effectLst>
              </a:rPr>
              <a:t>红外控制灯</a:t>
            </a:r>
            <a:endParaRPr lang="zh-CN" altLang="en-US" sz="4800" b="1" cap="none" spc="0" dirty="0">
              <a:ln/>
              <a:solidFill>
                <a:srgbClr val="002060"/>
              </a:solidFill>
              <a:effectLst>
                <a:outerShdw blurRad="38100" dist="38100" dir="2700000" algn="tl">
                  <a:srgbClr val="000000">
                    <a:alpha val="43137"/>
                  </a:srgbClr>
                </a:outerShdw>
              </a:effectLst>
            </a:endParaRPr>
          </a:p>
        </p:txBody>
      </p:sp>
      <p:grpSp>
        <p:nvGrpSpPr>
          <p:cNvPr id="8" name="Group 3"/>
          <p:cNvGrpSpPr>
            <a:grpSpLocks/>
          </p:cNvGrpSpPr>
          <p:nvPr/>
        </p:nvGrpSpPr>
        <p:grpSpPr bwMode="auto">
          <a:xfrm>
            <a:off x="803344" y="4002299"/>
            <a:ext cx="5264012" cy="1871206"/>
            <a:chOff x="0" y="0"/>
            <a:chExt cx="3984" cy="912"/>
          </a:xfrm>
        </p:grpSpPr>
        <p:sp>
          <p:nvSpPr>
            <p:cNvPr id="9" name="AutoShape 4"/>
            <p:cNvSpPr>
              <a:spLocks noChangeArrowheads="1"/>
            </p:cNvSpPr>
            <p:nvPr/>
          </p:nvSpPr>
          <p:spPr bwMode="auto">
            <a:xfrm>
              <a:off x="0" y="0"/>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10" name="Group 5"/>
            <p:cNvGrpSpPr>
              <a:grpSpLocks/>
            </p:cNvGrpSpPr>
            <p:nvPr/>
          </p:nvGrpSpPr>
          <p:grpSpPr bwMode="auto">
            <a:xfrm>
              <a:off x="11" y="85"/>
              <a:ext cx="905" cy="746"/>
              <a:chOff x="-76" y="1"/>
              <a:chExt cx="905" cy="746"/>
            </a:xfrm>
          </p:grpSpPr>
          <p:sp>
            <p:nvSpPr>
              <p:cNvPr id="12"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13"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4"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mn-lt"/>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mn-lt"/>
                  <a:ea typeface="宋体" panose="02010600030101010101" pitchFamily="2" charset="-122"/>
                </a:endParaRPr>
              </a:p>
            </p:txBody>
          </p:sp>
        </p:grpSp>
        <p:sp>
          <p:nvSpPr>
            <p:cNvPr id="11" name="Text Box 9"/>
            <p:cNvSpPr txBox="1">
              <a:spLocks noChangeArrowheads="1"/>
            </p:cNvSpPr>
            <p:nvPr/>
          </p:nvSpPr>
          <p:spPr bwMode="auto">
            <a:xfrm>
              <a:off x="963" y="244"/>
              <a:ext cx="2928" cy="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400" b="1" smtClean="0">
                  <a:ea typeface="宋体" panose="02010600030101010101" pitchFamily="2" charset="-122"/>
                </a:rPr>
                <a:t>1 </a:t>
              </a:r>
              <a:r>
                <a:rPr lang="en-US" altLang="zh-CN" sz="2400" b="1" dirty="0" smtClean="0">
                  <a:ea typeface="宋体" panose="02010600030101010101" pitchFamily="2" charset="-122"/>
                </a:rPr>
                <a:t>.</a:t>
              </a:r>
              <a:r>
                <a:rPr lang="zh-CN" altLang="en-US" sz="2400" b="1" dirty="0" smtClean="0">
                  <a:ea typeface="宋体" panose="02010600030101010101" pitchFamily="2" charset="-122"/>
                </a:rPr>
                <a:t>能正确连接红外传感器</a:t>
              </a:r>
              <a:endParaRPr lang="en-US" altLang="zh-CN" sz="2400" b="1" dirty="0" smtClean="0">
                <a:ea typeface="宋体" panose="02010600030101010101" pitchFamily="2" charset="-122"/>
              </a:endParaRPr>
            </a:p>
            <a:p>
              <a:r>
                <a:rPr lang="en-US" altLang="zh-CN" sz="2400" b="1" dirty="0">
                  <a:ea typeface="宋体" panose="02010600030101010101" pitchFamily="2" charset="-122"/>
                </a:rPr>
                <a:t>2</a:t>
              </a:r>
              <a:r>
                <a:rPr lang="en-US" altLang="zh-CN" sz="2400" b="1" smtClean="0">
                  <a:ea typeface="宋体" panose="02010600030101010101" pitchFamily="2" charset="-122"/>
                </a:rPr>
                <a:t>.</a:t>
              </a:r>
              <a:r>
                <a:rPr lang="zh-CN" altLang="en-US" sz="2400" b="1" dirty="0">
                  <a:ea typeface="宋体" panose="02010600030101010101" pitchFamily="2" charset="-122"/>
                </a:rPr>
                <a:t>红外传感器</a:t>
              </a:r>
              <a:r>
                <a:rPr lang="zh-CN" altLang="en-US" sz="2400" b="1" dirty="0" smtClean="0">
                  <a:ea typeface="宋体" panose="02010600030101010101" pitchFamily="2" charset="-122"/>
                </a:rPr>
                <a:t>系列任务</a:t>
              </a:r>
              <a:endParaRPr lang="en-US" altLang="zh-CN" sz="2400" dirty="0">
                <a:ea typeface="宋体" panose="02010600030101010101" pitchFamily="2" charset="-122"/>
              </a:endParaRPr>
            </a:p>
          </p:txBody>
        </p:sp>
      </p:gr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7619930"/>
            <a:ext cx="2625801" cy="1827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804382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dirty="0" smtClean="0">
                <a:latin typeface="华文楷体" panose="02010600040101010101" pitchFamily="2" charset="-122"/>
                <a:ea typeface="华文楷体" panose="02010600040101010101" pitchFamily="2" charset="-122"/>
              </a:rPr>
              <a:t>知识概要</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pPr>
              <a:buBlip>
                <a:blip r:embed="rId2"/>
              </a:buBlip>
            </a:pPr>
            <a:r>
              <a:rPr lang="zh-CN" altLang="en-US" sz="2400" dirty="0" smtClean="0"/>
              <a:t>红外传感器的连接</a:t>
            </a:r>
            <a:endParaRPr lang="en-US" altLang="zh-CN" sz="2400" dirty="0" smtClean="0"/>
          </a:p>
          <a:p>
            <a:pPr>
              <a:buBlip>
                <a:blip r:embed="rId2"/>
              </a:buBlip>
            </a:pPr>
            <a:r>
              <a:rPr lang="zh-CN" altLang="en-US" sz="2400" dirty="0" smtClean="0"/>
              <a:t>任务</a:t>
            </a:r>
            <a:r>
              <a:rPr lang="en-US" altLang="zh-CN" sz="2400" dirty="0" smtClean="0"/>
              <a:t>1</a:t>
            </a:r>
            <a:r>
              <a:rPr lang="zh-CN" altLang="en-US" sz="2400" dirty="0" smtClean="0"/>
              <a:t>：</a:t>
            </a:r>
            <a:r>
              <a:rPr lang="zh-CN" altLang="en-US" sz="2400" dirty="0" smtClean="0">
                <a:solidFill>
                  <a:srgbClr val="000000"/>
                </a:solidFill>
                <a:sym typeface="Arial" pitchFamily="34" charset="0"/>
              </a:rPr>
              <a:t>用手控制灯的闪烁</a:t>
            </a:r>
            <a:endParaRPr lang="en-US" altLang="zh-CN" sz="2400" dirty="0" smtClean="0"/>
          </a:p>
          <a:p>
            <a:pPr>
              <a:buBlip>
                <a:blip r:embed="rId2"/>
              </a:buBlip>
            </a:pPr>
            <a:r>
              <a:rPr lang="zh-CN" altLang="en-US" sz="2400" dirty="0" smtClean="0"/>
              <a:t>任务</a:t>
            </a:r>
            <a:r>
              <a:rPr lang="en-US" altLang="zh-CN" sz="2400" dirty="0" smtClean="0"/>
              <a:t>2</a:t>
            </a:r>
            <a:r>
              <a:rPr lang="zh-CN" altLang="en-US" sz="2400" dirty="0" smtClean="0"/>
              <a:t>：手势控制开关灯</a:t>
            </a:r>
            <a:endParaRPr lang="en-US" altLang="zh-CN" sz="2400" dirty="0" smtClean="0">
              <a:solidFill>
                <a:srgbClr val="000000"/>
              </a:solidFill>
              <a:sym typeface="Arial" pitchFamily="34" charset="0"/>
            </a:endParaRPr>
          </a:p>
          <a:p>
            <a:pPr>
              <a:buBlip>
                <a:blip r:embed="rId2"/>
              </a:buBlip>
            </a:pPr>
            <a:r>
              <a:rPr lang="zh-CN" altLang="en-US" sz="2400" dirty="0" smtClean="0"/>
              <a:t>任务</a:t>
            </a:r>
            <a:r>
              <a:rPr lang="en-US" altLang="zh-CN" sz="2400" dirty="0" smtClean="0"/>
              <a:t>3</a:t>
            </a:r>
            <a:r>
              <a:rPr lang="zh-CN" altLang="en-US" sz="2400" dirty="0" smtClean="0"/>
              <a:t>：双红外手势控制开关灯</a:t>
            </a:r>
            <a:endParaRPr lang="en-US" altLang="zh-CN" sz="2400" dirty="0" smtClean="0">
              <a:sym typeface="Arial" pitchFamily="34" charset="0"/>
            </a:endParaRPr>
          </a:p>
          <a:p>
            <a:pPr marL="0" indent="0">
              <a:buNone/>
            </a:pPr>
            <a:endParaRPr lang="en-US" altLang="zh-CN" sz="2400" dirty="0" smtClean="0"/>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extLst>
      <p:ext uri="{BB962C8B-B14F-4D97-AF65-F5344CB8AC3E}">
        <p14:creationId xmlns:p14="http://schemas.microsoft.com/office/powerpoint/2010/main" xmlns="" val="31874212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16" name="Rectangle 2"/>
          <p:cNvSpPr txBox="1">
            <a:spLocks noChangeArrowheads="1"/>
          </p:cNvSpPr>
          <p:nvPr/>
        </p:nvSpPr>
        <p:spPr bwMode="auto">
          <a:xfrm>
            <a:off x="228684" y="1524090"/>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lnSpc>
                <a:spcPct val="150000"/>
              </a:lnSpc>
              <a:buFontTx/>
              <a:buBlip>
                <a:blip r:embed="rId3"/>
              </a:buBlip>
            </a:pPr>
            <a:r>
              <a:rPr lang="zh-CN" altLang="en-US" sz="3200" dirty="0"/>
              <a:t>红外</a:t>
            </a:r>
            <a:r>
              <a:rPr lang="zh-CN" altLang="en-US" sz="3200" dirty="0" smtClean="0"/>
              <a:t>传感器连接</a:t>
            </a:r>
            <a:endParaRPr lang="en-US" altLang="zh-CN" sz="3200" dirty="0" smtClean="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20212" y="4170281"/>
            <a:ext cx="3135298" cy="2362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2346" y="3754568"/>
            <a:ext cx="3053850" cy="2778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タイトル 1"/>
          <p:cNvSpPr txBox="1">
            <a:spLocks/>
          </p:cNvSpPr>
          <p:nvPr/>
        </p:nvSpPr>
        <p:spPr bwMode="auto">
          <a:xfrm>
            <a:off x="228684" y="2438466"/>
            <a:ext cx="83693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kumimoji="1" lang="zh-CN" altLang="en-US" sz="3000" b="1" dirty="0">
                <a:latin typeface="华文楷体" pitchFamily="2" charset="-122"/>
                <a:ea typeface="华文楷体" pitchFamily="2" charset="-122"/>
                <a:cs typeface="Meiryo UI" pitchFamily="34" charset="-128"/>
              </a:rPr>
              <a:t>正确连接后</a:t>
            </a:r>
          </a:p>
        </p:txBody>
      </p:sp>
      <p:sp>
        <p:nvSpPr>
          <p:cNvPr id="14" name="TextBox 4"/>
          <p:cNvSpPr txBox="1">
            <a:spLocks noChangeArrowheads="1"/>
          </p:cNvSpPr>
          <p:nvPr/>
        </p:nvSpPr>
        <p:spPr bwMode="auto">
          <a:xfrm>
            <a:off x="273164" y="6857950"/>
            <a:ext cx="38576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dirty="0"/>
              <a:t>无障碍物时红外亮</a:t>
            </a:r>
            <a:r>
              <a:rPr lang="zh-CN" altLang="en-US" dirty="0" smtClean="0"/>
              <a:t>一个灯</a:t>
            </a:r>
            <a:endParaRPr lang="zh-CN" altLang="en-US" dirty="0"/>
          </a:p>
        </p:txBody>
      </p:sp>
      <p:sp>
        <p:nvSpPr>
          <p:cNvPr id="18" name="TextBox 5"/>
          <p:cNvSpPr txBox="1">
            <a:spLocks noChangeArrowheads="1"/>
          </p:cNvSpPr>
          <p:nvPr/>
        </p:nvSpPr>
        <p:spPr bwMode="auto">
          <a:xfrm>
            <a:off x="3175312" y="6862993"/>
            <a:ext cx="38576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dirty="0"/>
              <a:t>有障碍物时红外传感器亮两</a:t>
            </a:r>
            <a:r>
              <a:rPr lang="zh-CN" altLang="en-US" dirty="0" smtClean="0"/>
              <a:t>个灯</a:t>
            </a:r>
            <a:endParaRPr lang="zh-CN" altLang="en-US" dirty="0"/>
          </a:p>
        </p:txBody>
      </p:sp>
      <p:sp>
        <p:nvSpPr>
          <p:cNvPr id="12" name="文本框 1"/>
          <p:cNvSpPr txBox="1"/>
          <p:nvPr/>
        </p:nvSpPr>
        <p:spPr>
          <a:xfrm>
            <a:off x="38954" y="7924722"/>
            <a:ext cx="7067961" cy="646331"/>
          </a:xfrm>
          <a:prstGeom prst="rect">
            <a:avLst/>
          </a:prstGeom>
          <a:noFill/>
        </p:spPr>
        <p:txBody>
          <a:bodyPr wrap="none" rtlCol="0">
            <a:spAutoFit/>
          </a:bodyPr>
          <a:lstStyle/>
          <a:p>
            <a:r>
              <a:rPr lang="zh-CN" altLang="en-US" dirty="0" smtClean="0">
                <a:ea typeface="宋体" pitchFamily="2" charset="-122"/>
              </a:rPr>
              <a:t>测试：</a:t>
            </a:r>
            <a:r>
              <a:rPr lang="en-US" altLang="zh-CN" dirty="0" smtClean="0">
                <a:ea typeface="宋体" pitchFamily="2" charset="-122"/>
              </a:rPr>
              <a:t>1. </a:t>
            </a:r>
            <a:r>
              <a:rPr lang="zh-CN" altLang="en-US" dirty="0" smtClean="0">
                <a:ea typeface="宋体" pitchFamily="2" charset="-122"/>
              </a:rPr>
              <a:t>用杜邦线连接</a:t>
            </a:r>
            <a:r>
              <a:rPr lang="en-US" altLang="zh-CN" dirty="0" smtClean="0">
                <a:ea typeface="宋体" pitchFamily="2" charset="-122"/>
              </a:rPr>
              <a:t>GND </a:t>
            </a:r>
            <a:r>
              <a:rPr lang="zh-CN" altLang="en-US" dirty="0" smtClean="0">
                <a:ea typeface="宋体" pitchFamily="2" charset="-122"/>
              </a:rPr>
              <a:t>和</a:t>
            </a:r>
            <a:r>
              <a:rPr lang="en-US" altLang="zh-CN" dirty="0" smtClean="0">
                <a:ea typeface="宋体" pitchFamily="2" charset="-122"/>
              </a:rPr>
              <a:t>VCC</a:t>
            </a:r>
            <a:r>
              <a:rPr lang="zh-CN" altLang="en-US" dirty="0" smtClean="0">
                <a:ea typeface="宋体" pitchFamily="2" charset="-122"/>
              </a:rPr>
              <a:t>后红外传感器是否能正常工作</a:t>
            </a:r>
            <a:r>
              <a:rPr lang="zh-CN" altLang="en-US" dirty="0" smtClean="0"/>
              <a:t>？</a:t>
            </a:r>
            <a:endParaRPr lang="en-US" altLang="zh-CN" dirty="0" smtClean="0"/>
          </a:p>
          <a:p>
            <a:r>
              <a:rPr lang="en-US" altLang="zh-CN" dirty="0" smtClean="0">
                <a:ea typeface="宋体" pitchFamily="2" charset="-122"/>
              </a:rPr>
              <a:t>             2. </a:t>
            </a:r>
            <a:r>
              <a:rPr lang="zh-CN" altLang="en-US" dirty="0" smtClean="0">
                <a:ea typeface="宋体" pitchFamily="2" charset="-122"/>
              </a:rPr>
              <a:t>把红外传感器的</a:t>
            </a:r>
            <a:r>
              <a:rPr lang="en-US" altLang="zh-CN" dirty="0" smtClean="0">
                <a:ea typeface="宋体" pitchFamily="2" charset="-122"/>
              </a:rPr>
              <a:t>OUT</a:t>
            </a:r>
            <a:r>
              <a:rPr lang="zh-CN" altLang="en-US" dirty="0" smtClean="0">
                <a:ea typeface="宋体" pitchFamily="2" charset="-122"/>
              </a:rPr>
              <a:t>接其他</a:t>
            </a:r>
            <a:r>
              <a:rPr lang="en-US" altLang="zh-CN" dirty="0" smtClean="0">
                <a:ea typeface="宋体" pitchFamily="2" charset="-122"/>
              </a:rPr>
              <a:t>GPIO</a:t>
            </a:r>
            <a:r>
              <a:rPr lang="zh-CN" altLang="en-US" dirty="0" smtClean="0">
                <a:ea typeface="宋体" pitchFamily="2" charset="-122"/>
              </a:rPr>
              <a:t>（比如</a:t>
            </a:r>
            <a:r>
              <a:rPr lang="en-US" altLang="zh-CN" dirty="0" smtClean="0">
                <a:ea typeface="宋体" pitchFamily="2" charset="-122"/>
              </a:rPr>
              <a:t>25</a:t>
            </a:r>
            <a:r>
              <a:rPr lang="zh-CN" altLang="en-US" dirty="0" smtClean="0">
                <a:ea typeface="宋体" pitchFamily="2" charset="-122"/>
              </a:rPr>
              <a:t>）是否也能工作？</a:t>
            </a:r>
            <a:endParaRPr lang="en-US" altLang="zh-CN" dirty="0" smtClean="0">
              <a:ea typeface="宋体" pitchFamily="2" charset="-122"/>
            </a:endParaRPr>
          </a:p>
        </p:txBody>
      </p:sp>
    </p:spTree>
    <p:extLst>
      <p:ext uri="{BB962C8B-B14F-4D97-AF65-F5344CB8AC3E}">
        <p14:creationId xmlns:p14="http://schemas.microsoft.com/office/powerpoint/2010/main" xmlns="" val="1017556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57103" y="1708101"/>
            <a:ext cx="5915025" cy="1035157"/>
          </a:xfrm>
        </p:spPr>
        <p:txBody>
          <a:bodyPr/>
          <a:lstStyle/>
          <a:p>
            <a:r>
              <a:rPr lang="zh-CN" altLang="en-US" sz="3200" dirty="0" smtClean="0"/>
              <a:t>任务</a:t>
            </a:r>
            <a:r>
              <a:rPr lang="en-US" altLang="zh-CN" sz="3200" dirty="0"/>
              <a:t>1</a:t>
            </a:r>
            <a:r>
              <a:rPr lang="zh-CN" altLang="en-US" sz="3200" dirty="0" smtClean="0"/>
              <a:t>：</a:t>
            </a:r>
            <a:r>
              <a:rPr lang="zh-CN" altLang="en-US" sz="3200" dirty="0" smtClean="0">
                <a:solidFill>
                  <a:srgbClr val="000000"/>
                </a:solidFill>
                <a:sym typeface="Arial" pitchFamily="34" charset="0"/>
              </a:rPr>
              <a:t>用手控制灯的闪烁</a:t>
            </a:r>
            <a:endParaRPr lang="en-US" altLang="zh-CN" sz="3200" dirty="0"/>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39" name="文本框 1"/>
          <p:cNvSpPr txBox="1"/>
          <p:nvPr/>
        </p:nvSpPr>
        <p:spPr>
          <a:xfrm>
            <a:off x="914466" y="2895654"/>
            <a:ext cx="5314275" cy="707886"/>
          </a:xfrm>
          <a:prstGeom prst="rect">
            <a:avLst/>
          </a:prstGeom>
          <a:noFill/>
        </p:spPr>
        <p:txBody>
          <a:bodyPr wrap="none" rtlCol="0">
            <a:spAutoFit/>
          </a:bodyPr>
          <a:lstStyle/>
          <a:p>
            <a:pPr eaLnBrk="1" hangingPunct="1">
              <a:buFont typeface="Arial" pitchFamily="34" charset="0"/>
              <a:buNone/>
            </a:pPr>
            <a:r>
              <a:rPr lang="zh-CN" altLang="en-US" sz="2000" dirty="0" smtClean="0">
                <a:solidFill>
                  <a:srgbClr val="000000"/>
                </a:solidFill>
                <a:sym typeface="Arial" pitchFamily="34" charset="0"/>
              </a:rPr>
              <a:t>用数字记录红外传感器检测到障碍物的次数，</a:t>
            </a:r>
            <a:endParaRPr lang="en-US" altLang="zh-CN" sz="2000" dirty="0" smtClean="0">
              <a:solidFill>
                <a:srgbClr val="000000"/>
              </a:solidFill>
              <a:sym typeface="Arial" pitchFamily="34" charset="0"/>
            </a:endParaRPr>
          </a:p>
          <a:p>
            <a:pPr eaLnBrk="1" hangingPunct="1">
              <a:buFont typeface="Arial" pitchFamily="34" charset="0"/>
              <a:buNone/>
            </a:pPr>
            <a:r>
              <a:rPr lang="zh-CN" altLang="en-US" sz="2000" dirty="0" smtClean="0">
                <a:solidFill>
                  <a:srgbClr val="000000"/>
                </a:solidFill>
                <a:sym typeface="Arial" pitchFamily="34" charset="0"/>
              </a:rPr>
              <a:t>每检测到障碍物一次，</a:t>
            </a:r>
            <a:r>
              <a:rPr lang="zh-CN" altLang="zh-CN" sz="2000" dirty="0" smtClean="0">
                <a:solidFill>
                  <a:srgbClr val="000000"/>
                </a:solidFill>
                <a:sym typeface="Arial" pitchFamily="34" charset="0"/>
              </a:rPr>
              <a:t>变换灯的状态</a:t>
            </a:r>
            <a:r>
              <a:rPr lang="zh-CN" altLang="en-US" sz="2000" dirty="0" smtClean="0"/>
              <a:t>。</a:t>
            </a:r>
            <a:endParaRPr lang="zh-CN" altLang="en-US" sz="2000" dirty="0"/>
          </a:p>
        </p:txBody>
      </p:sp>
      <p:sp>
        <p:nvSpPr>
          <p:cNvPr id="42" name="文本框 1"/>
          <p:cNvSpPr txBox="1"/>
          <p:nvPr/>
        </p:nvSpPr>
        <p:spPr>
          <a:xfrm>
            <a:off x="685872" y="8077118"/>
            <a:ext cx="4283545" cy="400110"/>
          </a:xfrm>
          <a:prstGeom prst="rect">
            <a:avLst/>
          </a:prstGeom>
          <a:noFill/>
        </p:spPr>
        <p:txBody>
          <a:bodyPr wrap="none" rtlCol="0">
            <a:spAutoFit/>
          </a:bodyPr>
          <a:lstStyle/>
          <a:p>
            <a:r>
              <a:rPr lang="zh-CN" altLang="en-US" sz="2000" dirty="0" smtClean="0"/>
              <a:t>思考：</a:t>
            </a:r>
            <a:r>
              <a:rPr lang="en-US" altLang="zh-CN" sz="2000" dirty="0" smtClean="0"/>
              <a:t>1. </a:t>
            </a:r>
            <a:r>
              <a:rPr lang="zh-CN" altLang="en-US" sz="2000" dirty="0" smtClean="0"/>
              <a:t>如何改变小灯的闪烁频率？</a:t>
            </a:r>
            <a:endParaRPr lang="en-US" altLang="zh-CN" sz="2000" dirty="0" smtClean="0"/>
          </a:p>
        </p:txBody>
      </p:sp>
      <p:pic>
        <p:nvPicPr>
          <p:cNvPr id="58370" name="Picture 2"/>
          <p:cNvPicPr>
            <a:picLocks noChangeAspect="1" noChangeArrowheads="1"/>
          </p:cNvPicPr>
          <p:nvPr/>
        </p:nvPicPr>
        <p:blipFill>
          <a:blip r:embed="rId3" cstate="print"/>
          <a:srcRect/>
          <a:stretch>
            <a:fillRect/>
          </a:stretch>
        </p:blipFill>
        <p:spPr bwMode="auto">
          <a:xfrm>
            <a:off x="1219258" y="3886228"/>
            <a:ext cx="4419484" cy="3792463"/>
          </a:xfrm>
          <a:prstGeom prst="rect">
            <a:avLst/>
          </a:prstGeom>
          <a:noFill/>
          <a:ln w="9525">
            <a:noFill/>
            <a:miter lim="800000"/>
            <a:headEnd/>
            <a:tailEnd/>
          </a:ln>
        </p:spPr>
      </p:pic>
    </p:spTree>
    <p:extLst>
      <p:ext uri="{BB962C8B-B14F-4D97-AF65-F5344CB8AC3E}">
        <p14:creationId xmlns:p14="http://schemas.microsoft.com/office/powerpoint/2010/main" xmlns="" val="29380679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cstate="print"/>
          <a:srcRect/>
          <a:stretch>
            <a:fillRect/>
          </a:stretch>
        </p:blipFill>
        <p:spPr bwMode="auto">
          <a:xfrm>
            <a:off x="0" y="3810030"/>
            <a:ext cx="4333875" cy="3905250"/>
          </a:xfrm>
          <a:prstGeom prst="rect">
            <a:avLst/>
          </a:prstGeom>
          <a:noFill/>
          <a:ln w="9525">
            <a:noFill/>
            <a:miter lim="800000"/>
            <a:headEnd/>
            <a:tailEnd/>
          </a:ln>
        </p:spPr>
      </p:pic>
      <p:sp>
        <p:nvSpPr>
          <p:cNvPr id="15362" name="Rectangle 2"/>
          <p:cNvSpPr>
            <a:spLocks noGrp="1" noChangeArrowheads="1"/>
          </p:cNvSpPr>
          <p:nvPr>
            <p:ph type="title"/>
          </p:nvPr>
        </p:nvSpPr>
        <p:spPr>
          <a:xfrm>
            <a:off x="257103" y="1708101"/>
            <a:ext cx="5915025" cy="1035157"/>
          </a:xfrm>
        </p:spPr>
        <p:txBody>
          <a:bodyPr/>
          <a:lstStyle/>
          <a:p>
            <a:r>
              <a:rPr lang="zh-CN" altLang="en-US" sz="3200" dirty="0" smtClean="0"/>
              <a:t>任务</a:t>
            </a:r>
            <a:r>
              <a:rPr lang="en-US" altLang="zh-CN" sz="3200" dirty="0" smtClean="0"/>
              <a:t>2</a:t>
            </a:r>
            <a:r>
              <a:rPr lang="zh-CN" altLang="en-US" sz="3200" dirty="0" smtClean="0"/>
              <a:t>：手势控制开关灯</a:t>
            </a:r>
            <a:r>
              <a:rPr lang="en-US" altLang="zh-CN" sz="3200" dirty="0">
                <a:solidFill>
                  <a:srgbClr val="000000"/>
                </a:solidFill>
                <a:sym typeface="Arial" pitchFamily="34" charset="0"/>
              </a:rPr>
              <a:t/>
            </a:r>
            <a:br>
              <a:rPr lang="en-US" altLang="zh-CN" sz="3200" dirty="0">
                <a:solidFill>
                  <a:srgbClr val="000000"/>
                </a:solidFill>
                <a:sym typeface="Arial" pitchFamily="34" charset="0"/>
              </a:rPr>
            </a:br>
            <a:endParaRPr lang="en-US" altLang="zh-CN" sz="3200" dirty="0"/>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39" name="文本框 1"/>
          <p:cNvSpPr txBox="1"/>
          <p:nvPr/>
        </p:nvSpPr>
        <p:spPr>
          <a:xfrm>
            <a:off x="261322" y="2438466"/>
            <a:ext cx="6596678" cy="1015663"/>
          </a:xfrm>
          <a:prstGeom prst="rect">
            <a:avLst/>
          </a:prstGeom>
          <a:noFill/>
        </p:spPr>
        <p:txBody>
          <a:bodyPr wrap="none" rtlCol="0">
            <a:spAutoFit/>
          </a:bodyPr>
          <a:lstStyle/>
          <a:p>
            <a:pPr eaLnBrk="1" hangingPunct="1">
              <a:buFont typeface="Arial" pitchFamily="34" charset="0"/>
              <a:buNone/>
            </a:pPr>
            <a:r>
              <a:rPr lang="zh-CN" altLang="en-US" sz="2000" dirty="0" smtClean="0"/>
              <a:t>现在用挥手来控制灯的开关，同样是</a:t>
            </a:r>
            <a:r>
              <a:rPr lang="zh-CN" altLang="en-US" sz="2000" dirty="0" smtClean="0">
                <a:solidFill>
                  <a:srgbClr val="000000"/>
                </a:solidFill>
                <a:sym typeface="Arial" pitchFamily="34" charset="0"/>
              </a:rPr>
              <a:t>用数字记录</a:t>
            </a:r>
            <a:endParaRPr lang="en-US" altLang="zh-CN" sz="2000" dirty="0" smtClean="0">
              <a:solidFill>
                <a:srgbClr val="000000"/>
              </a:solidFill>
              <a:sym typeface="Arial" pitchFamily="34" charset="0"/>
            </a:endParaRPr>
          </a:p>
          <a:p>
            <a:pPr eaLnBrk="1" hangingPunct="1">
              <a:buFont typeface="Arial" pitchFamily="34" charset="0"/>
              <a:buNone/>
            </a:pPr>
            <a:r>
              <a:rPr lang="zh-CN" altLang="en-US" sz="2000" dirty="0" smtClean="0">
                <a:solidFill>
                  <a:srgbClr val="000000"/>
                </a:solidFill>
                <a:sym typeface="Arial" pitchFamily="34" charset="0"/>
              </a:rPr>
              <a:t>红外传感器检测到障碍物的次数，每检测到障碍物一次，</a:t>
            </a:r>
            <a:endParaRPr lang="en-US" altLang="zh-CN" sz="2000" dirty="0" smtClean="0">
              <a:solidFill>
                <a:srgbClr val="000000"/>
              </a:solidFill>
              <a:sym typeface="Arial" pitchFamily="34" charset="0"/>
            </a:endParaRPr>
          </a:p>
          <a:p>
            <a:pPr eaLnBrk="1" hangingPunct="1">
              <a:buFont typeface="Arial" pitchFamily="34" charset="0"/>
              <a:buNone/>
            </a:pPr>
            <a:r>
              <a:rPr lang="zh-CN" altLang="zh-CN" sz="2000" dirty="0" smtClean="0">
                <a:solidFill>
                  <a:srgbClr val="000000"/>
                </a:solidFill>
                <a:sym typeface="Arial" pitchFamily="34" charset="0"/>
              </a:rPr>
              <a:t>变换灯的状态</a:t>
            </a:r>
            <a:r>
              <a:rPr lang="zh-CN" altLang="en-US" sz="2000" dirty="0" smtClean="0"/>
              <a:t>。</a:t>
            </a:r>
            <a:endParaRPr lang="zh-CN" altLang="en-US" sz="2000"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00406" y="6557021"/>
            <a:ext cx="3124118" cy="2586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文本框 1"/>
          <p:cNvSpPr txBox="1"/>
          <p:nvPr/>
        </p:nvSpPr>
        <p:spPr>
          <a:xfrm>
            <a:off x="0" y="8305712"/>
            <a:ext cx="2807179" cy="707886"/>
          </a:xfrm>
          <a:prstGeom prst="rect">
            <a:avLst/>
          </a:prstGeom>
          <a:noFill/>
        </p:spPr>
        <p:txBody>
          <a:bodyPr wrap="none" rtlCol="0">
            <a:spAutoFit/>
          </a:bodyPr>
          <a:lstStyle/>
          <a:p>
            <a:r>
              <a:rPr lang="zh-CN" altLang="en-US" sz="2000" dirty="0" smtClean="0"/>
              <a:t>思考：</a:t>
            </a:r>
            <a:r>
              <a:rPr lang="en-US" altLang="zh-CN" sz="2000" dirty="0" smtClean="0"/>
              <a:t> </a:t>
            </a:r>
            <a:r>
              <a:rPr lang="zh-CN" altLang="en-US" sz="2000" dirty="0" smtClean="0"/>
              <a:t>为什么加了等待</a:t>
            </a:r>
            <a:endParaRPr lang="en-US" altLang="zh-CN" sz="2000" dirty="0" smtClean="0"/>
          </a:p>
          <a:p>
            <a:r>
              <a:rPr lang="en-US" altLang="zh-CN" sz="2000" dirty="0" smtClean="0"/>
              <a:t>0.5</a:t>
            </a:r>
            <a:r>
              <a:rPr lang="zh-CN" altLang="en-US" sz="2000" dirty="0" smtClean="0"/>
              <a:t>秒就不一样了吗？</a:t>
            </a:r>
            <a:endParaRPr lang="en-US" altLang="zh-CN" sz="2000" dirty="0" smtClean="0"/>
          </a:p>
        </p:txBody>
      </p:sp>
    </p:spTree>
    <p:extLst>
      <p:ext uri="{BB962C8B-B14F-4D97-AF65-F5344CB8AC3E}">
        <p14:creationId xmlns:p14="http://schemas.microsoft.com/office/powerpoint/2010/main" xmlns="" val="8932955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p:cNvPicPr>
            <a:picLocks noChangeAspect="1" noChangeArrowheads="1"/>
          </p:cNvPicPr>
          <p:nvPr/>
        </p:nvPicPr>
        <p:blipFill>
          <a:blip r:embed="rId3" cstate="print"/>
          <a:srcRect/>
          <a:stretch>
            <a:fillRect/>
          </a:stretch>
        </p:blipFill>
        <p:spPr bwMode="auto">
          <a:xfrm>
            <a:off x="152486" y="3657634"/>
            <a:ext cx="4822438" cy="3619490"/>
          </a:xfrm>
          <a:prstGeom prst="rect">
            <a:avLst/>
          </a:prstGeom>
          <a:noFill/>
          <a:ln w="9525">
            <a:noFill/>
            <a:miter lim="800000"/>
            <a:headEnd/>
            <a:tailEnd/>
          </a:ln>
        </p:spPr>
      </p:pic>
      <p:sp>
        <p:nvSpPr>
          <p:cNvPr id="15362" name="Rectangle 2"/>
          <p:cNvSpPr>
            <a:spLocks noGrp="1" noChangeArrowheads="1"/>
          </p:cNvSpPr>
          <p:nvPr>
            <p:ph type="title"/>
          </p:nvPr>
        </p:nvSpPr>
        <p:spPr>
          <a:xfrm>
            <a:off x="388366" y="1752684"/>
            <a:ext cx="5915025" cy="1447762"/>
          </a:xfrm>
        </p:spPr>
        <p:txBody>
          <a:bodyPr/>
          <a:lstStyle/>
          <a:p>
            <a:r>
              <a:rPr lang="zh-CN" altLang="en-US" sz="3200" dirty="0" smtClean="0"/>
              <a:t>任务</a:t>
            </a:r>
            <a:r>
              <a:rPr lang="en-US" altLang="zh-CN" sz="3200" dirty="0"/>
              <a:t>3</a:t>
            </a:r>
            <a:r>
              <a:rPr lang="zh-CN" altLang="en-US" sz="3200" dirty="0" smtClean="0"/>
              <a:t>：双红外手势控制开关灯</a:t>
            </a:r>
            <a:r>
              <a:rPr lang="en-US" altLang="zh-CN" sz="3200" dirty="0">
                <a:sym typeface="Arial" pitchFamily="34" charset="0"/>
              </a:rPr>
              <a:t/>
            </a:r>
            <a:br>
              <a:rPr lang="en-US" altLang="zh-CN" sz="3200" dirty="0">
                <a:sym typeface="Arial" pitchFamily="34" charset="0"/>
              </a:rPr>
            </a:br>
            <a:r>
              <a:rPr lang="en-US" altLang="zh-CN" sz="3200" dirty="0" smtClean="0">
                <a:solidFill>
                  <a:srgbClr val="000000"/>
                </a:solidFill>
                <a:sym typeface="Arial" pitchFamily="34" charset="0"/>
              </a:rPr>
              <a:t/>
            </a:r>
            <a:br>
              <a:rPr lang="en-US" altLang="zh-CN" sz="3200" dirty="0" smtClean="0">
                <a:solidFill>
                  <a:srgbClr val="000000"/>
                </a:solidFill>
                <a:sym typeface="Arial" pitchFamily="34" charset="0"/>
              </a:rPr>
            </a:br>
            <a:endParaRPr lang="en-US" altLang="zh-CN" sz="3200" dirty="0"/>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39" name="文本框 1"/>
          <p:cNvSpPr txBox="1"/>
          <p:nvPr/>
        </p:nvSpPr>
        <p:spPr>
          <a:xfrm>
            <a:off x="228684" y="2590862"/>
            <a:ext cx="6340197" cy="1015663"/>
          </a:xfrm>
          <a:prstGeom prst="rect">
            <a:avLst/>
          </a:prstGeom>
          <a:noFill/>
        </p:spPr>
        <p:txBody>
          <a:bodyPr wrap="none" rtlCol="0">
            <a:spAutoFit/>
          </a:bodyPr>
          <a:lstStyle/>
          <a:p>
            <a:r>
              <a:rPr lang="zh-CN" altLang="en-US" sz="2000" dirty="0" smtClean="0"/>
              <a:t>我们增加一个红外传感器。一个红外传感器用于开灯，</a:t>
            </a:r>
            <a:endParaRPr lang="en-US" altLang="zh-CN" sz="2000" dirty="0" smtClean="0"/>
          </a:p>
          <a:p>
            <a:r>
              <a:rPr lang="zh-CN" altLang="en-US" sz="2000" dirty="0" smtClean="0"/>
              <a:t>一个红外传感器用于关灯。第二个红外传感器我们需要</a:t>
            </a:r>
            <a:endParaRPr lang="en-US" altLang="zh-CN" sz="2000" dirty="0" smtClean="0"/>
          </a:p>
          <a:p>
            <a:r>
              <a:rPr lang="zh-CN" altLang="en-US" sz="2000" dirty="0" smtClean="0"/>
              <a:t>用杜邦线连接到对应的接口，我们这里选连</a:t>
            </a:r>
            <a:r>
              <a:rPr lang="en-US" altLang="zh-CN" sz="2000" dirty="0" smtClean="0"/>
              <a:t>GPIO 25</a:t>
            </a:r>
            <a:r>
              <a:rPr lang="zh-CN" altLang="en-US" sz="2000" dirty="0" smtClean="0"/>
              <a:t>。</a:t>
            </a:r>
            <a:endParaRPr lang="zh-CN" altLang="en-US" sz="2000" dirty="0"/>
          </a:p>
        </p:txBody>
      </p:sp>
      <p:pic>
        <p:nvPicPr>
          <p:cNvPr id="60418" name="Picture 2"/>
          <p:cNvPicPr>
            <a:picLocks noChangeAspect="1" noChangeArrowheads="1"/>
          </p:cNvPicPr>
          <p:nvPr/>
        </p:nvPicPr>
        <p:blipFill>
          <a:blip r:embed="rId4" cstate="print"/>
          <a:srcRect/>
          <a:stretch>
            <a:fillRect/>
          </a:stretch>
        </p:blipFill>
        <p:spPr bwMode="auto">
          <a:xfrm>
            <a:off x="3581396" y="6553158"/>
            <a:ext cx="3154784" cy="2743128"/>
          </a:xfrm>
          <a:prstGeom prst="rect">
            <a:avLst/>
          </a:prstGeom>
          <a:noFill/>
          <a:ln w="9525">
            <a:noFill/>
            <a:miter lim="800000"/>
            <a:headEnd/>
            <a:tailEnd/>
          </a:ln>
        </p:spPr>
      </p:pic>
      <p:sp>
        <p:nvSpPr>
          <p:cNvPr id="9" name="文本框 1"/>
          <p:cNvSpPr txBox="1"/>
          <p:nvPr/>
        </p:nvSpPr>
        <p:spPr>
          <a:xfrm>
            <a:off x="152486" y="7924722"/>
            <a:ext cx="3339376" cy="1015663"/>
          </a:xfrm>
          <a:prstGeom prst="rect">
            <a:avLst/>
          </a:prstGeom>
          <a:noFill/>
        </p:spPr>
        <p:txBody>
          <a:bodyPr wrap="none" rtlCol="0">
            <a:spAutoFit/>
          </a:bodyPr>
          <a:lstStyle/>
          <a:p>
            <a:r>
              <a:rPr lang="zh-CN" altLang="en-US" sz="2000" dirty="0" smtClean="0"/>
              <a:t>思考：</a:t>
            </a:r>
            <a:r>
              <a:rPr lang="en-US" altLang="zh-CN" sz="2000" dirty="0" smtClean="0"/>
              <a:t> </a:t>
            </a:r>
            <a:r>
              <a:rPr lang="zh-CN" altLang="en-US" sz="2000" dirty="0" smtClean="0"/>
              <a:t>为什么红外传感器</a:t>
            </a:r>
            <a:endParaRPr lang="en-US" altLang="zh-CN" sz="2000" dirty="0" smtClean="0"/>
          </a:p>
          <a:p>
            <a:r>
              <a:rPr lang="zh-CN" altLang="en-US" sz="2000" dirty="0" smtClean="0"/>
              <a:t>不能像连</a:t>
            </a:r>
            <a:r>
              <a:rPr lang="en-US" altLang="zh-CN" sz="2000" dirty="0" smtClean="0"/>
              <a:t>GPIO 24</a:t>
            </a:r>
            <a:r>
              <a:rPr lang="zh-CN" altLang="en-US" sz="2000" dirty="0" smtClean="0"/>
              <a:t>一样直接插</a:t>
            </a:r>
            <a:endParaRPr lang="en-US" altLang="zh-CN" sz="2000" dirty="0" smtClean="0"/>
          </a:p>
          <a:p>
            <a:r>
              <a:rPr lang="en-US" altLang="zh-CN" sz="2000" dirty="0" smtClean="0"/>
              <a:t>GPIO25</a:t>
            </a:r>
            <a:r>
              <a:rPr lang="zh-CN" altLang="en-US" sz="2000" dirty="0" smtClean="0"/>
              <a:t>？</a:t>
            </a:r>
            <a:endParaRPr lang="en-US" altLang="zh-CN" sz="2000" dirty="0" smtClean="0"/>
          </a:p>
        </p:txBody>
      </p:sp>
    </p:spTree>
    <p:extLst>
      <p:ext uri="{BB962C8B-B14F-4D97-AF65-F5344CB8AC3E}">
        <p14:creationId xmlns:p14="http://schemas.microsoft.com/office/powerpoint/2010/main" xmlns="" val="1936727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Group 3"/>
          <p:cNvGrpSpPr>
            <a:grpSpLocks/>
          </p:cNvGrpSpPr>
          <p:nvPr/>
        </p:nvGrpSpPr>
        <p:grpSpPr bwMode="auto">
          <a:xfrm>
            <a:off x="857250" y="4760913"/>
            <a:ext cx="1714500" cy="1109662"/>
            <a:chOff x="0" y="0"/>
            <a:chExt cx="1440" cy="1680"/>
          </a:xfrm>
        </p:grpSpPr>
        <p:sp>
          <p:nvSpPr>
            <p:cNvPr id="13334" name="AutoShape 4"/>
            <p:cNvSpPr>
              <a:spLocks noChangeArrowheads="1"/>
            </p:cNvSpPr>
            <p:nvPr/>
          </p:nvSpPr>
          <p:spPr bwMode="auto">
            <a:xfrm>
              <a:off x="0" y="0"/>
              <a:ext cx="1440" cy="1680"/>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xmlns="">
                  <a:gradFill rotWithShape="1">
                    <a:gsLst>
                      <a:gs pos="0">
                        <a:srgbClr val="99CCFF"/>
                      </a:gs>
                      <a:gs pos="100000">
                        <a:srgbClr val="E3F1FF"/>
                      </a:gs>
                    </a:gsLst>
                    <a:lin ang="5400000" scaled="1"/>
                  </a:gra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zh-CN" altLang="en-US">
                <a:latin typeface="Verdana" panose="020B0604030504040204" pitchFamily="34" charset="0"/>
                <a:ea typeface="宋体" panose="02010600030101010101" pitchFamily="2" charset="-122"/>
              </a:endParaRPr>
            </a:p>
          </p:txBody>
        </p:sp>
        <p:sp>
          <p:nvSpPr>
            <p:cNvPr id="13335" name="Text Box 5"/>
            <p:cNvSpPr txBox="1">
              <a:spLocks noChangeArrowheads="1"/>
            </p:cNvSpPr>
            <p:nvPr/>
          </p:nvSpPr>
          <p:spPr bwMode="auto">
            <a:xfrm>
              <a:off x="60" y="126"/>
              <a:ext cx="1284" cy="8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zh-CN" altLang="en-US" sz="3200" dirty="0">
                  <a:ea typeface="宋体" panose="02010600030101010101" pitchFamily="2" charset="-122"/>
                </a:rPr>
                <a:t>扩</a:t>
              </a:r>
              <a:r>
                <a:rPr lang="zh-CN" altLang="en-US" sz="3200" dirty="0" smtClean="0">
                  <a:ea typeface="宋体" panose="02010600030101010101" pitchFamily="2" charset="-122"/>
                </a:rPr>
                <a:t>展</a:t>
              </a:r>
              <a:r>
                <a:rPr lang="zh-CN" altLang="en-US" sz="3200" dirty="0">
                  <a:ea typeface="宋体" panose="02010600030101010101" pitchFamily="2" charset="-122"/>
                </a:rPr>
                <a:t>板</a:t>
              </a:r>
              <a:endParaRPr lang="en-US" altLang="zh-CN" sz="2000" dirty="0">
                <a:ea typeface="宋体" panose="02010600030101010101" pitchFamily="2" charset="-122"/>
              </a:endParaRPr>
            </a:p>
          </p:txBody>
        </p:sp>
      </p:grpSp>
      <p:sp>
        <p:nvSpPr>
          <p:cNvPr id="7174" name="未知"/>
          <p:cNvSpPr>
            <a:spLocks/>
          </p:cNvSpPr>
          <p:nvPr/>
        </p:nvSpPr>
        <p:spPr bwMode="auto">
          <a:xfrm>
            <a:off x="2417763" y="4687888"/>
            <a:ext cx="676275" cy="93027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3317" name="AutoShape 7"/>
          <p:cNvSpPr>
            <a:spLocks noChangeAspect="1" noChangeArrowheads="1" noTextEdit="1"/>
          </p:cNvSpPr>
          <p:nvPr/>
        </p:nvSpPr>
        <p:spPr bwMode="auto">
          <a:xfrm flipH="1">
            <a:off x="3651250" y="4684713"/>
            <a:ext cx="682625"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grpSp>
        <p:nvGrpSpPr>
          <p:cNvPr id="13318" name="Group 8"/>
          <p:cNvGrpSpPr>
            <a:grpSpLocks/>
          </p:cNvGrpSpPr>
          <p:nvPr/>
        </p:nvGrpSpPr>
        <p:grpSpPr bwMode="auto">
          <a:xfrm>
            <a:off x="2286000" y="3467100"/>
            <a:ext cx="2249488" cy="1201738"/>
            <a:chOff x="0" y="0"/>
            <a:chExt cx="1889" cy="1009"/>
          </a:xfrm>
        </p:grpSpPr>
        <p:grpSp>
          <p:nvGrpSpPr>
            <p:cNvPr id="13325" name="Group 9"/>
            <p:cNvGrpSpPr>
              <a:grpSpLocks/>
            </p:cNvGrpSpPr>
            <p:nvPr/>
          </p:nvGrpSpPr>
          <p:grpSpPr bwMode="auto">
            <a:xfrm>
              <a:off x="0" y="0"/>
              <a:ext cx="1889" cy="1009"/>
              <a:chOff x="0" y="0"/>
              <a:chExt cx="1889" cy="1009"/>
            </a:xfrm>
          </p:grpSpPr>
          <p:grpSp>
            <p:nvGrpSpPr>
              <p:cNvPr id="13327" name="Group 10"/>
              <p:cNvGrpSpPr>
                <a:grpSpLocks/>
              </p:cNvGrpSpPr>
              <p:nvPr/>
            </p:nvGrpSpPr>
            <p:grpSpPr bwMode="auto">
              <a:xfrm>
                <a:off x="0" y="90"/>
                <a:ext cx="1889" cy="919"/>
                <a:chOff x="0" y="0"/>
                <a:chExt cx="1926" cy="937"/>
              </a:xfrm>
            </p:grpSpPr>
            <p:sp>
              <p:nvSpPr>
                <p:cNvPr id="7179" name="Oval 11"/>
                <p:cNvSpPr>
                  <a:spLocks noChangeArrowheads="1"/>
                </p:cNvSpPr>
                <p:nvPr/>
              </p:nvSpPr>
              <p:spPr bwMode="auto">
                <a:xfrm>
                  <a:off x="20" y="31"/>
                  <a:ext cx="1906" cy="906"/>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7180" name="Oval 12"/>
                <p:cNvSpPr>
                  <a:spLocks noChangeArrowheads="1"/>
                </p:cNvSpPr>
                <p:nvPr/>
              </p:nvSpPr>
              <p:spPr bwMode="auto">
                <a:xfrm>
                  <a:off x="0" y="1"/>
                  <a:ext cx="1906" cy="906"/>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grpSp>
          <p:sp>
            <p:nvSpPr>
              <p:cNvPr id="7181" name="Oval 13"/>
              <p:cNvSpPr>
                <a:spLocks noChangeArrowheads="1"/>
              </p:cNvSpPr>
              <p:nvPr/>
            </p:nvSpPr>
            <p:spPr bwMode="auto">
              <a:xfrm>
                <a:off x="89" y="0"/>
                <a:ext cx="1690"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eaLnBrk="1" fontAlgn="auto" hangingPunct="1">
                  <a:spcBef>
                    <a:spcPts val="0"/>
                  </a:spcBef>
                  <a:spcAft>
                    <a:spcPts val="0"/>
                  </a:spcAft>
                  <a:defRPr/>
                </a:pPr>
                <a:endParaRPr lang="zh-CN" altLang="en-US">
                  <a:latin typeface="+mn-lt"/>
                </a:endParaRPr>
              </a:p>
            </p:txBody>
          </p:sp>
          <p:sp>
            <p:nvSpPr>
              <p:cNvPr id="7182" name="Oval 14"/>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eaLnBrk="1" fontAlgn="auto" hangingPunct="1">
                  <a:spcBef>
                    <a:spcPts val="0"/>
                  </a:spcBef>
                  <a:spcAft>
                    <a:spcPts val="0"/>
                  </a:spcAft>
                  <a:defRPr/>
                </a:pPr>
                <a:endParaRPr lang="zh-CN" altLang="en-US">
                  <a:latin typeface="+mn-lt"/>
                </a:endParaRPr>
              </a:p>
            </p:txBody>
          </p:sp>
          <p:sp>
            <p:nvSpPr>
              <p:cNvPr id="7183" name="Oval 15"/>
              <p:cNvSpPr>
                <a:spLocks noChangeArrowheads="1"/>
              </p:cNvSpPr>
              <p:nvPr/>
            </p:nvSpPr>
            <p:spPr bwMode="auto">
              <a:xfrm>
                <a:off x="128" y="13"/>
                <a:ext cx="1570" cy="769"/>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eaLnBrk="1" fontAlgn="auto" hangingPunct="1">
                  <a:spcBef>
                    <a:spcPts val="0"/>
                  </a:spcBef>
                  <a:spcAft>
                    <a:spcPts val="0"/>
                  </a:spcAft>
                  <a:defRPr/>
                </a:pPr>
                <a:endParaRPr lang="zh-CN" altLang="en-US">
                  <a:latin typeface="+mn-lt"/>
                </a:endParaRPr>
              </a:p>
            </p:txBody>
          </p:sp>
          <p:sp>
            <p:nvSpPr>
              <p:cNvPr id="7184" name="Oval 16"/>
              <p:cNvSpPr>
                <a:spLocks noChangeArrowheads="1"/>
              </p:cNvSpPr>
              <p:nvPr/>
            </p:nvSpPr>
            <p:spPr bwMode="auto">
              <a:xfrm>
                <a:off x="211" y="31"/>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wrap="none" anchor="ctr"/>
              <a:lstStyle/>
              <a:p>
                <a:pPr eaLnBrk="1" fontAlgn="auto" hangingPunct="1">
                  <a:spcBef>
                    <a:spcPts val="0"/>
                  </a:spcBef>
                  <a:spcAft>
                    <a:spcPts val="0"/>
                  </a:spcAft>
                  <a:defRPr/>
                </a:pPr>
                <a:endParaRPr lang="zh-CN" altLang="en-US">
                  <a:latin typeface="+mn-lt"/>
                </a:endParaRPr>
              </a:p>
            </p:txBody>
          </p:sp>
        </p:grpSp>
        <p:sp>
          <p:nvSpPr>
            <p:cNvPr id="13326" name="Text Box 17"/>
            <p:cNvSpPr txBox="1">
              <a:spLocks noChangeArrowheads="1"/>
            </p:cNvSpPr>
            <p:nvPr/>
          </p:nvSpPr>
          <p:spPr bwMode="auto">
            <a:xfrm>
              <a:off x="449" y="160"/>
              <a:ext cx="935" cy="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zh-CN" altLang="en-US" sz="2400" b="1">
                  <a:ea typeface="宋体" panose="02010600030101010101" pitchFamily="2" charset="-122"/>
                </a:rPr>
                <a:t>树莓派</a:t>
              </a:r>
              <a:endParaRPr lang="en-US" altLang="zh-CN" sz="1200">
                <a:ea typeface="宋体" panose="02010600030101010101" pitchFamily="2" charset="-122"/>
              </a:endParaRPr>
            </a:p>
          </p:txBody>
        </p:sp>
      </p:grpSp>
      <p:grpSp>
        <p:nvGrpSpPr>
          <p:cNvPr id="13319" name="Group 18"/>
          <p:cNvGrpSpPr>
            <a:grpSpLocks/>
          </p:cNvGrpSpPr>
          <p:nvPr/>
        </p:nvGrpSpPr>
        <p:grpSpPr bwMode="auto">
          <a:xfrm>
            <a:off x="4171950" y="4760913"/>
            <a:ext cx="1762125" cy="1109662"/>
            <a:chOff x="0" y="0"/>
            <a:chExt cx="1480" cy="1680"/>
          </a:xfrm>
        </p:grpSpPr>
        <p:sp>
          <p:nvSpPr>
            <p:cNvPr id="13323" name="AutoShape 19"/>
            <p:cNvSpPr>
              <a:spLocks noChangeArrowheads="1"/>
            </p:cNvSpPr>
            <p:nvPr/>
          </p:nvSpPr>
          <p:spPr bwMode="auto">
            <a:xfrm>
              <a:off x="0" y="0"/>
              <a:ext cx="1440" cy="1680"/>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xmlns="">
                  <a:gradFill rotWithShape="1">
                    <a:gsLst>
                      <a:gs pos="0">
                        <a:srgbClr val="99CCFF"/>
                      </a:gs>
                      <a:gs pos="100000">
                        <a:srgbClr val="E3F1FF"/>
                      </a:gs>
                    </a:gsLst>
                    <a:lin ang="5400000" scaled="1"/>
                  </a:gra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zh-CN" altLang="en-US">
                <a:latin typeface="Verdana" panose="020B0604030504040204" pitchFamily="34" charset="0"/>
                <a:ea typeface="宋体" panose="02010600030101010101" pitchFamily="2" charset="-122"/>
              </a:endParaRPr>
            </a:p>
          </p:txBody>
        </p:sp>
        <p:sp>
          <p:nvSpPr>
            <p:cNvPr id="13324" name="Text Box 20"/>
            <p:cNvSpPr txBox="1">
              <a:spLocks noChangeArrowheads="1"/>
            </p:cNvSpPr>
            <p:nvPr/>
          </p:nvSpPr>
          <p:spPr bwMode="auto">
            <a:xfrm>
              <a:off x="96" y="126"/>
              <a:ext cx="1384" cy="9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3200">
                  <a:ea typeface="宋体" panose="02010600030101010101" pitchFamily="2" charset="-122"/>
                </a:rPr>
                <a:t>GDW</a:t>
              </a:r>
              <a:r>
                <a:rPr lang="zh-CN" altLang="en-US" sz="3200">
                  <a:ea typeface="宋体" panose="02010600030101010101" pitchFamily="2" charset="-122"/>
                </a:rPr>
                <a:t>编程平台</a:t>
              </a:r>
              <a:endParaRPr lang="en-US" altLang="zh-CN" sz="3200">
                <a:ea typeface="宋体" panose="02010600030101010101" pitchFamily="2" charset="-122"/>
              </a:endParaRPr>
            </a:p>
          </p:txBody>
        </p:sp>
      </p:grpSp>
      <p:sp>
        <p:nvSpPr>
          <p:cNvPr id="7189" name="未知"/>
          <p:cNvSpPr>
            <a:spLocks/>
          </p:cNvSpPr>
          <p:nvPr/>
        </p:nvSpPr>
        <p:spPr bwMode="auto">
          <a:xfrm flipH="1">
            <a:off x="3656013" y="4687888"/>
            <a:ext cx="677862" cy="93027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3321" name="Rectangle 2"/>
          <p:cNvSpPr txBox="1">
            <a:spLocks noChangeArrowheads="1"/>
          </p:cNvSpPr>
          <p:nvPr/>
        </p:nvSpPr>
        <p:spPr bwMode="auto">
          <a:xfrm>
            <a:off x="628650" y="1449388"/>
            <a:ext cx="622935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457200" indent="-457200"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fontAlgn="base">
              <a:spcBef>
                <a:spcPct val="0"/>
              </a:spcBef>
              <a:spcAft>
                <a:spcPct val="0"/>
              </a:spcAft>
              <a:defRPr>
                <a:solidFill>
                  <a:schemeClr val="tx1"/>
                </a:solidFill>
                <a:latin typeface="Calibri" panose="020F0502020204030204" pitchFamily="34" charset="0"/>
              </a:defRPr>
            </a:lvl6pPr>
            <a:lvl7pPr marL="2971800" indent="-228600" defTabSz="685800" fontAlgn="base">
              <a:spcBef>
                <a:spcPct val="0"/>
              </a:spcBef>
              <a:spcAft>
                <a:spcPct val="0"/>
              </a:spcAft>
              <a:defRPr>
                <a:solidFill>
                  <a:schemeClr val="tx1"/>
                </a:solidFill>
                <a:latin typeface="Calibri" panose="020F0502020204030204" pitchFamily="34" charset="0"/>
              </a:defRPr>
            </a:lvl7pPr>
            <a:lvl8pPr marL="3429000" indent="-228600" defTabSz="685800" fontAlgn="base">
              <a:spcBef>
                <a:spcPct val="0"/>
              </a:spcBef>
              <a:spcAft>
                <a:spcPct val="0"/>
              </a:spcAft>
              <a:defRPr>
                <a:solidFill>
                  <a:schemeClr val="tx1"/>
                </a:solidFill>
                <a:latin typeface="Calibri" panose="020F0502020204030204" pitchFamily="34" charset="0"/>
              </a:defRPr>
            </a:lvl8pPr>
            <a:lvl9pPr marL="3886200" indent="-228600" defTabSz="6858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buFontTx/>
              <a:buBlip>
                <a:blip r:embed="rId3"/>
              </a:buBlip>
            </a:pPr>
            <a:r>
              <a:rPr lang="zh-CN" altLang="en-US" sz="2800">
                <a:latin typeface="Calibri Light" panose="020F0302020204030204" pitchFamily="34" charset="0"/>
                <a:ea typeface="宋体" panose="02010600030101010101" pitchFamily="2" charset="-122"/>
              </a:rPr>
              <a:t>如何使用树莓派进行编程学习？</a:t>
            </a:r>
            <a:endParaRPr lang="en-US" altLang="zh-CN" sz="2800">
              <a:latin typeface="Calibri Light" panose="020F0302020204030204" pitchFamily="34" charset="0"/>
              <a:ea typeface="宋体" panose="02010600030101010101" pitchFamily="2" charset="-122"/>
            </a:endParaRPr>
          </a:p>
        </p:txBody>
      </p:sp>
      <p:sp>
        <p:nvSpPr>
          <p:cNvPr id="13322" name="Rectangle 3"/>
          <p:cNvSpPr>
            <a:spLocks noGrp="1" noChangeArrowheads="1"/>
          </p:cNvSpPr>
          <p:nvPr>
            <p:ph idx="1"/>
          </p:nvPr>
        </p:nvSpPr>
        <p:spPr bwMode="auto">
          <a:xfrm>
            <a:off x="628650" y="2582863"/>
            <a:ext cx="5600700" cy="920750"/>
          </a:xfrm>
        </p:spPr>
        <p:txBody>
          <a:bodyPr wrap="square" numCol="1" anchor="t" anchorCtr="0" compatLnSpc="1">
            <a:prstTxWarp prst="textNoShape">
              <a:avLst/>
            </a:prstTxWarp>
          </a:bodyPr>
          <a:lstStyle/>
          <a:p>
            <a:r>
              <a:rPr lang="zh-CN" altLang="en-US" sz="2400" dirty="0" smtClean="0"/>
              <a:t>采用杭州古德微机器有限人公司开发的扩展板和线上编程平台。</a:t>
            </a:r>
            <a:endParaRPr lang="en-US" altLang="zh-CN" sz="2400" dirty="0" smtClean="0">
              <a:solidFill>
                <a:schemeClr val="tx2"/>
              </a:solidFill>
              <a:ea typeface="宋体" panose="02010600030101010101" pitchFamily="2" charset="-122"/>
            </a:endParaRPr>
          </a:p>
        </p:txBody>
      </p:sp>
      <p:sp>
        <p:nvSpPr>
          <p:cNvPr id="24"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26"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27" name="图片 2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04672" y="6553158"/>
            <a:ext cx="2594445" cy="1925711"/>
          </a:xfrm>
          <a:prstGeom prst="rect">
            <a:avLst/>
          </a:prstGeom>
          <a:ln>
            <a:noFill/>
          </a:ln>
          <a:effectLst>
            <a:outerShdw blurRad="292100" dist="139700" dir="2700000" algn="tl" rotWithShape="0">
              <a:srgbClr val="333333">
                <a:alpha val="65000"/>
              </a:srgbClr>
            </a:outerShdw>
          </a:effectLst>
        </p:spPr>
      </p:pic>
      <p:pic>
        <p:nvPicPr>
          <p:cNvPr id="28" name="图片 27"/>
          <p:cNvPicPr/>
          <p:nvPr/>
        </p:nvPicPr>
        <p:blipFill>
          <a:blip r:embed="rId5" cstate="print"/>
          <a:srcRect/>
          <a:stretch>
            <a:fillRect/>
          </a:stretch>
        </p:blipFill>
        <p:spPr bwMode="auto">
          <a:xfrm>
            <a:off x="533476" y="6400762"/>
            <a:ext cx="2666930" cy="25907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图片 9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80" y="4800604"/>
            <a:ext cx="5653710" cy="3023375"/>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122" y="-152396"/>
            <a:ext cx="6858000" cy="9906000"/>
          </a:xfrm>
          <a:prstGeom prst="rect">
            <a:avLst/>
          </a:prstGeom>
        </p:spPr>
      </p:pic>
      <p:sp>
        <p:nvSpPr>
          <p:cNvPr id="51"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97" name="Rectangle 2"/>
          <p:cNvSpPr txBox="1">
            <a:spLocks noChangeArrowheads="1"/>
          </p:cNvSpPr>
          <p:nvPr/>
        </p:nvSpPr>
        <p:spPr bwMode="auto">
          <a:xfrm>
            <a:off x="347057" y="1888188"/>
            <a:ext cx="2406387" cy="668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eaLnBrk="1" hangingPunct="1">
              <a:buBlip>
                <a:blip r:embed="rId5"/>
              </a:buBlip>
            </a:pPr>
            <a:r>
              <a:rPr lang="zh-CN" altLang="en-US" sz="2700" b="1" dirty="0" smtClean="0">
                <a:ea typeface="宋体" panose="02010600030101010101" pitchFamily="2" charset="-122"/>
              </a:rPr>
              <a:t>拓展练习</a:t>
            </a:r>
            <a:endParaRPr lang="en-US" altLang="zh-CN" sz="1500" b="1" dirty="0" smtClean="0">
              <a:ea typeface="宋体" panose="02010600030101010101" pitchFamily="2" charset="-122"/>
            </a:endParaRPr>
          </a:p>
        </p:txBody>
      </p:sp>
      <p:sp>
        <p:nvSpPr>
          <p:cNvPr id="2" name="矩形 1"/>
          <p:cNvSpPr/>
          <p:nvPr/>
        </p:nvSpPr>
        <p:spPr>
          <a:xfrm>
            <a:off x="347057" y="2971852"/>
            <a:ext cx="6739447" cy="1384995"/>
          </a:xfrm>
          <a:prstGeom prst="rect">
            <a:avLst/>
          </a:prstGeom>
        </p:spPr>
        <p:txBody>
          <a:bodyPr wrap="square">
            <a:spAutoFit/>
          </a:bodyPr>
          <a:lstStyle/>
          <a:p>
            <a:pPr eaLnBrk="1" fontAlgn="auto" hangingPunct="1">
              <a:lnSpc>
                <a:spcPct val="150000"/>
              </a:lnSpc>
              <a:spcBef>
                <a:spcPts val="0"/>
              </a:spcBef>
              <a:spcAft>
                <a:spcPts val="0"/>
              </a:spcAft>
              <a:defRPr/>
            </a:pPr>
            <a:r>
              <a:rPr kumimoji="1" lang="zh-CN" altLang="en-US" sz="2800" dirty="0" smtClean="0">
                <a:solidFill>
                  <a:schemeClr val="tx1">
                    <a:lumMod val="65000"/>
                    <a:lumOff val="35000"/>
                  </a:schemeClr>
                </a:solidFill>
                <a:latin typeface="微软雅黑" panose="020B0503020204020204" pitchFamily="34" charset="-122"/>
                <a:ea typeface="微软雅黑" panose="020B0503020204020204" pitchFamily="34" charset="-122"/>
              </a:rPr>
              <a:t>尝试通过</a:t>
            </a:r>
            <a:r>
              <a:rPr kumimoji="1"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一个红外传感器控制多个灯，但是一次只能亮一个灯（类似流水</a:t>
            </a:r>
            <a:r>
              <a:rPr kumimoji="1" lang="zh-CN" altLang="en-US" sz="2800" dirty="0" smtClean="0">
                <a:solidFill>
                  <a:schemeClr val="tx1">
                    <a:lumMod val="65000"/>
                    <a:lumOff val="35000"/>
                  </a:schemeClr>
                </a:solidFill>
                <a:latin typeface="微软雅黑" panose="020B0503020204020204" pitchFamily="34" charset="-122"/>
                <a:ea typeface="微软雅黑" panose="020B0503020204020204" pitchFamily="34" charset="-122"/>
              </a:rPr>
              <a:t>灯）。</a:t>
            </a:r>
            <a:endParaRPr lang="en-US" altLang="zh-CN" sz="2800" dirty="0">
              <a:ea typeface="宋体" panose="02010600030101010101" pitchFamily="2" charset="-122"/>
            </a:endParaRPr>
          </a:p>
        </p:txBody>
      </p:sp>
    </p:spTree>
    <p:extLst>
      <p:ext uri="{BB962C8B-B14F-4D97-AF65-F5344CB8AC3E}">
        <p14:creationId xmlns:p14="http://schemas.microsoft.com/office/powerpoint/2010/main" xmlns="" val="29619776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6" name="矩形 5"/>
          <p:cNvSpPr/>
          <p:nvPr/>
        </p:nvSpPr>
        <p:spPr>
          <a:xfrm>
            <a:off x="1407516" y="2749648"/>
            <a:ext cx="3993401"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dirty="0">
                <a:ln/>
                <a:solidFill>
                  <a:srgbClr val="002060"/>
                </a:solidFill>
                <a:effectLst>
                  <a:outerShdw blurRad="38100" dist="38100" dir="2700000" algn="tl">
                    <a:srgbClr val="000000">
                      <a:alpha val="43137"/>
                    </a:srgbClr>
                  </a:outerShdw>
                </a:effectLst>
              </a:rPr>
              <a:t>9</a:t>
            </a:r>
            <a:r>
              <a:rPr lang="en-US" altLang="zh-CN" sz="4800" b="1" cap="none" spc="0" dirty="0" smtClean="0">
                <a:ln/>
                <a:solidFill>
                  <a:srgbClr val="002060"/>
                </a:solidFill>
                <a:effectLst>
                  <a:outerShdw blurRad="38100" dist="38100" dir="2700000" algn="tl">
                    <a:srgbClr val="000000">
                      <a:alpha val="43137"/>
                    </a:srgbClr>
                  </a:outerShdw>
                </a:effectLst>
              </a:rPr>
              <a:t>   </a:t>
            </a:r>
            <a:r>
              <a:rPr lang="zh-CN" altLang="en-US" sz="4800" b="1" dirty="0">
                <a:ln/>
                <a:solidFill>
                  <a:srgbClr val="002060"/>
                </a:solidFill>
                <a:effectLst>
                  <a:outerShdw blurRad="38100" dist="38100" dir="2700000" algn="tl">
                    <a:srgbClr val="000000">
                      <a:alpha val="43137"/>
                    </a:srgbClr>
                  </a:outerShdw>
                </a:effectLst>
              </a:rPr>
              <a:t>光感</a:t>
            </a:r>
            <a:r>
              <a:rPr lang="zh-CN" altLang="en-US" sz="4800" b="1" cap="none" spc="0" dirty="0" smtClean="0">
                <a:ln/>
                <a:solidFill>
                  <a:srgbClr val="002060"/>
                </a:solidFill>
                <a:effectLst>
                  <a:outerShdw blurRad="38100" dist="38100" dir="2700000" algn="tl">
                    <a:srgbClr val="000000">
                      <a:alpha val="43137"/>
                    </a:srgbClr>
                  </a:outerShdw>
                </a:effectLst>
              </a:rPr>
              <a:t>控制灯</a:t>
            </a:r>
            <a:endParaRPr lang="zh-CN" altLang="en-US" sz="4800" b="1" cap="none" spc="0" dirty="0">
              <a:ln/>
              <a:solidFill>
                <a:srgbClr val="002060"/>
              </a:solidFill>
              <a:effectLst>
                <a:outerShdw blurRad="38100" dist="38100" dir="2700000" algn="tl">
                  <a:srgbClr val="000000">
                    <a:alpha val="43137"/>
                  </a:srgbClr>
                </a:outerShdw>
              </a:effectLst>
            </a:endParaRPr>
          </a:p>
        </p:txBody>
      </p:sp>
      <p:grpSp>
        <p:nvGrpSpPr>
          <p:cNvPr id="8" name="Group 3"/>
          <p:cNvGrpSpPr>
            <a:grpSpLocks/>
          </p:cNvGrpSpPr>
          <p:nvPr/>
        </p:nvGrpSpPr>
        <p:grpSpPr bwMode="auto">
          <a:xfrm>
            <a:off x="803344" y="4002299"/>
            <a:ext cx="5264012" cy="1871206"/>
            <a:chOff x="0" y="0"/>
            <a:chExt cx="3984" cy="912"/>
          </a:xfrm>
        </p:grpSpPr>
        <p:sp>
          <p:nvSpPr>
            <p:cNvPr id="9" name="AutoShape 4"/>
            <p:cNvSpPr>
              <a:spLocks noChangeArrowheads="1"/>
            </p:cNvSpPr>
            <p:nvPr/>
          </p:nvSpPr>
          <p:spPr bwMode="auto">
            <a:xfrm>
              <a:off x="0" y="0"/>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p>
          </p:txBody>
        </p:sp>
        <p:grpSp>
          <p:nvGrpSpPr>
            <p:cNvPr id="10" name="Group 5"/>
            <p:cNvGrpSpPr>
              <a:grpSpLocks/>
            </p:cNvGrpSpPr>
            <p:nvPr/>
          </p:nvGrpSpPr>
          <p:grpSpPr bwMode="auto">
            <a:xfrm>
              <a:off x="11" y="85"/>
              <a:ext cx="905" cy="746"/>
              <a:chOff x="-76" y="1"/>
              <a:chExt cx="905" cy="746"/>
            </a:xfrm>
          </p:grpSpPr>
          <p:sp>
            <p:nvSpPr>
              <p:cNvPr id="12"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latin typeface="+mn-lt"/>
                </a:endParaRPr>
              </a:p>
            </p:txBody>
          </p:sp>
          <p:sp>
            <p:nvSpPr>
              <p:cNvPr id="13"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ndParaRPr>
              </a:p>
            </p:txBody>
          </p:sp>
          <p:sp>
            <p:nvSpPr>
              <p:cNvPr id="14"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mn-lt"/>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mn-lt"/>
                  <a:ea typeface="宋体" panose="02010600030101010101" pitchFamily="2" charset="-122"/>
                </a:endParaRPr>
              </a:p>
            </p:txBody>
          </p:sp>
        </p:grpSp>
        <p:sp>
          <p:nvSpPr>
            <p:cNvPr id="11" name="Text Box 9"/>
            <p:cNvSpPr txBox="1">
              <a:spLocks noChangeArrowheads="1"/>
            </p:cNvSpPr>
            <p:nvPr/>
          </p:nvSpPr>
          <p:spPr bwMode="auto">
            <a:xfrm>
              <a:off x="960" y="141"/>
              <a:ext cx="2928" cy="7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400" b="1" dirty="0" smtClean="0">
                  <a:ea typeface="宋体" panose="02010600030101010101" pitchFamily="2" charset="-122"/>
                </a:rPr>
                <a:t>1.</a:t>
              </a:r>
              <a:r>
                <a:rPr lang="zh-CN" altLang="en-US" sz="2400" b="1" dirty="0" smtClean="0">
                  <a:ea typeface="宋体" panose="02010600030101010101" pitchFamily="2" charset="-122"/>
                </a:rPr>
                <a:t>认识</a:t>
              </a:r>
              <a:r>
                <a:rPr lang="zh-CN" altLang="en-US" sz="2400" b="1" dirty="0">
                  <a:ea typeface="宋体" panose="02010600030101010101" pitchFamily="2" charset="-122"/>
                </a:rPr>
                <a:t>光敏</a:t>
              </a:r>
              <a:r>
                <a:rPr lang="zh-CN" altLang="en-US" sz="2400" b="1" dirty="0" smtClean="0">
                  <a:ea typeface="宋体" panose="02010600030101010101" pitchFamily="2" charset="-122"/>
                </a:rPr>
                <a:t>传感器</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2. </a:t>
              </a:r>
              <a:r>
                <a:rPr lang="zh-CN" altLang="en-US" sz="2400" b="1" dirty="0" smtClean="0">
                  <a:ea typeface="宋体" panose="02010600030101010101" pitchFamily="2" charset="-122"/>
                </a:rPr>
                <a:t>了解</a:t>
              </a:r>
              <a:r>
                <a:rPr lang="zh-CN" altLang="en-US" sz="2400" b="1" dirty="0">
                  <a:ea typeface="宋体" panose="02010600030101010101" pitchFamily="2" charset="-122"/>
                </a:rPr>
                <a:t>光敏</a:t>
              </a:r>
              <a:r>
                <a:rPr lang="zh-CN" altLang="en-US" sz="2400" b="1" dirty="0" smtClean="0">
                  <a:ea typeface="宋体" panose="02010600030101010101" pitchFamily="2" charset="-122"/>
                </a:rPr>
                <a:t>传感器</a:t>
              </a:r>
              <a:r>
                <a:rPr lang="zh-CN" altLang="en-US" sz="2400" b="1" dirty="0">
                  <a:ea typeface="宋体" panose="02010600030101010101" pitchFamily="2" charset="-122"/>
                </a:rPr>
                <a:t>工作</a:t>
              </a:r>
              <a:r>
                <a:rPr lang="zh-CN" altLang="en-US" sz="2400" b="1" dirty="0" smtClean="0">
                  <a:ea typeface="宋体" panose="02010600030101010101" pitchFamily="2" charset="-122"/>
                </a:rPr>
                <a:t>原理</a:t>
              </a:r>
              <a:endParaRPr lang="en-US" altLang="zh-CN" sz="2400" b="1" dirty="0" smtClean="0">
                <a:ea typeface="宋体" panose="02010600030101010101" pitchFamily="2" charset="-122"/>
              </a:endParaRPr>
            </a:p>
            <a:p>
              <a:r>
                <a:rPr lang="en-US" altLang="zh-CN" sz="2400" b="1" dirty="0">
                  <a:ea typeface="宋体" panose="02010600030101010101" pitchFamily="2" charset="-122"/>
                </a:rPr>
                <a:t>3</a:t>
              </a:r>
              <a:r>
                <a:rPr lang="en-US" altLang="zh-CN" sz="2400" b="1" dirty="0" smtClean="0">
                  <a:ea typeface="宋体" panose="02010600030101010101" pitchFamily="2" charset="-122"/>
                </a:rPr>
                <a:t> .</a:t>
              </a:r>
              <a:r>
                <a:rPr lang="zh-CN" altLang="en-US" sz="2400" b="1" dirty="0" smtClean="0">
                  <a:ea typeface="宋体" panose="02010600030101010101" pitchFamily="2" charset="-122"/>
                </a:rPr>
                <a:t>能正确连接</a:t>
              </a:r>
              <a:r>
                <a:rPr lang="zh-CN" altLang="en-US" sz="2400" b="1" dirty="0">
                  <a:ea typeface="宋体" panose="02010600030101010101" pitchFamily="2" charset="-122"/>
                </a:rPr>
                <a:t>光敏</a:t>
              </a:r>
              <a:r>
                <a:rPr lang="zh-CN" altLang="en-US" sz="2400" b="1" dirty="0" smtClean="0">
                  <a:ea typeface="宋体" panose="02010600030101010101" pitchFamily="2" charset="-122"/>
                </a:rPr>
                <a:t>传感器</a:t>
              </a:r>
              <a:endParaRPr lang="en-US" altLang="zh-CN" sz="2400" b="1" dirty="0" smtClean="0">
                <a:ea typeface="宋体" panose="02010600030101010101" pitchFamily="2" charset="-122"/>
              </a:endParaRPr>
            </a:p>
            <a:p>
              <a:r>
                <a:rPr lang="en-US" altLang="zh-CN" sz="2400" b="1" dirty="0" smtClean="0">
                  <a:ea typeface="宋体" panose="02010600030101010101" pitchFamily="2" charset="-122"/>
                </a:rPr>
                <a:t>4.</a:t>
              </a:r>
              <a:r>
                <a:rPr lang="zh-CN" altLang="en-US" sz="2400" b="1" dirty="0">
                  <a:ea typeface="宋体" panose="02010600030101010101" pitchFamily="2" charset="-122"/>
                </a:rPr>
                <a:t>光敏</a:t>
              </a:r>
              <a:r>
                <a:rPr lang="zh-CN" altLang="en-US" sz="2400" b="1" dirty="0" smtClean="0">
                  <a:ea typeface="宋体" panose="02010600030101010101" pitchFamily="2" charset="-122"/>
                </a:rPr>
                <a:t>传感器系列任务</a:t>
              </a:r>
              <a:endParaRPr lang="en-US" altLang="zh-CN" sz="2400" dirty="0">
                <a:ea typeface="宋体" panose="02010600030101010101" pitchFamily="2" charset="-122"/>
              </a:endParaRPr>
            </a:p>
          </p:txBody>
        </p:sp>
      </p:gr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7619930"/>
            <a:ext cx="2625801" cy="1827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25454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457200" indent="-457200">
              <a:buBlip>
                <a:blip r:embed="rId2"/>
              </a:buBlip>
            </a:pPr>
            <a:r>
              <a:rPr lang="zh-CN" altLang="en-US" dirty="0" smtClean="0">
                <a:latin typeface="华文楷体" panose="02010600040101010101" pitchFamily="2" charset="-122"/>
                <a:ea typeface="华文楷体" panose="02010600040101010101" pitchFamily="2" charset="-122"/>
              </a:rPr>
              <a:t>知识概要</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pPr>
              <a:buBlip>
                <a:blip r:embed="rId2"/>
              </a:buBlip>
            </a:pPr>
            <a:r>
              <a:rPr lang="zh-CN" altLang="en-US" sz="2400" dirty="0" smtClean="0"/>
              <a:t> 认识</a:t>
            </a:r>
            <a:r>
              <a:rPr lang="zh-CN" altLang="en-US" sz="2400" dirty="0"/>
              <a:t>光敏</a:t>
            </a:r>
            <a:r>
              <a:rPr lang="zh-CN" altLang="en-US" sz="2400" dirty="0" smtClean="0"/>
              <a:t>传感器</a:t>
            </a:r>
            <a:endParaRPr lang="en-US" altLang="zh-CN" sz="2400" dirty="0" smtClean="0"/>
          </a:p>
          <a:p>
            <a:pPr>
              <a:buBlip>
                <a:blip r:embed="rId2"/>
              </a:buBlip>
            </a:pPr>
            <a:r>
              <a:rPr lang="zh-CN" altLang="en-US" sz="2400" dirty="0" smtClean="0"/>
              <a:t> 了解</a:t>
            </a:r>
            <a:r>
              <a:rPr lang="zh-CN" altLang="en-US" sz="2400" dirty="0"/>
              <a:t>光敏</a:t>
            </a:r>
            <a:r>
              <a:rPr lang="zh-CN" altLang="en-US" sz="2400" dirty="0" smtClean="0"/>
              <a:t>传感器的工作原理</a:t>
            </a:r>
            <a:endParaRPr lang="en-US" altLang="zh-CN" sz="2400" dirty="0" smtClean="0"/>
          </a:p>
          <a:p>
            <a:pPr>
              <a:buBlip>
                <a:blip r:embed="rId2"/>
              </a:buBlip>
            </a:pPr>
            <a:r>
              <a:rPr lang="zh-CN" altLang="en-US" sz="2400" dirty="0" smtClean="0"/>
              <a:t> </a:t>
            </a:r>
            <a:r>
              <a:rPr lang="zh-CN" altLang="en-US" sz="2400" dirty="0"/>
              <a:t>光敏</a:t>
            </a:r>
            <a:r>
              <a:rPr lang="zh-CN" altLang="en-US" sz="2400" dirty="0" smtClean="0"/>
              <a:t>传感器的连接</a:t>
            </a:r>
            <a:endParaRPr lang="en-US" altLang="zh-CN" sz="2400" dirty="0" smtClean="0"/>
          </a:p>
          <a:p>
            <a:pPr>
              <a:buBlip>
                <a:blip r:embed="rId2"/>
              </a:buBlip>
            </a:pPr>
            <a:r>
              <a:rPr lang="zh-CN" altLang="en-US" sz="2400" dirty="0" smtClean="0"/>
              <a:t>任务</a:t>
            </a:r>
            <a:r>
              <a:rPr lang="en-US" altLang="zh-CN" sz="2400" dirty="0" smtClean="0"/>
              <a:t>1</a:t>
            </a:r>
            <a:r>
              <a:rPr lang="zh-CN" altLang="en-US" sz="2400" dirty="0" smtClean="0"/>
              <a:t>：</a:t>
            </a:r>
            <a:r>
              <a:rPr lang="zh-CN" altLang="en-US" sz="2400" dirty="0"/>
              <a:t>光敏</a:t>
            </a:r>
            <a:r>
              <a:rPr lang="zh-CN" altLang="en-US" sz="2400" dirty="0" smtClean="0"/>
              <a:t>传感器的检测</a:t>
            </a:r>
            <a:endParaRPr lang="en-US" altLang="zh-CN" sz="2400" dirty="0" smtClean="0"/>
          </a:p>
          <a:p>
            <a:pPr>
              <a:buBlip>
                <a:blip r:embed="rId2"/>
              </a:buBlip>
            </a:pPr>
            <a:r>
              <a:rPr lang="zh-CN" altLang="en-US" sz="2400" dirty="0" smtClean="0"/>
              <a:t>任务</a:t>
            </a:r>
            <a:r>
              <a:rPr lang="en-US" altLang="zh-CN" sz="2400" dirty="0" smtClean="0"/>
              <a:t>2</a:t>
            </a:r>
            <a:r>
              <a:rPr lang="zh-CN" altLang="en-US" sz="2400" dirty="0" smtClean="0"/>
              <a:t>：黑夜自动亮灯，白天自动灭灯</a:t>
            </a:r>
            <a:endParaRPr lang="en-US" altLang="zh-CN" sz="2400" dirty="0" smtClean="0"/>
          </a:p>
          <a:p>
            <a:pPr>
              <a:buBlip>
                <a:blip r:embed="rId2"/>
              </a:buBlip>
            </a:pPr>
            <a:r>
              <a:rPr lang="zh-CN" altLang="en-US" sz="2400" dirty="0" smtClean="0"/>
              <a:t>任务</a:t>
            </a:r>
            <a:r>
              <a:rPr lang="en-US" altLang="zh-CN" sz="2400" dirty="0" smtClean="0"/>
              <a:t>3</a:t>
            </a:r>
            <a:r>
              <a:rPr lang="zh-CN" altLang="en-US" sz="2400" dirty="0" smtClean="0"/>
              <a:t>：通过模拟信号，知道光线强弱</a:t>
            </a:r>
            <a:endParaRPr lang="en-US" altLang="zh-CN" sz="2400" dirty="0" smtClean="0"/>
          </a:p>
          <a:p>
            <a:pPr>
              <a:buBlip>
                <a:blip r:embed="rId2"/>
              </a:buBlip>
            </a:pPr>
            <a:r>
              <a:rPr lang="zh-CN" altLang="en-US" sz="2400" dirty="0" smtClean="0"/>
              <a:t>任务</a:t>
            </a:r>
            <a:r>
              <a:rPr lang="en-US" altLang="zh-CN" sz="2400" dirty="0" smtClean="0"/>
              <a:t>4</a:t>
            </a:r>
            <a:r>
              <a:rPr lang="zh-CN" altLang="en-US" sz="2400" dirty="0" smtClean="0"/>
              <a:t>：智能补光灯</a:t>
            </a:r>
            <a:endParaRPr lang="en-US" altLang="zh-CN" sz="2400" dirty="0" smtClean="0"/>
          </a:p>
          <a:p>
            <a:pPr marL="0" indent="0">
              <a:buNone/>
            </a:pPr>
            <a:endParaRPr lang="en-US" altLang="zh-CN" sz="2400" dirty="0" smtClean="0"/>
          </a:p>
        </p:txBody>
      </p:sp>
      <p:sp>
        <p:nvSpPr>
          <p:cNvPr id="5" name="日期占位符 4"/>
          <p:cNvSpPr>
            <a:spLocks noGrp="1"/>
          </p:cNvSpPr>
          <p:nvPr>
            <p:ph type="dt" sz="half" idx="12"/>
          </p:nvPr>
        </p:nvSpPr>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Tree>
    <p:extLst>
      <p:ext uri="{BB962C8B-B14F-4D97-AF65-F5344CB8AC3E}">
        <p14:creationId xmlns:p14="http://schemas.microsoft.com/office/powerpoint/2010/main" xmlns="" val="31491424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16" name="Rectangle 2"/>
          <p:cNvSpPr txBox="1">
            <a:spLocks noChangeArrowheads="1"/>
          </p:cNvSpPr>
          <p:nvPr/>
        </p:nvSpPr>
        <p:spPr bwMode="auto">
          <a:xfrm>
            <a:off x="477837" y="3352842"/>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lnSpc>
                <a:spcPct val="150000"/>
              </a:lnSpc>
              <a:buFontTx/>
              <a:buBlip>
                <a:blip r:embed="rId3"/>
              </a:buBlip>
            </a:pPr>
            <a:r>
              <a:rPr lang="zh-CN" altLang="en-US" sz="2400" dirty="0"/>
              <a:t>光敏传感器是对外界光信号或光辐射有响应或转换功能的敏感装置。最简单的光敏传感器是光敏电阻，当光子冲击接合处就会产生电流</a:t>
            </a:r>
            <a:r>
              <a:rPr lang="zh-CN" altLang="en-US" sz="2400" dirty="0" smtClean="0"/>
              <a:t>。</a:t>
            </a:r>
            <a:endParaRPr lang="en-US" altLang="zh-CN" sz="2400" dirty="0" smtClean="0"/>
          </a:p>
          <a:p>
            <a:pPr marL="457200" indent="-457200">
              <a:lnSpc>
                <a:spcPct val="150000"/>
              </a:lnSpc>
              <a:buFontTx/>
              <a:buBlip>
                <a:blip r:embed="rId3"/>
              </a:buBlip>
            </a:pPr>
            <a:r>
              <a:rPr lang="zh-CN" altLang="en-US" sz="2400" dirty="0" smtClean="0"/>
              <a:t>它</a:t>
            </a:r>
            <a:r>
              <a:rPr lang="zh-CN" altLang="en-US" sz="2400" dirty="0"/>
              <a:t>的种类繁多，主要有：光电管、光电倍增管、光敏电阻、光敏三极管、太阳能电池、红外线传感器、紫外线传感器、光纤式光电传感器、色彩传感器、</a:t>
            </a:r>
            <a:r>
              <a:rPr lang="en-US" altLang="zh-CN" sz="2400" dirty="0"/>
              <a:t>CCD</a:t>
            </a:r>
            <a:r>
              <a:rPr lang="zh-CN" altLang="en-US" sz="2400" dirty="0"/>
              <a:t>和</a:t>
            </a:r>
            <a:r>
              <a:rPr lang="en-US" altLang="zh-CN" sz="2400" dirty="0"/>
              <a:t>CMOS</a:t>
            </a:r>
            <a:r>
              <a:rPr lang="zh-CN" altLang="en-US" sz="2400" dirty="0"/>
              <a:t>图像传感器等。</a:t>
            </a:r>
            <a:endParaRPr lang="en-US" altLang="zh-CN" sz="2400" dirty="0" smtClean="0">
              <a:ea typeface="宋体" panose="02010600030101010101" pitchFamily="2" charset="-122"/>
            </a:endParaRPr>
          </a:p>
        </p:txBody>
      </p:sp>
      <p:pic>
        <p:nvPicPr>
          <p:cNvPr id="1945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15354" y="6767105"/>
            <a:ext cx="3215847" cy="2416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870203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16" name="Rectangle 2"/>
          <p:cNvSpPr txBox="1">
            <a:spLocks noChangeArrowheads="1"/>
          </p:cNvSpPr>
          <p:nvPr/>
        </p:nvSpPr>
        <p:spPr bwMode="auto">
          <a:xfrm>
            <a:off x="365764" y="2133674"/>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lnSpc>
                <a:spcPct val="150000"/>
              </a:lnSpc>
              <a:buFontTx/>
              <a:buBlip>
                <a:blip r:embed="rId3"/>
              </a:buBlip>
            </a:pPr>
            <a:r>
              <a:rPr lang="zh-CN" altLang="en-US" sz="2400" dirty="0" smtClean="0">
                <a:ea typeface="宋体" panose="02010600030101010101" pitchFamily="2" charset="-122"/>
              </a:rPr>
              <a:t>光敏传感器的工作原理：</a:t>
            </a:r>
            <a:endParaRPr lang="en-US" altLang="zh-CN" sz="2400" dirty="0" smtClean="0">
              <a:ea typeface="宋体" panose="02010600030101010101" pitchFamily="2" charset="-122"/>
            </a:endParaRPr>
          </a:p>
          <a:p>
            <a:pPr>
              <a:lnSpc>
                <a:spcPct val="150000"/>
              </a:lnSpc>
            </a:pPr>
            <a:endParaRPr lang="en-US" altLang="zh-CN" sz="2400" dirty="0" smtClean="0">
              <a:ea typeface="宋体" panose="02010600030101010101" pitchFamily="2" charset="-122"/>
            </a:endParaRPr>
          </a:p>
        </p:txBody>
      </p:sp>
      <p:sp>
        <p:nvSpPr>
          <p:cNvPr id="2" name="矩形 1"/>
          <p:cNvSpPr/>
          <p:nvPr/>
        </p:nvSpPr>
        <p:spPr>
          <a:xfrm>
            <a:off x="365764" y="2895654"/>
            <a:ext cx="6172128" cy="2169825"/>
          </a:xfrm>
          <a:prstGeom prst="rect">
            <a:avLst/>
          </a:prstGeom>
        </p:spPr>
        <p:txBody>
          <a:bodyPr wrap="square">
            <a:spAutoFit/>
          </a:bodyPr>
          <a:lstStyle/>
          <a:p>
            <a:pPr indent="457200">
              <a:lnSpc>
                <a:spcPct val="150000"/>
              </a:lnSpc>
            </a:pPr>
            <a:r>
              <a:rPr lang="zh-CN" altLang="en-US" dirty="0"/>
              <a:t>光敏传感器是利用光敏元件将光信号转换为电信号的传感器，它的敏感波长在可见光波长附近，包括红外线波长和紫外线波长。光传感器不只局限于对光的探测，它还可以作为探测元件组成其他传感器，对许多非电量进行检测，只要将这些非电量转换为光信号的变化即可。</a:t>
            </a:r>
          </a:p>
        </p:txBody>
      </p:sp>
      <p:pic>
        <p:nvPicPr>
          <p:cNvPr id="2048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4960" y="5638782"/>
            <a:ext cx="5785667" cy="2408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309976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16" name="Rectangle 2"/>
          <p:cNvSpPr txBox="1">
            <a:spLocks noChangeArrowheads="1"/>
          </p:cNvSpPr>
          <p:nvPr/>
        </p:nvSpPr>
        <p:spPr bwMode="auto">
          <a:xfrm>
            <a:off x="365764" y="1668050"/>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lnSpc>
                <a:spcPct val="150000"/>
              </a:lnSpc>
              <a:buFontTx/>
              <a:buBlip>
                <a:blip r:embed="rId3"/>
              </a:buBlip>
            </a:pPr>
            <a:r>
              <a:rPr lang="zh-CN" altLang="en-US" sz="2400" dirty="0" smtClean="0">
                <a:ea typeface="宋体" panose="02010600030101010101" pitchFamily="2" charset="-122"/>
              </a:rPr>
              <a:t>光敏传感器的连接</a:t>
            </a:r>
            <a:endParaRPr lang="en-US" altLang="zh-CN" sz="2400" dirty="0" smtClean="0">
              <a:ea typeface="宋体" panose="02010600030101010101" pitchFamily="2" charset="-122"/>
            </a:endParaRPr>
          </a:p>
        </p:txBody>
      </p:sp>
      <p:pic>
        <p:nvPicPr>
          <p:cNvPr id="8" name="Picture 5"/>
          <p:cNvPicPr>
            <a:picLocks noChangeAspect="1" noChangeArrowheads="1"/>
          </p:cNvPicPr>
          <p:nvPr/>
        </p:nvPicPr>
        <p:blipFill>
          <a:blip r:embed="rId4" cstate="print"/>
          <a:srcRect/>
          <a:stretch>
            <a:fillRect/>
          </a:stretch>
        </p:blipFill>
        <p:spPr bwMode="auto">
          <a:xfrm rot="5640000">
            <a:off x="2903976" y="4096037"/>
            <a:ext cx="4038600" cy="2679700"/>
          </a:xfrm>
          <a:prstGeom prst="rect">
            <a:avLst/>
          </a:prstGeom>
          <a:noFill/>
          <a:ln w="9525">
            <a:noFill/>
            <a:miter lim="800000"/>
            <a:headEnd/>
            <a:tailEnd/>
          </a:ln>
        </p:spPr>
      </p:pic>
      <p:sp>
        <p:nvSpPr>
          <p:cNvPr id="9" name="流程图: 可选过程 7174"/>
          <p:cNvSpPr>
            <a:spLocks noChangeArrowheads="1"/>
          </p:cNvSpPr>
          <p:nvPr/>
        </p:nvSpPr>
        <p:spPr bwMode="auto">
          <a:xfrm rot="5400000">
            <a:off x="3930295" y="5955793"/>
            <a:ext cx="592138" cy="981075"/>
          </a:xfrm>
          <a:prstGeom prst="flowChartAlternateProcess">
            <a:avLst/>
          </a:prstGeom>
          <a:noFill/>
          <a:ln w="76200">
            <a:solidFill>
              <a:srgbClr val="FF0000"/>
            </a:solidFill>
            <a:miter lim="800000"/>
            <a:headEnd/>
            <a:tailEnd/>
          </a:ln>
        </p:spPr>
        <p:txBody>
          <a:bodyPr/>
          <a:lstStyle/>
          <a:p>
            <a:endParaRPr lang="zh-CN" altLang="en-US"/>
          </a:p>
        </p:txBody>
      </p:sp>
      <p:cxnSp>
        <p:nvCxnSpPr>
          <p:cNvPr id="10" name="直接箭头连接符 9"/>
          <p:cNvCxnSpPr>
            <a:cxnSpLocks noChangeShapeType="1"/>
          </p:cNvCxnSpPr>
          <p:nvPr/>
        </p:nvCxnSpPr>
        <p:spPr bwMode="auto">
          <a:xfrm>
            <a:off x="2518214" y="5748625"/>
            <a:ext cx="1011237" cy="609600"/>
          </a:xfrm>
          <a:prstGeom prst="straightConnector1">
            <a:avLst/>
          </a:prstGeom>
          <a:noFill/>
          <a:ln w="28575">
            <a:solidFill>
              <a:srgbClr val="FF0000"/>
            </a:solidFill>
            <a:bevel/>
            <a:headEnd/>
            <a:tailEnd type="arrow" w="med" len="med"/>
          </a:ln>
        </p:spPr>
      </p:cxnSp>
      <p:pic>
        <p:nvPicPr>
          <p:cNvPr id="11" name="图片 2"/>
          <p:cNvPicPr>
            <a:picLocks noChangeAspect="1" noChangeArrowheads="1"/>
          </p:cNvPicPr>
          <p:nvPr/>
        </p:nvPicPr>
        <p:blipFill>
          <a:blip r:embed="rId5" cstate="print"/>
          <a:srcRect/>
          <a:stretch>
            <a:fillRect/>
          </a:stretch>
        </p:blipFill>
        <p:spPr bwMode="auto">
          <a:xfrm rot="2520000">
            <a:off x="900551" y="3364200"/>
            <a:ext cx="2476500" cy="2024062"/>
          </a:xfrm>
          <a:prstGeom prst="rect">
            <a:avLst/>
          </a:prstGeom>
          <a:noFill/>
          <a:ln w="9525">
            <a:noFill/>
            <a:miter lim="800000"/>
            <a:headEnd/>
            <a:tailEnd/>
          </a:ln>
        </p:spPr>
      </p:pic>
      <p:sp>
        <p:nvSpPr>
          <p:cNvPr id="12" name="TextBox 2"/>
          <p:cNvSpPr>
            <a:spLocks noChangeArrowheads="1"/>
          </p:cNvSpPr>
          <p:nvPr/>
        </p:nvSpPr>
        <p:spPr bwMode="auto">
          <a:xfrm>
            <a:off x="643923" y="6882538"/>
            <a:ext cx="2800350" cy="1322387"/>
          </a:xfrm>
          <a:prstGeom prst="rect">
            <a:avLst/>
          </a:prstGeom>
          <a:noFill/>
          <a:ln w="9525">
            <a:noFill/>
            <a:miter lim="800000"/>
            <a:headEnd/>
            <a:tailEnd/>
          </a:ln>
        </p:spPr>
        <p:txBody>
          <a:bodyPr>
            <a:spAutoFit/>
          </a:bodyPr>
          <a:lstStyle/>
          <a:p>
            <a:r>
              <a:rPr lang="en-US" altLang="zh-CN" sz="2000" dirty="0">
                <a:solidFill>
                  <a:srgbClr val="000000"/>
                </a:solidFill>
                <a:sym typeface="Arial" pitchFamily="34" charset="0"/>
              </a:rPr>
              <a:t>VCC</a:t>
            </a:r>
            <a:r>
              <a:rPr lang="zh-CN" altLang="en-US" sz="2000" dirty="0">
                <a:solidFill>
                  <a:srgbClr val="000000"/>
                </a:solidFill>
                <a:sym typeface="Arial" pitchFamily="34" charset="0"/>
              </a:rPr>
              <a:t>：电源正极</a:t>
            </a:r>
          </a:p>
          <a:p>
            <a:r>
              <a:rPr lang="en-US" altLang="zh-CN" sz="2000" dirty="0">
                <a:solidFill>
                  <a:srgbClr val="000000"/>
                </a:solidFill>
                <a:sym typeface="Arial" pitchFamily="34" charset="0"/>
              </a:rPr>
              <a:t>GND</a:t>
            </a:r>
            <a:r>
              <a:rPr lang="zh-CN" altLang="en-US" sz="2000" dirty="0">
                <a:solidFill>
                  <a:srgbClr val="000000"/>
                </a:solidFill>
                <a:sym typeface="Arial" pitchFamily="34" charset="0"/>
              </a:rPr>
              <a:t>：电源负极</a:t>
            </a:r>
          </a:p>
          <a:p>
            <a:r>
              <a:rPr lang="en-US" altLang="zh-CN" sz="2000" dirty="0">
                <a:solidFill>
                  <a:srgbClr val="000000"/>
                </a:solidFill>
                <a:sym typeface="Arial" pitchFamily="34" charset="0"/>
              </a:rPr>
              <a:t>DO</a:t>
            </a:r>
            <a:r>
              <a:rPr lang="zh-CN" altLang="en-US" sz="2000" dirty="0">
                <a:solidFill>
                  <a:srgbClr val="000000"/>
                </a:solidFill>
                <a:sym typeface="Arial" pitchFamily="34" charset="0"/>
              </a:rPr>
              <a:t>：数字输出信号 </a:t>
            </a:r>
            <a:r>
              <a:rPr lang="en-US" altLang="zh-CN" sz="2000" dirty="0">
                <a:solidFill>
                  <a:srgbClr val="000000"/>
                </a:solidFill>
                <a:sym typeface="Arial" pitchFamily="34" charset="0"/>
              </a:rPr>
              <a:t>D</a:t>
            </a:r>
          </a:p>
          <a:p>
            <a:r>
              <a:rPr lang="en-US" altLang="zh-CN" sz="2000" dirty="0">
                <a:solidFill>
                  <a:srgbClr val="000000"/>
                </a:solidFill>
                <a:sym typeface="Arial" pitchFamily="34" charset="0"/>
              </a:rPr>
              <a:t>AO</a:t>
            </a:r>
            <a:r>
              <a:rPr lang="zh-CN" altLang="en-US" sz="2000" dirty="0">
                <a:solidFill>
                  <a:srgbClr val="000000"/>
                </a:solidFill>
                <a:sym typeface="Arial" pitchFamily="34" charset="0"/>
              </a:rPr>
              <a:t>：模拟输出信号</a:t>
            </a:r>
          </a:p>
        </p:txBody>
      </p:sp>
      <p:sp>
        <p:nvSpPr>
          <p:cNvPr id="13" name="文本框 1"/>
          <p:cNvSpPr txBox="1">
            <a:spLocks noChangeArrowheads="1"/>
          </p:cNvSpPr>
          <p:nvPr/>
        </p:nvSpPr>
        <p:spPr bwMode="auto">
          <a:xfrm>
            <a:off x="228684" y="3089307"/>
            <a:ext cx="2540000" cy="644525"/>
          </a:xfrm>
          <a:prstGeom prst="rect">
            <a:avLst/>
          </a:prstGeom>
          <a:noFill/>
          <a:ln w="9525">
            <a:noFill/>
            <a:miter lim="800000"/>
            <a:headEnd/>
            <a:tailEnd/>
          </a:ln>
        </p:spPr>
        <p:txBody>
          <a:bodyPr>
            <a:spAutoFit/>
          </a:bodyPr>
          <a:lstStyle/>
          <a:p>
            <a:r>
              <a:rPr lang="zh-CN" altLang="en-US" b="1" dirty="0"/>
              <a:t>对亮度敏感</a:t>
            </a:r>
          </a:p>
          <a:p>
            <a:r>
              <a:rPr lang="zh-CN" altLang="en-US" b="1" dirty="0"/>
              <a:t>检测光强度</a:t>
            </a:r>
          </a:p>
        </p:txBody>
      </p:sp>
    </p:spTree>
    <p:extLst>
      <p:ext uri="{BB962C8B-B14F-4D97-AF65-F5344CB8AC3E}">
        <p14:creationId xmlns:p14="http://schemas.microsoft.com/office/powerpoint/2010/main" xmlns="" val="356483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日期占位符 3"/>
          <p:cNvSpPr>
            <a:spLocks noGrp="1"/>
          </p:cNvSpPr>
          <p:nvPr>
            <p:ph type="dt" sz="quarter" idx="12"/>
          </p:nvPr>
        </p:nvSpPr>
        <p:spPr bwMode="auto">
          <a:xfrm>
            <a:off x="319088" y="9302750"/>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solidFill>
                  <a:srgbClr val="2B166E"/>
                </a:solidFill>
                <a:latin typeface="微软雅黑" panose="020B0503020204020204" pitchFamily="34" charset="-122"/>
              </a:rPr>
              <a:t>创客教育普惠课程由“吴俊杰和他的朋友们”教师团队开发</a:t>
            </a:r>
            <a:endParaRPr lang="en-US" altLang="zh-CN" dirty="0" smtClean="0">
              <a:solidFill>
                <a:srgbClr val="2B166E"/>
              </a:solidFill>
              <a:latin typeface="微软雅黑" panose="020B0503020204020204" pitchFamily="34" charset="-122"/>
            </a:endParaRPr>
          </a:p>
        </p:txBody>
      </p:sp>
      <p:sp>
        <p:nvSpPr>
          <p:cNvPr id="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16" name="Rectangle 2"/>
          <p:cNvSpPr txBox="1">
            <a:spLocks noChangeArrowheads="1"/>
          </p:cNvSpPr>
          <p:nvPr/>
        </p:nvSpPr>
        <p:spPr bwMode="auto">
          <a:xfrm>
            <a:off x="228684" y="1524090"/>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lnSpc>
                <a:spcPct val="150000"/>
              </a:lnSpc>
              <a:buFontTx/>
              <a:buBlip>
                <a:blip r:embed="rId3"/>
              </a:buBlip>
            </a:pPr>
            <a:r>
              <a:rPr lang="zh-CN" altLang="en-US" sz="3200" dirty="0" smtClean="0"/>
              <a:t>光敏传感器连接</a:t>
            </a:r>
            <a:endParaRPr lang="en-US" altLang="zh-CN" sz="3200" dirty="0" smtClean="0"/>
          </a:p>
        </p:txBody>
      </p:sp>
      <p:sp>
        <p:nvSpPr>
          <p:cNvPr id="13" name="タイトル 1"/>
          <p:cNvSpPr txBox="1">
            <a:spLocks/>
          </p:cNvSpPr>
          <p:nvPr/>
        </p:nvSpPr>
        <p:spPr bwMode="auto">
          <a:xfrm>
            <a:off x="228684" y="2438466"/>
            <a:ext cx="83693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kumimoji="1" lang="zh-CN" altLang="en-US" sz="3000" b="1" dirty="0">
                <a:latin typeface="华文楷体" pitchFamily="2" charset="-122"/>
                <a:ea typeface="华文楷体" pitchFamily="2" charset="-122"/>
                <a:cs typeface="Meiryo UI" pitchFamily="34" charset="-128"/>
              </a:rPr>
              <a:t>正确连接后</a:t>
            </a:r>
          </a:p>
        </p:txBody>
      </p:sp>
      <p:sp>
        <p:nvSpPr>
          <p:cNvPr id="14" name="TextBox 4"/>
          <p:cNvSpPr txBox="1">
            <a:spLocks noChangeArrowheads="1"/>
          </p:cNvSpPr>
          <p:nvPr/>
        </p:nvSpPr>
        <p:spPr bwMode="auto">
          <a:xfrm>
            <a:off x="152486" y="6857950"/>
            <a:ext cx="30479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dirty="0" smtClean="0"/>
              <a:t>有光时光敏传感器亮两个灯</a:t>
            </a:r>
            <a:endParaRPr lang="zh-CN" altLang="en-US" dirty="0"/>
          </a:p>
        </p:txBody>
      </p:sp>
      <p:sp>
        <p:nvSpPr>
          <p:cNvPr id="18" name="TextBox 5"/>
          <p:cNvSpPr txBox="1">
            <a:spLocks noChangeArrowheads="1"/>
          </p:cNvSpPr>
          <p:nvPr/>
        </p:nvSpPr>
        <p:spPr bwMode="auto">
          <a:xfrm>
            <a:off x="3657595" y="6857950"/>
            <a:ext cx="304792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r>
              <a:rPr lang="zh-CN" altLang="en-US" dirty="0" smtClean="0"/>
              <a:t>无光时光敏传感器亮一个灯</a:t>
            </a:r>
            <a:endParaRPr lang="zh-CN" altLang="en-US" dirty="0"/>
          </a:p>
        </p:txBody>
      </p:sp>
      <p:sp>
        <p:nvSpPr>
          <p:cNvPr id="12" name="文本框 1"/>
          <p:cNvSpPr txBox="1"/>
          <p:nvPr/>
        </p:nvSpPr>
        <p:spPr>
          <a:xfrm>
            <a:off x="38954" y="7924722"/>
            <a:ext cx="5721438" cy="646331"/>
          </a:xfrm>
          <a:prstGeom prst="rect">
            <a:avLst/>
          </a:prstGeom>
          <a:noFill/>
        </p:spPr>
        <p:txBody>
          <a:bodyPr wrap="none" rtlCol="0">
            <a:spAutoFit/>
          </a:bodyPr>
          <a:lstStyle/>
          <a:p>
            <a:r>
              <a:rPr lang="zh-CN" altLang="en-US" dirty="0" smtClean="0">
                <a:ea typeface="宋体" pitchFamily="2" charset="-122"/>
              </a:rPr>
              <a:t>思考：</a:t>
            </a:r>
            <a:r>
              <a:rPr lang="en-US" altLang="zh-CN" dirty="0" smtClean="0">
                <a:ea typeface="宋体" pitchFamily="2" charset="-122"/>
              </a:rPr>
              <a:t>1. </a:t>
            </a:r>
            <a:r>
              <a:rPr lang="zh-CN" altLang="en-US" dirty="0" smtClean="0">
                <a:ea typeface="宋体" pitchFamily="2" charset="-122"/>
              </a:rPr>
              <a:t>光敏传感器那根引脚是用来输出数字信号的</a:t>
            </a:r>
            <a:r>
              <a:rPr lang="zh-CN" altLang="en-US" dirty="0" smtClean="0"/>
              <a:t>？</a:t>
            </a:r>
            <a:endParaRPr lang="en-US" altLang="zh-CN" dirty="0" smtClean="0"/>
          </a:p>
          <a:p>
            <a:r>
              <a:rPr lang="en-US" altLang="zh-CN" dirty="0" smtClean="0">
                <a:ea typeface="宋体" pitchFamily="2" charset="-122"/>
              </a:rPr>
              <a:t>             2. </a:t>
            </a:r>
            <a:r>
              <a:rPr lang="zh-CN" altLang="en-US" dirty="0" smtClean="0">
                <a:ea typeface="宋体" pitchFamily="2" charset="-122"/>
              </a:rPr>
              <a:t>光敏传感器那根引脚是用来输出模拟信号的</a:t>
            </a:r>
            <a:r>
              <a:rPr lang="zh-CN" altLang="en-US" dirty="0" smtClean="0"/>
              <a:t>？</a:t>
            </a:r>
            <a:endParaRPr lang="en-US" altLang="zh-CN" dirty="0" smtClean="0">
              <a:ea typeface="宋体" pitchFamily="2" charset="-122"/>
            </a:endParaRPr>
          </a:p>
        </p:txBody>
      </p:sp>
      <p:pic>
        <p:nvPicPr>
          <p:cNvPr id="61442" name="Picture 2"/>
          <p:cNvPicPr>
            <a:picLocks noChangeAspect="1" noChangeArrowheads="1"/>
          </p:cNvPicPr>
          <p:nvPr/>
        </p:nvPicPr>
        <p:blipFill>
          <a:blip r:embed="rId4" cstate="print"/>
          <a:srcRect/>
          <a:stretch>
            <a:fillRect/>
          </a:stretch>
        </p:blipFill>
        <p:spPr bwMode="auto">
          <a:xfrm>
            <a:off x="228684" y="3733832"/>
            <a:ext cx="2852044" cy="2590732"/>
          </a:xfrm>
          <a:prstGeom prst="rect">
            <a:avLst/>
          </a:prstGeom>
          <a:noFill/>
          <a:ln w="9525">
            <a:noFill/>
            <a:miter lim="800000"/>
            <a:headEnd/>
            <a:tailEnd/>
          </a:ln>
        </p:spPr>
      </p:pic>
      <p:pic>
        <p:nvPicPr>
          <p:cNvPr id="61443" name="Picture 3"/>
          <p:cNvPicPr>
            <a:picLocks noChangeAspect="1" noChangeArrowheads="1"/>
          </p:cNvPicPr>
          <p:nvPr/>
        </p:nvPicPr>
        <p:blipFill>
          <a:blip r:embed="rId5" cstate="print"/>
          <a:srcRect/>
          <a:stretch>
            <a:fillRect/>
          </a:stretch>
        </p:blipFill>
        <p:spPr bwMode="auto">
          <a:xfrm>
            <a:off x="3543298" y="3657634"/>
            <a:ext cx="2654487" cy="2844578"/>
          </a:xfrm>
          <a:prstGeom prst="rect">
            <a:avLst/>
          </a:prstGeom>
          <a:noFill/>
          <a:ln w="9525">
            <a:noFill/>
            <a:miter lim="800000"/>
            <a:headEnd/>
            <a:tailEnd/>
          </a:ln>
        </p:spPr>
      </p:pic>
    </p:spTree>
    <p:extLst>
      <p:ext uri="{BB962C8B-B14F-4D97-AF65-F5344CB8AC3E}">
        <p14:creationId xmlns:p14="http://schemas.microsoft.com/office/powerpoint/2010/main" xmlns="" val="1017556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57103" y="1708101"/>
            <a:ext cx="5915025" cy="1035157"/>
          </a:xfrm>
        </p:spPr>
        <p:txBody>
          <a:bodyPr/>
          <a:lstStyle/>
          <a:p>
            <a:r>
              <a:rPr lang="zh-CN" altLang="en-US" sz="3200" dirty="0" smtClean="0"/>
              <a:t>任务</a:t>
            </a:r>
            <a:r>
              <a:rPr lang="en-US" altLang="zh-CN" sz="3200" dirty="0"/>
              <a:t>1</a:t>
            </a:r>
            <a:r>
              <a:rPr lang="zh-CN" altLang="en-US" sz="3200" dirty="0" smtClean="0"/>
              <a:t>：光敏传感器</a:t>
            </a:r>
            <a:r>
              <a:rPr lang="zh-CN" altLang="en-US" sz="3200" dirty="0"/>
              <a:t>的检测</a:t>
            </a:r>
            <a:endParaRPr lang="en-US" altLang="zh-CN" sz="3200" dirty="0"/>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39" name="文本框 1"/>
          <p:cNvSpPr txBox="1"/>
          <p:nvPr/>
        </p:nvSpPr>
        <p:spPr>
          <a:xfrm>
            <a:off x="152486" y="2895654"/>
            <a:ext cx="6596678" cy="1015663"/>
          </a:xfrm>
          <a:prstGeom prst="rect">
            <a:avLst/>
          </a:prstGeom>
          <a:noFill/>
        </p:spPr>
        <p:txBody>
          <a:bodyPr wrap="none" rtlCol="0">
            <a:spAutoFit/>
          </a:bodyPr>
          <a:lstStyle/>
          <a:p>
            <a:r>
              <a:rPr lang="zh-CN" altLang="en-US" sz="2000" dirty="0"/>
              <a:t>光敏</a:t>
            </a:r>
            <a:r>
              <a:rPr lang="zh-CN" altLang="en-US" sz="2000" dirty="0" smtClean="0"/>
              <a:t>传感器正确连接在树莓派主板上后，如何判断</a:t>
            </a:r>
            <a:r>
              <a:rPr lang="zh-CN" altLang="en-US" sz="2000" dirty="0"/>
              <a:t>光敏</a:t>
            </a:r>
            <a:r>
              <a:rPr lang="zh-CN" altLang="en-US" sz="2000" dirty="0" smtClean="0"/>
              <a:t>传</a:t>
            </a:r>
            <a:endParaRPr lang="en-US" altLang="zh-CN" sz="2000" dirty="0" smtClean="0"/>
          </a:p>
          <a:p>
            <a:r>
              <a:rPr lang="zh-CN" altLang="en-US" sz="2000" dirty="0" smtClean="0"/>
              <a:t>感器的检测数值呢？我们可以通过输出调试信息来直观</a:t>
            </a:r>
            <a:endParaRPr lang="en-US" altLang="zh-CN" sz="2000" dirty="0" smtClean="0"/>
          </a:p>
          <a:p>
            <a:r>
              <a:rPr lang="zh-CN" altLang="en-US" sz="2000" dirty="0" smtClean="0"/>
              <a:t>感受</a:t>
            </a:r>
            <a:r>
              <a:rPr lang="zh-CN" altLang="en-US" sz="2000" dirty="0"/>
              <a:t>光敏</a:t>
            </a:r>
            <a:r>
              <a:rPr lang="zh-CN" altLang="en-US" sz="2000" dirty="0" smtClean="0"/>
              <a:t>传感器的检测状态。</a:t>
            </a:r>
            <a:endParaRPr lang="zh-CN" altLang="en-US" sz="2000" dirty="0"/>
          </a:p>
        </p:txBody>
      </p:sp>
      <p:pic>
        <p:nvPicPr>
          <p:cNvPr id="8" name="Picture 2"/>
          <p:cNvPicPr>
            <a:picLocks noChangeAspect="1" noChangeArrowheads="1"/>
          </p:cNvPicPr>
          <p:nvPr/>
        </p:nvPicPr>
        <p:blipFill>
          <a:blip r:embed="rId3" cstate="print"/>
          <a:srcRect/>
          <a:stretch>
            <a:fillRect/>
          </a:stretch>
        </p:blipFill>
        <p:spPr bwMode="auto">
          <a:xfrm>
            <a:off x="63500" y="4345790"/>
            <a:ext cx="4713143" cy="2053719"/>
          </a:xfrm>
          <a:prstGeom prst="rect">
            <a:avLst/>
          </a:prstGeom>
          <a:noFill/>
          <a:ln w="9525">
            <a:noFill/>
            <a:miter lim="800000"/>
            <a:headEnd/>
            <a:tailEnd/>
          </a:ln>
          <a:effectLst/>
        </p:spPr>
      </p:pic>
      <p:pic>
        <p:nvPicPr>
          <p:cNvPr id="10" name="Picture 3"/>
          <p:cNvPicPr>
            <a:picLocks noChangeAspect="1" noChangeArrowheads="1"/>
          </p:cNvPicPr>
          <p:nvPr/>
        </p:nvPicPr>
        <p:blipFill>
          <a:blip r:embed="rId4" cstate="print"/>
          <a:srcRect/>
          <a:stretch>
            <a:fillRect/>
          </a:stretch>
        </p:blipFill>
        <p:spPr bwMode="auto">
          <a:xfrm>
            <a:off x="3483952" y="5560802"/>
            <a:ext cx="1947764" cy="3485472"/>
          </a:xfrm>
          <a:prstGeom prst="rect">
            <a:avLst/>
          </a:prstGeom>
          <a:noFill/>
          <a:ln w="9525">
            <a:noFill/>
            <a:miter lim="800000"/>
            <a:headEnd/>
            <a:tailEnd/>
          </a:ln>
          <a:effectLst/>
        </p:spPr>
      </p:pic>
      <p:sp>
        <p:nvSpPr>
          <p:cNvPr id="11" name="文本框 5"/>
          <p:cNvSpPr txBox="1">
            <a:spLocks noChangeArrowheads="1"/>
          </p:cNvSpPr>
          <p:nvPr/>
        </p:nvSpPr>
        <p:spPr bwMode="auto">
          <a:xfrm>
            <a:off x="5774809" y="5972197"/>
            <a:ext cx="1355725" cy="369887"/>
          </a:xfrm>
          <a:prstGeom prst="rect">
            <a:avLst/>
          </a:prstGeom>
          <a:noFill/>
          <a:ln w="9525">
            <a:noFill/>
            <a:miter lim="800000"/>
            <a:headEnd/>
            <a:tailEnd/>
          </a:ln>
        </p:spPr>
        <p:txBody>
          <a:bodyPr>
            <a:spAutoFit/>
          </a:bodyPr>
          <a:lstStyle/>
          <a:p>
            <a:r>
              <a:rPr lang="zh-CN" altLang="en-US" b="1" dirty="0" smtClean="0">
                <a:solidFill>
                  <a:srgbClr val="FF0000"/>
                </a:solidFill>
              </a:rPr>
              <a:t>环境亮</a:t>
            </a:r>
            <a:endParaRPr lang="zh-CN" altLang="en-US" b="1" dirty="0">
              <a:solidFill>
                <a:srgbClr val="FF0000"/>
              </a:solidFill>
            </a:endParaRPr>
          </a:p>
        </p:txBody>
      </p:sp>
      <p:sp>
        <p:nvSpPr>
          <p:cNvPr id="12" name="文本框 5"/>
          <p:cNvSpPr txBox="1">
            <a:spLocks noChangeArrowheads="1"/>
          </p:cNvSpPr>
          <p:nvPr/>
        </p:nvSpPr>
        <p:spPr bwMode="auto">
          <a:xfrm>
            <a:off x="5531344" y="8861330"/>
            <a:ext cx="1355725" cy="369887"/>
          </a:xfrm>
          <a:prstGeom prst="rect">
            <a:avLst/>
          </a:prstGeom>
          <a:noFill/>
          <a:ln w="9525">
            <a:noFill/>
            <a:miter lim="800000"/>
            <a:headEnd/>
            <a:tailEnd/>
          </a:ln>
        </p:spPr>
        <p:txBody>
          <a:bodyPr>
            <a:spAutoFit/>
          </a:bodyPr>
          <a:lstStyle/>
          <a:p>
            <a:r>
              <a:rPr lang="zh-CN" altLang="en-US" b="1" dirty="0" smtClean="0">
                <a:solidFill>
                  <a:srgbClr val="FF0000"/>
                </a:solidFill>
              </a:rPr>
              <a:t>环境暗</a:t>
            </a:r>
            <a:endParaRPr lang="zh-CN" altLang="en-US" b="1" dirty="0">
              <a:solidFill>
                <a:srgbClr val="FF0000"/>
              </a:solidFill>
            </a:endParaRPr>
          </a:p>
        </p:txBody>
      </p:sp>
      <p:cxnSp>
        <p:nvCxnSpPr>
          <p:cNvPr id="13" name="直接箭头连接符 9"/>
          <p:cNvCxnSpPr>
            <a:cxnSpLocks noChangeShapeType="1"/>
          </p:cNvCxnSpPr>
          <p:nvPr/>
        </p:nvCxnSpPr>
        <p:spPr bwMode="auto">
          <a:xfrm flipH="1" flipV="1">
            <a:off x="3689999" y="8000920"/>
            <a:ext cx="2173288" cy="792163"/>
          </a:xfrm>
          <a:prstGeom prst="straightConnector1">
            <a:avLst/>
          </a:prstGeom>
          <a:noFill/>
          <a:ln w="28575">
            <a:solidFill>
              <a:srgbClr val="FF0000"/>
            </a:solidFill>
            <a:bevel/>
            <a:headEnd/>
            <a:tailEnd type="arrow" w="med" len="med"/>
          </a:ln>
        </p:spPr>
      </p:cxnSp>
      <p:cxnSp>
        <p:nvCxnSpPr>
          <p:cNvPr id="14" name="直接箭头连接符 9"/>
          <p:cNvCxnSpPr>
            <a:cxnSpLocks noChangeShapeType="1"/>
          </p:cNvCxnSpPr>
          <p:nvPr/>
        </p:nvCxnSpPr>
        <p:spPr bwMode="auto">
          <a:xfrm flipH="1">
            <a:off x="3804299" y="6174604"/>
            <a:ext cx="1944688" cy="774700"/>
          </a:xfrm>
          <a:prstGeom prst="straightConnector1">
            <a:avLst/>
          </a:prstGeom>
          <a:noFill/>
          <a:ln w="28575">
            <a:solidFill>
              <a:srgbClr val="FF0000"/>
            </a:solidFill>
            <a:bevel/>
            <a:headEnd/>
            <a:tailEnd type="arrow" w="med" len="med"/>
          </a:ln>
        </p:spPr>
      </p:cxnSp>
      <p:sp>
        <p:nvSpPr>
          <p:cNvPr id="15" name="TextBox 14"/>
          <p:cNvSpPr txBox="1"/>
          <p:nvPr/>
        </p:nvSpPr>
        <p:spPr>
          <a:xfrm>
            <a:off x="578729" y="6657207"/>
            <a:ext cx="1714512" cy="646331"/>
          </a:xfrm>
          <a:prstGeom prst="rect">
            <a:avLst/>
          </a:prstGeom>
          <a:noFill/>
        </p:spPr>
        <p:txBody>
          <a:bodyPr wrap="square" rtlCol="0">
            <a:spAutoFit/>
          </a:bodyPr>
          <a:lstStyle/>
          <a:p>
            <a:r>
              <a:rPr lang="en-US" altLang="zh-CN" dirty="0" smtClean="0"/>
              <a:t>1</a:t>
            </a:r>
            <a:r>
              <a:rPr lang="zh-CN" altLang="en-US" dirty="0" smtClean="0"/>
              <a:t>表示白天</a:t>
            </a:r>
            <a:endParaRPr lang="en-US" altLang="zh-CN" dirty="0" smtClean="0"/>
          </a:p>
          <a:p>
            <a:r>
              <a:rPr lang="en-US" altLang="zh-CN" dirty="0" smtClean="0"/>
              <a:t>0</a:t>
            </a:r>
            <a:r>
              <a:rPr lang="zh-CN" altLang="en-US" dirty="0" smtClean="0"/>
              <a:t>表示夜晚</a:t>
            </a:r>
            <a:endParaRPr lang="zh-CN" altLang="en-US" dirty="0"/>
          </a:p>
        </p:txBody>
      </p:sp>
    </p:spTree>
    <p:extLst>
      <p:ext uri="{BB962C8B-B14F-4D97-AF65-F5344CB8AC3E}">
        <p14:creationId xmlns:p14="http://schemas.microsoft.com/office/powerpoint/2010/main" xmlns="" val="6780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57103" y="1708101"/>
            <a:ext cx="5915025" cy="1035157"/>
          </a:xfrm>
        </p:spPr>
        <p:txBody>
          <a:bodyPr/>
          <a:lstStyle/>
          <a:p>
            <a:r>
              <a:rPr lang="zh-CN" altLang="en-US" sz="3200" dirty="0" smtClean="0"/>
              <a:t>任务</a:t>
            </a:r>
            <a:r>
              <a:rPr lang="en-US" altLang="zh-CN" sz="3200" dirty="0"/>
              <a:t>2</a:t>
            </a:r>
            <a:r>
              <a:rPr lang="zh-CN" altLang="en-US" sz="3200" dirty="0" smtClean="0"/>
              <a:t>：</a:t>
            </a:r>
            <a:r>
              <a:rPr lang="zh-CN" altLang="en-US" sz="3200" dirty="0"/>
              <a:t>黑夜自动亮灯，白天自动灭灯</a:t>
            </a:r>
            <a:endParaRPr lang="en-US" altLang="zh-CN" sz="3200" dirty="0"/>
          </a:p>
        </p:txBody>
      </p:sp>
      <p:sp>
        <p:nvSpPr>
          <p:cNvPr id="38" name="日期占位符 3"/>
          <p:cNvSpPr>
            <a:spLocks noGrp="1"/>
          </p:cNvSpPr>
          <p:nvPr>
            <p:ph type="dt" sz="quarter" idx="12"/>
          </p:nvPr>
        </p:nvSpPr>
        <p:spPr bwMode="auto">
          <a:xfrm>
            <a:off x="235784" y="9295544"/>
            <a:ext cx="3338512" cy="5270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zh-CN" altLang="en-US" dirty="0" smtClean="0">
                <a:latin typeface="微软雅黑" panose="020B0503020204020204" pitchFamily="34" charset="-122"/>
              </a:rPr>
              <a:t>创客教育普惠课程由“吴俊杰和他的朋友们”教师团队开发</a:t>
            </a:r>
            <a:endParaRPr lang="en-US" altLang="zh-CN" dirty="0" smtClean="0">
              <a:latin typeface="微软雅黑" panose="020B0503020204020204" pitchFamily="34" charset="-122"/>
            </a:endParaRPr>
          </a:p>
        </p:txBody>
      </p:sp>
      <p:sp>
        <p:nvSpPr>
          <p:cNvPr id="37"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dirty="0"/>
              <a:t>创客教育普惠课程之</a:t>
            </a:r>
            <a:r>
              <a:rPr lang="en-US" altLang="zh-CN" dirty="0"/>
              <a:t>——</a:t>
            </a:r>
            <a:r>
              <a:rPr lang="zh-CN" altLang="en-US" dirty="0"/>
              <a:t>树莓派</a:t>
            </a:r>
          </a:p>
        </p:txBody>
      </p:sp>
      <p:sp>
        <p:nvSpPr>
          <p:cNvPr id="39" name="文本框 1"/>
          <p:cNvSpPr txBox="1"/>
          <p:nvPr/>
        </p:nvSpPr>
        <p:spPr>
          <a:xfrm>
            <a:off x="178404" y="3048050"/>
            <a:ext cx="6596678" cy="1938992"/>
          </a:xfrm>
          <a:prstGeom prst="rect">
            <a:avLst/>
          </a:prstGeom>
          <a:noFill/>
        </p:spPr>
        <p:txBody>
          <a:bodyPr wrap="none" rtlCol="0">
            <a:spAutoFit/>
          </a:bodyPr>
          <a:lstStyle/>
          <a:p>
            <a:pPr>
              <a:lnSpc>
                <a:spcPct val="150000"/>
              </a:lnSpc>
            </a:pPr>
            <a:r>
              <a:rPr lang="zh-CN" altLang="en-US" sz="2000" dirty="0" smtClean="0"/>
              <a:t>有了光敏传感器，就能很轻易的检测当前环境的状态了，</a:t>
            </a:r>
            <a:endParaRPr lang="en-US" altLang="zh-CN" sz="2000" dirty="0" smtClean="0"/>
          </a:p>
          <a:p>
            <a:pPr>
              <a:lnSpc>
                <a:spcPct val="150000"/>
              </a:lnSpc>
            </a:pPr>
            <a:r>
              <a:rPr lang="zh-CN" altLang="en-US" sz="2000" dirty="0"/>
              <a:t>我们</a:t>
            </a:r>
            <a:r>
              <a:rPr lang="zh-CN" altLang="en-US" sz="2000" dirty="0" smtClean="0"/>
              <a:t>能不能用光敏传感器，制作一盏智能小灯呢？即：</a:t>
            </a:r>
            <a:endParaRPr lang="en-US" altLang="zh-CN" sz="2000" dirty="0" smtClean="0"/>
          </a:p>
          <a:p>
            <a:pPr>
              <a:lnSpc>
                <a:spcPct val="150000"/>
              </a:lnSpc>
            </a:pPr>
            <a:r>
              <a:rPr lang="zh-CN" altLang="en-US" sz="2000" dirty="0" smtClean="0"/>
              <a:t>白天小灯熄灭，黑夜小灯亮起！这样我们就能节约用电，</a:t>
            </a:r>
            <a:endParaRPr lang="en-US" altLang="zh-CN" sz="2000" dirty="0" smtClean="0"/>
          </a:p>
          <a:p>
            <a:pPr>
              <a:lnSpc>
                <a:spcPct val="150000"/>
              </a:lnSpc>
            </a:pPr>
            <a:r>
              <a:rPr lang="zh-CN" altLang="en-US" sz="2000" dirty="0" smtClean="0"/>
              <a:t>成为节电小达人了！</a:t>
            </a:r>
            <a:endParaRPr lang="zh-CN" altLang="en-US" sz="2000" dirty="0"/>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4163" y="5278168"/>
            <a:ext cx="6116559" cy="3262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9248395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srcRect/>
          <a:stretch>
            <a:fillRect/>
          </a:stretch>
        </p:blipFill>
        <p:spPr bwMode="auto">
          <a:xfrm>
            <a:off x="2819416" y="2971852"/>
            <a:ext cx="3849018" cy="1773143"/>
          </a:xfrm>
          <a:prstGeom prst="rect">
            <a:avLst/>
          </a:prstGeom>
          <a:noFill/>
          <a:ln w="9525">
            <a:noFill/>
            <a:miter lim="800000"/>
            <a:headEnd/>
            <a:tailEnd/>
          </a:ln>
        </p:spPr>
      </p:pic>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pic>
        <p:nvPicPr>
          <p:cNvPr id="5" name="Picture 5"/>
          <p:cNvPicPr>
            <a:picLocks noChangeAspect="1" noChangeArrowheads="1"/>
          </p:cNvPicPr>
          <p:nvPr/>
        </p:nvPicPr>
        <p:blipFill>
          <a:blip r:embed="rId3" cstate="print"/>
          <a:srcRect/>
          <a:stretch>
            <a:fillRect/>
          </a:stretch>
        </p:blipFill>
        <p:spPr bwMode="auto">
          <a:xfrm rot="5640000">
            <a:off x="-499463" y="3604545"/>
            <a:ext cx="3457514" cy="2294137"/>
          </a:xfrm>
          <a:prstGeom prst="rect">
            <a:avLst/>
          </a:prstGeom>
          <a:noFill/>
          <a:ln w="9525">
            <a:noFill/>
            <a:miter lim="800000"/>
            <a:headEnd/>
            <a:tailEnd/>
          </a:ln>
        </p:spPr>
      </p:pic>
      <p:sp>
        <p:nvSpPr>
          <p:cNvPr id="6" name="流程图: 可选过程 7174"/>
          <p:cNvSpPr>
            <a:spLocks noChangeArrowheads="1"/>
          </p:cNvSpPr>
          <p:nvPr/>
        </p:nvSpPr>
        <p:spPr bwMode="auto">
          <a:xfrm rot="5400000">
            <a:off x="1137595" y="4796353"/>
            <a:ext cx="1384911" cy="524052"/>
          </a:xfrm>
          <a:prstGeom prst="flowChartAlternateProcess">
            <a:avLst/>
          </a:prstGeom>
          <a:noFill/>
          <a:ln w="76200">
            <a:solidFill>
              <a:srgbClr val="FF0000"/>
            </a:solidFill>
            <a:miter lim="800000"/>
            <a:headEnd/>
            <a:tailEnd/>
          </a:ln>
        </p:spPr>
        <p:txBody>
          <a:bodyPr/>
          <a:lstStyle/>
          <a:p>
            <a:endParaRPr lang="zh-CN" altLang="en-US"/>
          </a:p>
        </p:txBody>
      </p:sp>
      <p:pic>
        <p:nvPicPr>
          <p:cNvPr id="7" name="Picture 3"/>
          <p:cNvPicPr>
            <a:picLocks noChangeAspect="1" noChangeArrowheads="1"/>
          </p:cNvPicPr>
          <p:nvPr/>
        </p:nvPicPr>
        <p:blipFill>
          <a:blip r:embed="rId4" cstate="print"/>
          <a:srcRect/>
          <a:stretch>
            <a:fillRect/>
          </a:stretch>
        </p:blipFill>
        <p:spPr bwMode="auto">
          <a:xfrm rot="3216630">
            <a:off x="2138632" y="4497040"/>
            <a:ext cx="1838843" cy="1528971"/>
          </a:xfrm>
          <a:prstGeom prst="rect">
            <a:avLst/>
          </a:prstGeom>
          <a:noFill/>
          <a:ln w="9525">
            <a:noFill/>
            <a:miter lim="800000"/>
            <a:headEnd/>
            <a:tailEnd/>
          </a:ln>
        </p:spPr>
      </p:pic>
      <p:sp>
        <p:nvSpPr>
          <p:cNvPr id="10"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dirty="0"/>
              <a:t>创客教育普惠课程之</a:t>
            </a:r>
            <a:r>
              <a:rPr lang="en-US" altLang="zh-CN" dirty="0"/>
              <a:t>——</a:t>
            </a:r>
            <a:r>
              <a:rPr lang="zh-CN" altLang="en-US" dirty="0"/>
              <a:t>树莓派</a:t>
            </a:r>
          </a:p>
        </p:txBody>
      </p:sp>
      <p:pic>
        <p:nvPicPr>
          <p:cNvPr id="63490" name="Picture 2"/>
          <p:cNvPicPr>
            <a:picLocks noChangeAspect="1" noChangeArrowheads="1"/>
          </p:cNvPicPr>
          <p:nvPr/>
        </p:nvPicPr>
        <p:blipFill>
          <a:blip r:embed="rId5" cstate="print"/>
          <a:srcRect/>
          <a:stretch>
            <a:fillRect/>
          </a:stretch>
        </p:blipFill>
        <p:spPr bwMode="auto">
          <a:xfrm>
            <a:off x="3809990" y="5638782"/>
            <a:ext cx="2852136" cy="3505108"/>
          </a:xfrm>
          <a:prstGeom prst="rect">
            <a:avLst/>
          </a:prstGeom>
          <a:noFill/>
          <a:ln w="9525">
            <a:noFill/>
            <a:miter lim="800000"/>
            <a:headEnd/>
            <a:tailEnd/>
          </a:ln>
        </p:spPr>
      </p:pic>
      <p:sp>
        <p:nvSpPr>
          <p:cNvPr id="15" name="Rectangle 2"/>
          <p:cNvSpPr txBox="1">
            <a:spLocks noChangeArrowheads="1"/>
          </p:cNvSpPr>
          <p:nvPr/>
        </p:nvSpPr>
        <p:spPr bwMode="auto">
          <a:xfrm>
            <a:off x="228684" y="1600288"/>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defTabSz="685800" eaLnBrk="1" hangingPunct="1">
              <a:lnSpc>
                <a:spcPct val="90000"/>
              </a:lnSpc>
            </a:pPr>
            <a:r>
              <a:rPr kumimoji="0" lang="zh-CN" altLang="en-US" sz="3200" b="0" i="0" u="none" strike="noStrike" kern="1200" cap="none" spc="0" normalizeH="0" baseline="0" noProof="0" dirty="0" smtClean="0">
                <a:ln>
                  <a:noFill/>
                </a:ln>
                <a:solidFill>
                  <a:schemeClr val="tx1"/>
                </a:solidFill>
                <a:effectLst/>
                <a:uLnTx/>
                <a:uFillTx/>
                <a:latin typeface="+mj-lt"/>
                <a:ea typeface="+mj-ea"/>
                <a:cs typeface="+mj-cs"/>
              </a:rPr>
              <a:t>任务</a:t>
            </a:r>
            <a:r>
              <a:rPr kumimoji="0" lang="en-US" altLang="zh-CN" sz="3200" b="0" i="0" u="none" strike="noStrike" kern="1200" cap="none" spc="0" normalizeH="0" baseline="0" noProof="0" dirty="0" smtClean="0">
                <a:ln>
                  <a:noFill/>
                </a:ln>
                <a:solidFill>
                  <a:schemeClr val="tx1"/>
                </a:solidFill>
                <a:effectLst/>
                <a:uLnTx/>
                <a:uFillTx/>
                <a:latin typeface="+mj-lt"/>
                <a:ea typeface="+mj-ea"/>
                <a:cs typeface="+mj-cs"/>
              </a:rPr>
              <a:t>3</a:t>
            </a:r>
            <a:r>
              <a:rPr kumimoji="0" lang="zh-CN" altLang="en-US" sz="3200" b="0" i="0" u="none" strike="noStrike" kern="1200" cap="none" spc="0" normalizeH="0" baseline="0" noProof="0" dirty="0" smtClean="0">
                <a:ln>
                  <a:noFill/>
                </a:ln>
                <a:solidFill>
                  <a:schemeClr val="tx1"/>
                </a:solidFill>
                <a:effectLst/>
                <a:uLnTx/>
                <a:uFillTx/>
                <a:latin typeface="+mj-lt"/>
                <a:ea typeface="+mj-ea"/>
                <a:cs typeface="+mj-cs"/>
              </a:rPr>
              <a:t>：</a:t>
            </a:r>
            <a:r>
              <a:rPr lang="zh-CN" altLang="en-US" sz="3200" dirty="0" smtClean="0">
                <a:latin typeface="+mj-lt"/>
                <a:ea typeface="+mj-ea"/>
                <a:cs typeface="+mj-cs"/>
              </a:rPr>
              <a:t>通过模拟信号，知道光线强弱</a:t>
            </a:r>
            <a:endParaRPr lang="en-US" altLang="zh-CN" sz="3200" dirty="0" smtClean="0">
              <a:latin typeface="+mj-lt"/>
              <a:ea typeface="+mj-ea"/>
              <a:cs typeface="+mj-cs"/>
            </a:endParaRPr>
          </a:p>
          <a:p>
            <a:pPr lvl="0" defTabSz="685800" eaLnBrk="1" hangingPunct="1">
              <a:lnSpc>
                <a:spcPct val="90000"/>
              </a:lnSpc>
            </a:pPr>
            <a:r>
              <a:rPr lang="zh-CN" altLang="en-US" dirty="0" smtClean="0">
                <a:latin typeface="宋体" pitchFamily="2" charset="-122"/>
                <a:ea typeface="宋体" pitchFamily="2" charset="-122"/>
                <a:cs typeface="+mj-cs"/>
              </a:rPr>
              <a:t>增加连接模数（</a:t>
            </a:r>
            <a:r>
              <a:rPr lang="en-US" altLang="zh-CN" dirty="0" smtClean="0">
                <a:latin typeface="宋体" pitchFamily="2" charset="-122"/>
                <a:ea typeface="宋体" pitchFamily="2" charset="-122"/>
                <a:cs typeface="+mj-cs"/>
                <a:sym typeface="Arial" pitchFamily="34" charset="0"/>
              </a:rPr>
              <a:t> A/D </a:t>
            </a:r>
            <a:r>
              <a:rPr lang="zh-CN" altLang="en-US" dirty="0" smtClean="0">
                <a:latin typeface="宋体" pitchFamily="2" charset="-122"/>
                <a:ea typeface="宋体" pitchFamily="2" charset="-122"/>
                <a:cs typeface="+mj-cs"/>
              </a:rPr>
              <a:t>）转换模块，</a:t>
            </a:r>
            <a:r>
              <a:rPr lang="zh-CN" altLang="en-US" dirty="0" smtClean="0">
                <a:latin typeface="宋体" pitchFamily="2" charset="-122"/>
                <a:ea typeface="宋体" pitchFamily="2" charset="-122"/>
              </a:rPr>
              <a:t> </a:t>
            </a:r>
            <a:r>
              <a:rPr lang="zh-CN" altLang="en-US" dirty="0" smtClean="0">
                <a:latin typeface="宋体" pitchFamily="2" charset="-122"/>
                <a:ea typeface="宋体" pitchFamily="2" charset="-122"/>
                <a:cs typeface="+mj-cs"/>
              </a:rPr>
              <a:t>通过获取模拟信号，我们可以知道光的强弱</a:t>
            </a:r>
            <a:endParaRPr lang="en-US" altLang="zh-CN" dirty="0">
              <a:latin typeface="宋体" pitchFamily="2" charset="-122"/>
              <a:ea typeface="宋体" pitchFamily="2" charset="-122"/>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schemeClr val="tx1"/>
                </a:solidFill>
              </a:rPr>
              <a:t>创客教育普惠课程由“吴俊杰和他的朋友们”教师团队开发</a:t>
            </a:r>
            <a:endParaRPr lang="en-US" altLang="zh-CN">
              <a:solidFill>
                <a:schemeClr val="tx1"/>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2" name="矩形 1"/>
          <p:cNvSpPr/>
          <p:nvPr/>
        </p:nvSpPr>
        <p:spPr>
          <a:xfrm>
            <a:off x="1071057" y="1828882"/>
            <a:ext cx="2452916" cy="400110"/>
          </a:xfrm>
          <a:prstGeom prst="rect">
            <a:avLst/>
          </a:prstGeom>
        </p:spPr>
        <p:txBody>
          <a:bodyPr wrap="none">
            <a:spAutoFit/>
          </a:bodyPr>
          <a:lstStyle/>
          <a:p>
            <a:pPr marL="457200" indent="-457200">
              <a:buBlip>
                <a:blip r:embed="rId2"/>
              </a:buBlip>
            </a:pPr>
            <a:r>
              <a:rPr lang="zh-CN" altLang="en-US" sz="2000" b="1" dirty="0" smtClean="0">
                <a:effectLst>
                  <a:outerShdw blurRad="38100" dist="38100" dir="2700000" algn="tl">
                    <a:srgbClr val="000000">
                      <a:alpha val="43137"/>
                    </a:srgbClr>
                  </a:outerShdw>
                </a:effectLst>
                <a:ea typeface="宋体" panose="02010600030101010101" pitchFamily="2" charset="-122"/>
              </a:rPr>
              <a:t>树莓派派各部分</a:t>
            </a:r>
            <a:endParaRPr lang="en-US" altLang="zh-CN" sz="2000" b="1" dirty="0">
              <a:effectLst>
                <a:outerShdw blurRad="38100" dist="38100" dir="2700000" algn="tl">
                  <a:srgbClr val="000000">
                    <a:alpha val="43137"/>
                  </a:srgbClr>
                </a:outerShdw>
              </a:effectLst>
              <a:ea typeface="宋体" panose="02010600030101010101" pitchFamily="2" charset="-122"/>
            </a:endParaRPr>
          </a:p>
        </p:txBody>
      </p:sp>
      <p:pic>
        <p:nvPicPr>
          <p:cNvPr id="27" name="图片 26"/>
          <p:cNvPicPr/>
          <p:nvPr/>
        </p:nvPicPr>
        <p:blipFill>
          <a:blip r:embed="rId3" cstate="print"/>
          <a:srcRect/>
          <a:stretch>
            <a:fillRect/>
          </a:stretch>
        </p:blipFill>
        <p:spPr bwMode="auto">
          <a:xfrm>
            <a:off x="457278" y="2531536"/>
            <a:ext cx="5992868" cy="2301765"/>
          </a:xfrm>
          <a:prstGeom prst="rect">
            <a:avLst/>
          </a:prstGeom>
          <a:noFill/>
          <a:ln w="9525">
            <a:noFill/>
            <a:miter lim="800000"/>
            <a:headEnd/>
            <a:tailEnd/>
          </a:ln>
        </p:spPr>
      </p:pic>
      <p:pic>
        <p:nvPicPr>
          <p:cNvPr id="20481" name="Picture 1"/>
          <p:cNvPicPr>
            <a:picLocks noChangeAspect="1" noChangeArrowheads="1"/>
          </p:cNvPicPr>
          <p:nvPr/>
        </p:nvPicPr>
        <p:blipFill>
          <a:blip r:embed="rId4" cstate="print"/>
          <a:srcRect/>
          <a:stretch>
            <a:fillRect/>
          </a:stretch>
        </p:blipFill>
        <p:spPr bwMode="auto">
          <a:xfrm>
            <a:off x="1219258" y="6172168"/>
            <a:ext cx="4343286" cy="2895524"/>
          </a:xfrm>
          <a:prstGeom prst="rect">
            <a:avLst/>
          </a:prstGeom>
          <a:noFill/>
          <a:ln w="9525">
            <a:noFill/>
            <a:miter lim="800000"/>
            <a:headEnd/>
            <a:tailEnd/>
          </a:ln>
        </p:spPr>
      </p:pic>
      <p:sp>
        <p:nvSpPr>
          <p:cNvPr id="28" name="矩形 27"/>
          <p:cNvSpPr/>
          <p:nvPr/>
        </p:nvSpPr>
        <p:spPr>
          <a:xfrm>
            <a:off x="990664" y="5486386"/>
            <a:ext cx="1936749" cy="400110"/>
          </a:xfrm>
          <a:prstGeom prst="rect">
            <a:avLst/>
          </a:prstGeom>
        </p:spPr>
        <p:txBody>
          <a:bodyPr wrap="none">
            <a:spAutoFit/>
          </a:bodyPr>
          <a:lstStyle/>
          <a:p>
            <a:pPr marL="457200" indent="-457200">
              <a:buBlip>
                <a:blip r:embed="rId2"/>
              </a:buBlip>
            </a:pPr>
            <a:r>
              <a:rPr lang="zh-CN" altLang="en-US" sz="2000" b="1" dirty="0" smtClean="0">
                <a:effectLst>
                  <a:outerShdw blurRad="38100" dist="38100" dir="2700000" algn="tl">
                    <a:srgbClr val="000000">
                      <a:alpha val="43137"/>
                    </a:srgbClr>
                  </a:outerShdw>
                </a:effectLst>
                <a:ea typeface="宋体" panose="02010600030101010101" pitchFamily="2" charset="-122"/>
              </a:rPr>
              <a:t>树莓派扩展</a:t>
            </a:r>
            <a:endParaRPr lang="en-US" altLang="zh-CN" sz="2000" b="1" dirty="0">
              <a:effectLst>
                <a:outerShdw blurRad="38100" dist="38100" dir="2700000" algn="tl">
                  <a:srgbClr val="000000">
                    <a:alpha val="43137"/>
                  </a:srgbClr>
                </a:outerShdw>
              </a:effectLst>
              <a:ea typeface="宋体" panose="02010600030101010101" pitchFamily="2" charset="-122"/>
            </a:endParaRPr>
          </a:p>
        </p:txBody>
      </p:sp>
    </p:spTree>
    <p:extLst>
      <p:ext uri="{BB962C8B-B14F-4D97-AF65-F5344CB8AC3E}">
        <p14:creationId xmlns:p14="http://schemas.microsoft.com/office/powerpoint/2010/main" xmlns="" val="29128484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dirty="0"/>
              <a:t>创客教育普惠课程之</a:t>
            </a:r>
            <a:r>
              <a:rPr lang="en-US" altLang="zh-CN" dirty="0"/>
              <a:t>——</a:t>
            </a:r>
            <a:r>
              <a:rPr lang="zh-CN" altLang="en-US" dirty="0"/>
              <a:t>树莓派</a:t>
            </a:r>
          </a:p>
        </p:txBody>
      </p:sp>
      <p:sp>
        <p:nvSpPr>
          <p:cNvPr id="15" name="Rectangle 2"/>
          <p:cNvSpPr txBox="1">
            <a:spLocks noChangeArrowheads="1"/>
          </p:cNvSpPr>
          <p:nvPr/>
        </p:nvSpPr>
        <p:spPr bwMode="auto">
          <a:xfrm>
            <a:off x="228684" y="1600288"/>
            <a:ext cx="5915025" cy="103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defTabSz="685800" eaLnBrk="1" hangingPunct="1">
              <a:lnSpc>
                <a:spcPct val="90000"/>
              </a:lnSpc>
            </a:pPr>
            <a:r>
              <a:rPr kumimoji="0" lang="zh-CN" altLang="en-US" sz="3200" b="0" i="0" u="none" strike="noStrike" kern="1200" cap="none" spc="0" normalizeH="0" baseline="0" noProof="0" dirty="0" smtClean="0">
                <a:ln>
                  <a:noFill/>
                </a:ln>
                <a:solidFill>
                  <a:schemeClr val="tx1"/>
                </a:solidFill>
                <a:effectLst/>
                <a:uLnTx/>
                <a:uFillTx/>
                <a:latin typeface="+mj-lt"/>
                <a:ea typeface="+mj-ea"/>
                <a:cs typeface="+mj-cs"/>
              </a:rPr>
              <a:t>任务</a:t>
            </a:r>
            <a:r>
              <a:rPr lang="en-US" altLang="zh-CN" sz="3200" dirty="0" smtClean="0">
                <a:latin typeface="+mj-lt"/>
                <a:ea typeface="+mj-ea"/>
                <a:cs typeface="+mj-cs"/>
              </a:rPr>
              <a:t>4</a:t>
            </a:r>
            <a:r>
              <a:rPr kumimoji="0" lang="zh-CN" altLang="en-US" sz="3200" b="0" i="0" u="none" strike="noStrike" kern="1200" cap="none" spc="0" normalizeH="0" baseline="0" noProof="0" dirty="0" smtClean="0">
                <a:ln>
                  <a:noFill/>
                </a:ln>
                <a:solidFill>
                  <a:schemeClr val="tx1"/>
                </a:solidFill>
                <a:effectLst/>
                <a:uLnTx/>
                <a:uFillTx/>
                <a:latin typeface="+mj-lt"/>
                <a:ea typeface="+mj-ea"/>
                <a:cs typeface="+mj-cs"/>
              </a:rPr>
              <a:t>：智能补光灯</a:t>
            </a:r>
            <a:endParaRPr lang="en-US" altLang="zh-CN" sz="3200" dirty="0" smtClean="0">
              <a:latin typeface="+mj-lt"/>
              <a:ea typeface="+mj-ea"/>
              <a:cs typeface="+mj-cs"/>
            </a:endParaRPr>
          </a:p>
          <a:p>
            <a:pPr lvl="0" defTabSz="685800" eaLnBrk="1" hangingPunct="1">
              <a:lnSpc>
                <a:spcPct val="90000"/>
              </a:lnSpc>
            </a:pPr>
            <a:endParaRPr lang="en-US" altLang="zh-CN" dirty="0" smtClean="0">
              <a:latin typeface="宋体" pitchFamily="2" charset="-122"/>
              <a:ea typeface="宋体" pitchFamily="2" charset="-122"/>
              <a:cs typeface="+mj-cs"/>
            </a:endParaRPr>
          </a:p>
          <a:p>
            <a:pPr lvl="0" defTabSz="685800" eaLnBrk="1" hangingPunct="1">
              <a:lnSpc>
                <a:spcPct val="90000"/>
              </a:lnSpc>
            </a:pPr>
            <a:r>
              <a:rPr lang="zh-CN" altLang="en-US" dirty="0" smtClean="0">
                <a:latin typeface="宋体" pitchFamily="2" charset="-122"/>
                <a:ea typeface="宋体" pitchFamily="2" charset="-122"/>
                <a:cs typeface="+mj-cs"/>
              </a:rPr>
              <a:t>在感知环境亮度的基础，结合第五课学习的呼吸灯，我们可以制作一个智能补光灯。</a:t>
            </a:r>
            <a:endParaRPr lang="en-US" altLang="zh-CN" dirty="0">
              <a:latin typeface="宋体" pitchFamily="2" charset="-122"/>
              <a:ea typeface="宋体" pitchFamily="2" charset="-122"/>
              <a:cs typeface="+mj-cs"/>
            </a:endParaRPr>
          </a:p>
        </p:txBody>
      </p:sp>
      <p:pic>
        <p:nvPicPr>
          <p:cNvPr id="64514" name="Picture 2"/>
          <p:cNvPicPr>
            <a:picLocks noChangeAspect="1" noChangeArrowheads="1"/>
          </p:cNvPicPr>
          <p:nvPr/>
        </p:nvPicPr>
        <p:blipFill>
          <a:blip r:embed="rId2" cstate="print"/>
          <a:srcRect/>
          <a:stretch>
            <a:fillRect/>
          </a:stretch>
        </p:blipFill>
        <p:spPr bwMode="auto">
          <a:xfrm>
            <a:off x="304882" y="3352842"/>
            <a:ext cx="6278233" cy="2180072"/>
          </a:xfrm>
          <a:prstGeom prst="rect">
            <a:avLst/>
          </a:prstGeom>
          <a:noFill/>
          <a:ln w="9525">
            <a:noFill/>
            <a:miter lim="800000"/>
            <a:headEnd/>
            <a:tailEnd/>
          </a:ln>
        </p:spPr>
      </p:pic>
      <p:sp>
        <p:nvSpPr>
          <p:cNvPr id="12" name="文本框 1"/>
          <p:cNvSpPr txBox="1"/>
          <p:nvPr/>
        </p:nvSpPr>
        <p:spPr>
          <a:xfrm>
            <a:off x="762070" y="6934148"/>
            <a:ext cx="4724276" cy="1323439"/>
          </a:xfrm>
          <a:prstGeom prst="rect">
            <a:avLst/>
          </a:prstGeom>
          <a:noFill/>
        </p:spPr>
        <p:txBody>
          <a:bodyPr wrap="square" rtlCol="0">
            <a:spAutoFit/>
          </a:bodyPr>
          <a:lstStyle/>
          <a:p>
            <a:r>
              <a:rPr lang="zh-CN" altLang="en-US" sz="2000" dirty="0" smtClean="0"/>
              <a:t>思考：</a:t>
            </a:r>
            <a:r>
              <a:rPr lang="en-US" altLang="zh-CN" sz="2000" dirty="0" smtClean="0"/>
              <a:t> 1. </a:t>
            </a:r>
            <a:r>
              <a:rPr lang="zh-CN" altLang="en-US" sz="2000" dirty="0" smtClean="0"/>
              <a:t>环境光亮度反馈的模拟信号是如何和小灯的亮度结合起来的？</a:t>
            </a:r>
            <a:endParaRPr lang="en-US" altLang="zh-CN" sz="2000" dirty="0" smtClean="0"/>
          </a:p>
          <a:p>
            <a:r>
              <a:rPr lang="en-US" altLang="zh-CN" sz="2000" dirty="0" smtClean="0"/>
              <a:t>               2. </a:t>
            </a:r>
            <a:r>
              <a:rPr lang="zh-CN" altLang="en-US" sz="2000" dirty="0" smtClean="0"/>
              <a:t>如何测量模拟信号反馈的最大值和最小值？</a:t>
            </a:r>
            <a:endParaRPr lang="en-US" altLang="zh-CN" sz="2000" dirty="0" smtClean="0"/>
          </a:p>
        </p:txBody>
      </p:sp>
      <p:sp>
        <p:nvSpPr>
          <p:cNvPr id="13" name="日期占位符 4"/>
          <p:cNvSpPr>
            <a:spLocks noGrp="1"/>
          </p:cNvSpPr>
          <p:nvPr>
            <p:ph type="dt" sz="half" idx="12"/>
          </p:nvPr>
        </p:nvSpPr>
        <p:spPr>
          <a:xfrm>
            <a:off x="304800" y="9258300"/>
            <a:ext cx="3248025" cy="647700"/>
          </a:xfrm>
        </p:spPr>
        <p:txBody>
          <a:bodyPr/>
          <a:lstStyle/>
          <a:p>
            <a:pPr>
              <a:defRPr/>
            </a:pPr>
            <a:r>
              <a:rPr lang="zh-CN" altLang="en-US" dirty="0" smtClean="0">
                <a:solidFill>
                  <a:prstClr val="black"/>
                </a:solidFill>
              </a:rPr>
              <a:t>创客教育普惠课程由“吴俊杰和他的朋友们”教师团队开发</a:t>
            </a:r>
            <a:endParaRPr lang="en-US" altLang="zh-CN" dirty="0">
              <a:solidFill>
                <a:prstClr val="black"/>
              </a:solidFill>
            </a:endParaRPr>
          </a:p>
        </p:txBody>
      </p:sp>
      <p:pic>
        <p:nvPicPr>
          <p:cNvPr id="16" name="图片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3615" y="8362275"/>
            <a:ext cx="1559029" cy="108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t>创客教育普惠课程之</a:t>
            </a:r>
            <a:r>
              <a:rPr lang="en-US" altLang="zh-CN"/>
              <a:t>——</a:t>
            </a:r>
            <a:r>
              <a:rPr lang="zh-CN" altLang="en-US"/>
              <a:t>树莓派</a:t>
            </a:r>
          </a:p>
        </p:txBody>
      </p:sp>
      <p:sp>
        <p:nvSpPr>
          <p:cNvPr id="97" name="Rectangle 2"/>
          <p:cNvSpPr txBox="1">
            <a:spLocks noChangeArrowheads="1"/>
          </p:cNvSpPr>
          <p:nvPr/>
        </p:nvSpPr>
        <p:spPr bwMode="auto">
          <a:xfrm>
            <a:off x="609674" y="1600288"/>
            <a:ext cx="4724276" cy="668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eaLnBrk="1" hangingPunct="1">
              <a:buBlip>
                <a:blip r:embed="rId3"/>
              </a:buBlip>
            </a:pPr>
            <a:r>
              <a:rPr lang="zh-CN" altLang="en-US" sz="2700" b="1" dirty="0" smtClean="0">
                <a:ea typeface="宋体" panose="02010600030101010101" pitchFamily="2" charset="-122"/>
              </a:rPr>
              <a:t>拓展练习</a:t>
            </a:r>
            <a:r>
              <a:rPr lang="en-US" altLang="zh-CN" sz="2700" b="1" dirty="0" smtClean="0">
                <a:ea typeface="宋体" panose="02010600030101010101" pitchFamily="2" charset="-122"/>
              </a:rPr>
              <a:t>——</a:t>
            </a:r>
            <a:r>
              <a:rPr lang="zh-CN" altLang="en-US" sz="2700" b="1" dirty="0" smtClean="0">
                <a:ea typeface="宋体" panose="02010600030101010101" pitchFamily="2" charset="-122"/>
              </a:rPr>
              <a:t>向阳花</a:t>
            </a:r>
            <a:endParaRPr lang="en-US" altLang="zh-CN" sz="1500" b="1" dirty="0" smtClean="0">
              <a:ea typeface="宋体" panose="02010600030101010101" pitchFamily="2" charset="-122"/>
            </a:endParaRPr>
          </a:p>
        </p:txBody>
      </p:sp>
      <p:sp>
        <p:nvSpPr>
          <p:cNvPr id="2" name="文本框 1"/>
          <p:cNvSpPr txBox="1"/>
          <p:nvPr/>
        </p:nvSpPr>
        <p:spPr>
          <a:xfrm>
            <a:off x="914466" y="2545200"/>
            <a:ext cx="5638652" cy="1323439"/>
          </a:xfrm>
          <a:prstGeom prst="rect">
            <a:avLst/>
          </a:prstGeom>
          <a:noFill/>
        </p:spPr>
        <p:txBody>
          <a:bodyPr wrap="square" rtlCol="0">
            <a:spAutoFit/>
          </a:bodyPr>
          <a:lstStyle/>
          <a:p>
            <a:r>
              <a:rPr lang="zh-CN" altLang="en-US" sz="2000" dirty="0" smtClean="0"/>
              <a:t>任务描述：</a:t>
            </a:r>
            <a:endParaRPr lang="en-US" altLang="zh-CN" sz="2000" dirty="0" smtClean="0"/>
          </a:p>
          <a:p>
            <a:r>
              <a:rPr lang="zh-CN" altLang="en-US" sz="2000" dirty="0" smtClean="0"/>
              <a:t>使用多个光敏传感器，让花朵始终面向光线最强的方向（可用</a:t>
            </a:r>
            <a:r>
              <a:rPr lang="en-US" altLang="zh-CN" sz="2000" dirty="0" smtClean="0"/>
              <a:t>180</a:t>
            </a:r>
            <a:r>
              <a:rPr lang="zh-CN" altLang="en-US" sz="2000" dirty="0" smtClean="0"/>
              <a:t>度舵机制作实物， 也可用指示灯代替）。</a:t>
            </a:r>
            <a:endParaRPr lang="zh-CN" altLang="en-US" sz="2000" dirty="0"/>
          </a:p>
        </p:txBody>
      </p:sp>
      <p:sp>
        <p:nvSpPr>
          <p:cNvPr id="5" name="文本框 6"/>
          <p:cNvSpPr txBox="1"/>
          <p:nvPr/>
        </p:nvSpPr>
        <p:spPr>
          <a:xfrm>
            <a:off x="685930" y="6282974"/>
            <a:ext cx="3980577" cy="1384995"/>
          </a:xfrm>
          <a:prstGeom prst="rect">
            <a:avLst/>
          </a:prstGeom>
          <a:noFill/>
        </p:spPr>
        <p:txBody>
          <a:bodyPr wrap="none" rtlCol="0">
            <a:spAutoFit/>
          </a:bodyPr>
          <a:lstStyle/>
          <a:p>
            <a:r>
              <a:rPr lang="zh-CN" altLang="en-US" sz="2400" b="1" dirty="0" smtClean="0"/>
              <a:t>思考：</a:t>
            </a:r>
            <a:endParaRPr lang="en-US" altLang="zh-CN" sz="2400" b="1" dirty="0" smtClean="0"/>
          </a:p>
          <a:p>
            <a:pPr marL="457200" indent="-457200">
              <a:buAutoNum type="arabicPeriod"/>
            </a:pPr>
            <a:r>
              <a:rPr lang="zh-CN" altLang="en-US" sz="2000" dirty="0" smtClean="0">
                <a:latin typeface="+mn-ea"/>
              </a:rPr>
              <a:t>如何通过参考模拟量的输出，</a:t>
            </a:r>
            <a:endParaRPr lang="en-US" altLang="zh-CN" sz="2000" dirty="0" smtClean="0">
              <a:latin typeface="+mn-ea"/>
            </a:endParaRPr>
          </a:p>
          <a:p>
            <a:pPr marL="457200" indent="-457200"/>
            <a:r>
              <a:rPr lang="en-US" altLang="zh-CN" sz="2000" dirty="0" smtClean="0">
                <a:latin typeface="+mn-ea"/>
              </a:rPr>
              <a:t>      </a:t>
            </a:r>
            <a:r>
              <a:rPr lang="zh-CN" altLang="en-US" sz="2000" dirty="0" smtClean="0">
                <a:latin typeface="+mn-ea"/>
              </a:rPr>
              <a:t>调整传感器的触发阈值？</a:t>
            </a:r>
            <a:endParaRPr lang="en-US" altLang="zh-CN" sz="2000" dirty="0" smtClean="0">
              <a:latin typeface="+mn-ea"/>
            </a:endParaRPr>
          </a:p>
          <a:p>
            <a:endParaRPr lang="zh-CN" altLang="en-US" sz="2000" dirty="0">
              <a:latin typeface="+mn-ea"/>
            </a:endParaRPr>
          </a:p>
        </p:txBody>
      </p:sp>
    </p:spTree>
    <p:extLst>
      <p:ext uri="{BB962C8B-B14F-4D97-AF65-F5344CB8AC3E}">
        <p14:creationId xmlns:p14="http://schemas.microsoft.com/office/powerpoint/2010/main" xmlns="" val="50514834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prstClr val="black"/>
                </a:solidFill>
              </a:rPr>
              <a:t>创客教育普惠课程由“吴俊杰和他的朋友们”教师团队开发</a:t>
            </a:r>
            <a:endParaRPr lang="en-US" altLang="zh-CN">
              <a:solidFill>
                <a:prstClr val="black"/>
              </a:solidFill>
            </a:endParaRPr>
          </a:p>
        </p:txBody>
      </p:sp>
      <p:sp>
        <p:nvSpPr>
          <p:cNvPr id="6" name="矩形 5"/>
          <p:cNvSpPr/>
          <p:nvPr/>
        </p:nvSpPr>
        <p:spPr>
          <a:xfrm>
            <a:off x="327893" y="2749648"/>
            <a:ext cx="6152646"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800" b="1" dirty="0" smtClean="0">
                <a:ln/>
                <a:solidFill>
                  <a:srgbClr val="002060"/>
                </a:solidFill>
                <a:effectLst>
                  <a:outerShdw blurRad="38100" dist="38100" dir="2700000" algn="tl">
                    <a:srgbClr val="000000">
                      <a:alpha val="43137"/>
                    </a:srgbClr>
                  </a:outerShdw>
                </a:effectLst>
              </a:rPr>
              <a:t>10   </a:t>
            </a:r>
            <a:r>
              <a:rPr lang="zh-CN" altLang="en-US" sz="4800" b="1" dirty="0" smtClean="0">
                <a:ln/>
                <a:solidFill>
                  <a:srgbClr val="002060"/>
                </a:solidFill>
                <a:effectLst>
                  <a:outerShdw blurRad="38100" dist="38100" dir="2700000" algn="tl">
                    <a:srgbClr val="000000">
                      <a:alpha val="43137"/>
                    </a:srgbClr>
                  </a:outerShdw>
                </a:effectLst>
              </a:rPr>
              <a:t>超声波传感器测距</a:t>
            </a:r>
            <a:endParaRPr lang="en-US" altLang="zh-CN" sz="4800" b="1" dirty="0">
              <a:ln/>
              <a:solidFill>
                <a:srgbClr val="002060"/>
              </a:solidFill>
              <a:effectLst>
                <a:outerShdw blurRad="38100" dist="38100" dir="2700000" algn="tl">
                  <a:srgbClr val="000000">
                    <a:alpha val="43137"/>
                  </a:srgbClr>
                </a:outerShdw>
              </a:effectLst>
            </a:endParaRPr>
          </a:p>
        </p:txBody>
      </p:sp>
      <p:grpSp>
        <p:nvGrpSpPr>
          <p:cNvPr id="8" name="Group 3"/>
          <p:cNvGrpSpPr>
            <a:grpSpLocks/>
          </p:cNvGrpSpPr>
          <p:nvPr/>
        </p:nvGrpSpPr>
        <p:grpSpPr bwMode="auto">
          <a:xfrm>
            <a:off x="803344" y="3733832"/>
            <a:ext cx="5264012" cy="2139673"/>
            <a:chOff x="0" y="0"/>
            <a:chExt cx="3984" cy="912"/>
          </a:xfrm>
        </p:grpSpPr>
        <p:sp>
          <p:nvSpPr>
            <p:cNvPr id="9" name="AutoShape 4"/>
            <p:cNvSpPr>
              <a:spLocks noChangeArrowheads="1"/>
            </p:cNvSpPr>
            <p:nvPr/>
          </p:nvSpPr>
          <p:spPr bwMode="auto">
            <a:xfrm>
              <a:off x="0" y="0"/>
              <a:ext cx="3984" cy="91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en-US">
                <a:solidFill>
                  <a:prstClr val="black"/>
                </a:solidFill>
              </a:endParaRPr>
            </a:p>
          </p:txBody>
        </p:sp>
        <p:grpSp>
          <p:nvGrpSpPr>
            <p:cNvPr id="10" name="Group 5"/>
            <p:cNvGrpSpPr>
              <a:grpSpLocks/>
            </p:cNvGrpSpPr>
            <p:nvPr/>
          </p:nvGrpSpPr>
          <p:grpSpPr bwMode="auto">
            <a:xfrm>
              <a:off x="11" y="85"/>
              <a:ext cx="905" cy="746"/>
              <a:chOff x="-76" y="1"/>
              <a:chExt cx="905" cy="746"/>
            </a:xfrm>
          </p:grpSpPr>
          <p:sp>
            <p:nvSpPr>
              <p:cNvPr id="12" name="AutoShape 6"/>
              <p:cNvSpPr>
                <a:spLocks noChangeArrowheads="1"/>
              </p:cNvSpPr>
              <p:nvPr/>
            </p:nvSpPr>
            <p:spPr bwMode="auto">
              <a:xfrm>
                <a:off x="1" y="1"/>
                <a:ext cx="767"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a:solidFill>
                    <a:prstClr val="black"/>
                  </a:solidFill>
                  <a:latin typeface="Calibri"/>
                </a:endParaRPr>
              </a:p>
            </p:txBody>
          </p:sp>
          <p:sp>
            <p:nvSpPr>
              <p:cNvPr id="13" name="未知"/>
              <p:cNvSpPr>
                <a:spLocks/>
              </p:cNvSpPr>
              <p:nvPr/>
            </p:nvSpPr>
            <p:spPr bwMode="auto">
              <a:xfrm>
                <a:off x="48" y="48"/>
                <a:ext cx="384"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solidFill>
                    <a:prstClr val="black"/>
                  </a:solidFill>
                  <a:latin typeface="Calibri"/>
                </a:endParaRPr>
              </a:p>
            </p:txBody>
          </p:sp>
          <p:sp>
            <p:nvSpPr>
              <p:cNvPr id="14" name="Text Box 8"/>
              <p:cNvSpPr txBox="1">
                <a:spLocks noChangeArrowheads="1"/>
              </p:cNvSpPr>
              <p:nvPr/>
            </p:nvSpPr>
            <p:spPr bwMode="auto">
              <a:xfrm>
                <a:off x="-76" y="204"/>
                <a:ext cx="905" cy="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zh-CN" altLang="en-US" sz="2400" dirty="0" smtClean="0">
                    <a:solidFill>
                      <a:srgbClr val="FFFFFF"/>
                    </a:solidFill>
                    <a:effectLst>
                      <a:outerShdw blurRad="38100" dist="38100" dir="2700000" algn="tl">
                        <a:srgbClr val="C0C0C0"/>
                      </a:outerShdw>
                    </a:effectLst>
                    <a:latin typeface="Calibri"/>
                    <a:ea typeface="宋体" panose="02010600030101010101" pitchFamily="2" charset="-122"/>
                  </a:rPr>
                  <a:t>考察点</a:t>
                </a:r>
                <a:endParaRPr lang="en-US" altLang="zh-CN" sz="2400" dirty="0">
                  <a:solidFill>
                    <a:srgbClr val="FFFFFF"/>
                  </a:solidFill>
                  <a:effectLst>
                    <a:outerShdw blurRad="38100" dist="38100" dir="2700000" algn="tl">
                      <a:srgbClr val="C0C0C0"/>
                    </a:outerShdw>
                  </a:effectLst>
                  <a:latin typeface="Calibri"/>
                  <a:ea typeface="宋体" panose="02010600030101010101" pitchFamily="2" charset="-122"/>
                </a:endParaRPr>
              </a:p>
            </p:txBody>
          </p:sp>
        </p:grpSp>
        <p:sp>
          <p:nvSpPr>
            <p:cNvPr id="11" name="Text Box 9"/>
            <p:cNvSpPr txBox="1">
              <a:spLocks noChangeArrowheads="1"/>
            </p:cNvSpPr>
            <p:nvPr/>
          </p:nvSpPr>
          <p:spPr bwMode="auto">
            <a:xfrm>
              <a:off x="960" y="141"/>
              <a:ext cx="2928" cy="6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400" b="1" dirty="0" smtClean="0">
                  <a:solidFill>
                    <a:prstClr val="black"/>
                  </a:solidFill>
                  <a:ea typeface="宋体" panose="02010600030101010101" pitchFamily="2" charset="-122"/>
                </a:rPr>
                <a:t>1</a:t>
              </a:r>
              <a:r>
                <a:rPr lang="en-US" altLang="zh-CN" sz="2400" b="1" smtClean="0">
                  <a:solidFill>
                    <a:prstClr val="black"/>
                  </a:solidFill>
                  <a:ea typeface="宋体" panose="02010600030101010101" pitchFamily="2" charset="-122"/>
                </a:rPr>
                <a:t>. </a:t>
              </a:r>
              <a:r>
                <a:rPr lang="zh-CN" altLang="en-US" sz="2400" b="1" smtClean="0">
                  <a:solidFill>
                    <a:prstClr val="black"/>
                  </a:solidFill>
                  <a:ea typeface="宋体" panose="02010600030101010101" pitchFamily="2" charset="-122"/>
                </a:rPr>
                <a:t>认识超声波传感器</a:t>
              </a:r>
              <a:endParaRPr lang="en-US" altLang="zh-CN" sz="2400" b="1" dirty="0" smtClean="0">
                <a:solidFill>
                  <a:prstClr val="black"/>
                </a:solidFill>
                <a:ea typeface="宋体" panose="02010600030101010101" pitchFamily="2" charset="-122"/>
              </a:endParaRPr>
            </a:p>
            <a:p>
              <a:r>
                <a:rPr lang="en-US" altLang="zh-CN" sz="2400" b="1" smtClean="0">
                  <a:solidFill>
                    <a:prstClr val="black"/>
                  </a:solidFill>
                  <a:ea typeface="宋体" panose="02010600030101010101" pitchFamily="2" charset="-122"/>
                </a:rPr>
                <a:t>2 .</a:t>
              </a:r>
              <a:r>
                <a:rPr lang="zh-CN" altLang="en-US" sz="2400" b="1" smtClean="0">
                  <a:solidFill>
                    <a:prstClr val="black"/>
                  </a:solidFill>
                  <a:ea typeface="宋体" panose="02010600030101010101" pitchFamily="2" charset="-122"/>
                </a:rPr>
                <a:t>应用范围</a:t>
              </a:r>
              <a:endParaRPr lang="en-US" altLang="zh-CN" sz="2400" b="1" smtClean="0">
                <a:solidFill>
                  <a:prstClr val="black"/>
                </a:solidFill>
                <a:ea typeface="宋体" panose="02010600030101010101" pitchFamily="2" charset="-122"/>
              </a:endParaRPr>
            </a:p>
            <a:p>
              <a:r>
                <a:rPr lang="en-US" altLang="zh-CN" sz="2400" b="1" smtClean="0">
                  <a:solidFill>
                    <a:prstClr val="black"/>
                  </a:solidFill>
                  <a:ea typeface="宋体" panose="02010600030101010101" pitchFamily="2" charset="-122"/>
                </a:rPr>
                <a:t>3</a:t>
              </a:r>
              <a:r>
                <a:rPr lang="en-US" altLang="zh-CN" sz="2400" b="1" dirty="0" smtClean="0">
                  <a:solidFill>
                    <a:prstClr val="black"/>
                  </a:solidFill>
                  <a:ea typeface="宋体" panose="02010600030101010101" pitchFamily="2" charset="-122"/>
                </a:rPr>
                <a:t>.</a:t>
              </a:r>
              <a:r>
                <a:rPr lang="zh-CN" altLang="en-US" sz="2400" b="1" dirty="0">
                  <a:solidFill>
                    <a:prstClr val="black"/>
                  </a:solidFill>
                  <a:ea typeface="宋体" panose="02010600030101010101" pitchFamily="2" charset="-122"/>
                </a:rPr>
                <a:t>安装</a:t>
              </a:r>
              <a:endParaRPr lang="en-US" altLang="zh-CN" sz="2400" b="1" dirty="0">
                <a:solidFill>
                  <a:prstClr val="black"/>
                </a:solidFill>
                <a:ea typeface="宋体" panose="02010600030101010101" pitchFamily="2" charset="-122"/>
              </a:endParaRPr>
            </a:p>
            <a:p>
              <a:r>
                <a:rPr lang="en-US" altLang="zh-CN" sz="2400" b="1" dirty="0" smtClean="0">
                  <a:solidFill>
                    <a:prstClr val="black"/>
                  </a:solidFill>
                  <a:ea typeface="宋体" panose="02010600030101010101" pitchFamily="2" charset="-122"/>
                </a:rPr>
                <a:t>4. </a:t>
              </a:r>
              <a:r>
                <a:rPr lang="zh-CN" altLang="en-US" sz="2400" b="1" dirty="0" smtClean="0">
                  <a:solidFill>
                    <a:prstClr val="black"/>
                  </a:solidFill>
                  <a:ea typeface="宋体" panose="02010600030101010101" pitchFamily="2" charset="-122"/>
                </a:rPr>
                <a:t>系列任务</a:t>
              </a:r>
              <a:endParaRPr lang="en-US" altLang="zh-CN" sz="2400" dirty="0">
                <a:solidFill>
                  <a:prstClr val="black"/>
                </a:solidFill>
                <a:ea typeface="宋体" panose="02010600030101010101" pitchFamily="2" charset="-122"/>
              </a:endParaRPr>
            </a:p>
          </p:txBody>
        </p:sp>
      </p:gr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8362275"/>
            <a:ext cx="1559029" cy="108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图片 1"/>
          <p:cNvPicPr>
            <a:picLocks noChangeAspect="1"/>
          </p:cNvPicPr>
          <p:nvPr/>
        </p:nvPicPr>
        <p:blipFill>
          <a:blip r:embed="rId3" cstate="print"/>
          <a:stretch>
            <a:fillRect/>
          </a:stretch>
        </p:blipFill>
        <p:spPr>
          <a:xfrm>
            <a:off x="2362228" y="6965440"/>
            <a:ext cx="2629947" cy="1487647"/>
          </a:xfrm>
          <a:prstGeom prst="rect">
            <a:avLst/>
          </a:prstGeom>
        </p:spPr>
      </p:pic>
    </p:spTree>
    <p:extLst>
      <p:ext uri="{BB962C8B-B14F-4D97-AF65-F5344CB8AC3E}">
        <p14:creationId xmlns:p14="http://schemas.microsoft.com/office/powerpoint/2010/main" xmlns="" val="172051357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dirty="0" smtClean="0">
                <a:solidFill>
                  <a:prstClr val="black"/>
                </a:solidFill>
              </a:rPr>
              <a:t>创客教育普惠课程由“吴俊杰和他的朋友们”教师团队开发</a:t>
            </a:r>
            <a:endParaRPr lang="en-US" altLang="zh-CN" dirty="0">
              <a:solidFill>
                <a:prstClr val="black"/>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8362275"/>
            <a:ext cx="1559029" cy="108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文本框 2"/>
          <p:cNvSpPr txBox="1"/>
          <p:nvPr/>
        </p:nvSpPr>
        <p:spPr>
          <a:xfrm>
            <a:off x="575087" y="2768440"/>
            <a:ext cx="5955476" cy="2862322"/>
          </a:xfrm>
          <a:prstGeom prst="rect">
            <a:avLst/>
          </a:prstGeom>
          <a:noFill/>
        </p:spPr>
        <p:txBody>
          <a:bodyPr wrap="none" rtlCol="0">
            <a:spAutoFit/>
          </a:bodyPr>
          <a:lstStyle/>
          <a:p>
            <a:r>
              <a:rPr lang="zh-CN" altLang="en-US">
                <a:solidFill>
                  <a:prstClr val="black"/>
                </a:solidFill>
              </a:rPr>
              <a:t>超声</a:t>
            </a:r>
            <a:r>
              <a:rPr lang="zh-CN" altLang="en-US" smtClean="0">
                <a:solidFill>
                  <a:prstClr val="black"/>
                </a:solidFill>
              </a:rPr>
              <a:t>波</a:t>
            </a:r>
            <a:endParaRPr lang="en-US" altLang="zh-CN" smtClean="0">
              <a:solidFill>
                <a:prstClr val="black"/>
              </a:solidFill>
            </a:endParaRPr>
          </a:p>
          <a:p>
            <a:r>
              <a:rPr lang="zh-CN" altLang="en-US" smtClean="0">
                <a:solidFill>
                  <a:prstClr val="black"/>
                </a:solidFill>
              </a:rPr>
              <a:t>人的耳</a:t>
            </a:r>
            <a:r>
              <a:rPr lang="zh-CN" altLang="en-US">
                <a:solidFill>
                  <a:prstClr val="black"/>
                </a:solidFill>
              </a:rPr>
              <a:t>朵能听到的声波频率为</a:t>
            </a:r>
            <a:r>
              <a:rPr lang="en-US" altLang="zh-CN">
                <a:solidFill>
                  <a:prstClr val="black"/>
                </a:solidFill>
              </a:rPr>
              <a:t>20</a:t>
            </a:r>
            <a:r>
              <a:rPr lang="zh-CN" altLang="en-US">
                <a:solidFill>
                  <a:prstClr val="black"/>
                </a:solidFill>
              </a:rPr>
              <a:t>～</a:t>
            </a:r>
            <a:r>
              <a:rPr lang="en-US" altLang="zh-CN">
                <a:solidFill>
                  <a:prstClr val="black"/>
                </a:solidFill>
              </a:rPr>
              <a:t>20000Hz</a:t>
            </a:r>
            <a:r>
              <a:rPr lang="zh-CN" altLang="en-US" smtClean="0">
                <a:solidFill>
                  <a:prstClr val="black"/>
                </a:solidFill>
              </a:rPr>
              <a:t>，当</a:t>
            </a:r>
            <a:r>
              <a:rPr lang="zh-CN" altLang="en-US">
                <a:solidFill>
                  <a:prstClr val="black"/>
                </a:solidFill>
              </a:rPr>
              <a:t>声</a:t>
            </a:r>
            <a:r>
              <a:rPr lang="zh-CN" altLang="en-US" smtClean="0">
                <a:solidFill>
                  <a:prstClr val="black"/>
                </a:solidFill>
              </a:rPr>
              <a:t>波</a:t>
            </a:r>
            <a:endParaRPr lang="en-US" altLang="zh-CN" smtClean="0">
              <a:solidFill>
                <a:prstClr val="black"/>
              </a:solidFill>
            </a:endParaRPr>
          </a:p>
          <a:p>
            <a:r>
              <a:rPr lang="zh-CN" altLang="en-US" smtClean="0">
                <a:solidFill>
                  <a:prstClr val="black"/>
                </a:solidFill>
              </a:rPr>
              <a:t>的</a:t>
            </a:r>
            <a:r>
              <a:rPr lang="zh-CN" altLang="en-US">
                <a:solidFill>
                  <a:prstClr val="black"/>
                </a:solidFill>
              </a:rPr>
              <a:t>振动频率大于</a:t>
            </a:r>
            <a:r>
              <a:rPr lang="en-US" altLang="zh-CN">
                <a:solidFill>
                  <a:prstClr val="black"/>
                </a:solidFill>
              </a:rPr>
              <a:t>20000Hz</a:t>
            </a:r>
            <a:r>
              <a:rPr lang="zh-CN" altLang="en-US">
                <a:solidFill>
                  <a:prstClr val="black"/>
                </a:solidFill>
              </a:rPr>
              <a:t>时，人耳无法听到</a:t>
            </a:r>
            <a:r>
              <a:rPr lang="zh-CN" altLang="en-US" smtClean="0">
                <a:solidFill>
                  <a:prstClr val="black"/>
                </a:solidFill>
              </a:rPr>
              <a:t>。超</a:t>
            </a:r>
            <a:r>
              <a:rPr lang="zh-CN" altLang="en-US">
                <a:solidFill>
                  <a:prstClr val="black"/>
                </a:solidFill>
              </a:rPr>
              <a:t>声</a:t>
            </a:r>
            <a:r>
              <a:rPr lang="zh-CN" altLang="en-US" smtClean="0">
                <a:solidFill>
                  <a:prstClr val="black"/>
                </a:solidFill>
              </a:rPr>
              <a:t>波</a:t>
            </a:r>
            <a:endParaRPr lang="en-US" altLang="zh-CN" smtClean="0">
              <a:solidFill>
                <a:prstClr val="black"/>
              </a:solidFill>
            </a:endParaRPr>
          </a:p>
          <a:p>
            <a:r>
              <a:rPr lang="zh-CN" altLang="en-US" smtClean="0">
                <a:solidFill>
                  <a:prstClr val="black"/>
                </a:solidFill>
              </a:rPr>
              <a:t>因</a:t>
            </a:r>
            <a:r>
              <a:rPr lang="zh-CN" altLang="en-US">
                <a:solidFill>
                  <a:prstClr val="black"/>
                </a:solidFill>
              </a:rPr>
              <a:t>其频率下限大约等于人的听觉上限而得名</a:t>
            </a:r>
            <a:r>
              <a:rPr lang="zh-CN" altLang="en-US" smtClean="0">
                <a:solidFill>
                  <a:prstClr val="black"/>
                </a:solidFill>
              </a:rPr>
              <a:t>。因</a:t>
            </a:r>
            <a:r>
              <a:rPr lang="zh-CN" altLang="en-US">
                <a:solidFill>
                  <a:prstClr val="black"/>
                </a:solidFill>
              </a:rPr>
              <a:t>此</a:t>
            </a:r>
            <a:r>
              <a:rPr lang="zh-CN" altLang="en-US" smtClean="0">
                <a:solidFill>
                  <a:prstClr val="black"/>
                </a:solidFill>
              </a:rPr>
              <a:t>，</a:t>
            </a:r>
            <a:endParaRPr lang="en-US" altLang="zh-CN" smtClean="0">
              <a:solidFill>
                <a:prstClr val="black"/>
              </a:solidFill>
            </a:endParaRPr>
          </a:p>
          <a:p>
            <a:r>
              <a:rPr lang="zh-CN" altLang="en-US" smtClean="0">
                <a:solidFill>
                  <a:prstClr val="black"/>
                </a:solidFill>
              </a:rPr>
              <a:t>我</a:t>
            </a:r>
            <a:r>
              <a:rPr lang="zh-CN" altLang="en-US">
                <a:solidFill>
                  <a:prstClr val="black"/>
                </a:solidFill>
              </a:rPr>
              <a:t>们把频率高于</a:t>
            </a:r>
            <a:r>
              <a:rPr lang="en-US" altLang="zh-CN">
                <a:solidFill>
                  <a:prstClr val="black"/>
                </a:solidFill>
              </a:rPr>
              <a:t>20000</a:t>
            </a:r>
            <a:r>
              <a:rPr lang="zh-CN" altLang="en-US">
                <a:solidFill>
                  <a:prstClr val="black"/>
                </a:solidFill>
              </a:rPr>
              <a:t>赫兹的声波称为“超声波</a:t>
            </a:r>
            <a:r>
              <a:rPr lang="zh-CN" altLang="en-US" smtClean="0">
                <a:solidFill>
                  <a:prstClr val="black"/>
                </a:solidFill>
              </a:rPr>
              <a:t>”。</a:t>
            </a:r>
            <a:endParaRPr lang="en-US" altLang="zh-CN" smtClean="0">
              <a:solidFill>
                <a:prstClr val="black"/>
              </a:solidFill>
            </a:endParaRPr>
          </a:p>
          <a:p>
            <a:endParaRPr lang="en-US" altLang="zh-CN" smtClean="0">
              <a:solidFill>
                <a:prstClr val="black"/>
              </a:solidFill>
            </a:endParaRPr>
          </a:p>
          <a:p>
            <a:r>
              <a:rPr lang="zh-CN" altLang="en-US" smtClean="0">
                <a:solidFill>
                  <a:prstClr val="black"/>
                </a:solidFill>
              </a:rPr>
              <a:t>超声波传感器超是</a:t>
            </a:r>
            <a:r>
              <a:rPr lang="zh-CN" altLang="en-US">
                <a:solidFill>
                  <a:prstClr val="black"/>
                </a:solidFill>
              </a:rPr>
              <a:t>将超声波信号转换</a:t>
            </a:r>
            <a:r>
              <a:rPr lang="zh-CN" altLang="en-US" smtClean="0">
                <a:solidFill>
                  <a:prstClr val="black"/>
                </a:solidFill>
              </a:rPr>
              <a:t>成电</a:t>
            </a:r>
            <a:r>
              <a:rPr lang="zh-CN" altLang="en-US">
                <a:solidFill>
                  <a:prstClr val="black"/>
                </a:solidFill>
              </a:rPr>
              <a:t>信</a:t>
            </a:r>
            <a:r>
              <a:rPr lang="zh-CN" altLang="en-US" smtClean="0">
                <a:solidFill>
                  <a:prstClr val="black"/>
                </a:solidFill>
              </a:rPr>
              <a:t>号的</a:t>
            </a:r>
            <a:r>
              <a:rPr lang="zh-CN" altLang="en-US">
                <a:solidFill>
                  <a:prstClr val="black"/>
                </a:solidFill>
              </a:rPr>
              <a:t>传感</a:t>
            </a:r>
            <a:r>
              <a:rPr lang="zh-CN" altLang="en-US" smtClean="0">
                <a:solidFill>
                  <a:prstClr val="black"/>
                </a:solidFill>
              </a:rPr>
              <a:t>器。</a:t>
            </a:r>
            <a:endParaRPr lang="en-US" altLang="zh-CN" smtClean="0">
              <a:solidFill>
                <a:prstClr val="black"/>
              </a:solidFill>
            </a:endParaRPr>
          </a:p>
          <a:p>
            <a:r>
              <a:rPr lang="zh-CN" altLang="en-US" smtClean="0">
                <a:solidFill>
                  <a:prstClr val="black"/>
                </a:solidFill>
              </a:rPr>
              <a:t>有两个探头，一个发射超声波，另一个接收。有效测距</a:t>
            </a:r>
            <a:endParaRPr lang="en-US" altLang="zh-CN" smtClean="0">
              <a:solidFill>
                <a:prstClr val="black"/>
              </a:solidFill>
            </a:endParaRPr>
          </a:p>
          <a:p>
            <a:r>
              <a:rPr lang="zh-CN" altLang="en-US" smtClean="0">
                <a:solidFill>
                  <a:prstClr val="black"/>
                </a:solidFill>
              </a:rPr>
              <a:t>范围为</a:t>
            </a:r>
            <a:r>
              <a:rPr lang="en-US" altLang="zh-CN" smtClean="0">
                <a:solidFill>
                  <a:prstClr val="black"/>
                </a:solidFill>
              </a:rPr>
              <a:t>2——400CM</a:t>
            </a:r>
            <a:r>
              <a:rPr lang="zh-CN" altLang="en-US">
                <a:solidFill>
                  <a:prstClr val="black"/>
                </a:solidFill>
              </a:rPr>
              <a:t>，</a:t>
            </a:r>
            <a:r>
              <a:rPr lang="en-US" altLang="zh-CN" smtClean="0">
                <a:solidFill>
                  <a:prstClr val="black"/>
                </a:solidFill>
              </a:rPr>
              <a:t>2CM</a:t>
            </a:r>
            <a:r>
              <a:rPr lang="zh-CN" altLang="en-US" smtClean="0">
                <a:solidFill>
                  <a:prstClr val="black"/>
                </a:solidFill>
              </a:rPr>
              <a:t>以内为盲区。</a:t>
            </a:r>
            <a:endParaRPr lang="en-US" altLang="zh-CN" smtClean="0">
              <a:solidFill>
                <a:prstClr val="black"/>
              </a:solidFill>
            </a:endParaRPr>
          </a:p>
          <a:p>
            <a:endParaRPr lang="zh-CN" altLang="en-US">
              <a:solidFill>
                <a:prstClr val="black"/>
              </a:solidFill>
            </a:endParaRPr>
          </a:p>
        </p:txBody>
      </p:sp>
      <p:sp>
        <p:nvSpPr>
          <p:cNvPr id="16" name="矩形 15"/>
          <p:cNvSpPr/>
          <p:nvPr/>
        </p:nvSpPr>
        <p:spPr>
          <a:xfrm>
            <a:off x="306034" y="1778609"/>
            <a:ext cx="2810385" cy="523220"/>
          </a:xfrm>
          <a:prstGeom prst="rect">
            <a:avLst/>
          </a:prstGeom>
        </p:spPr>
        <p:txBody>
          <a:bodyPr wrap="none">
            <a:spAutoFit/>
          </a:bodyPr>
          <a:lstStyle/>
          <a:p>
            <a:pPr marL="457200" indent="-457200">
              <a:buFontTx/>
              <a:buBlip>
                <a:blip r:embed="rId3"/>
              </a:buBlip>
            </a:pPr>
            <a:r>
              <a:rPr lang="zh-CN" altLang="en-US" sz="2800" b="1" smtClean="0">
                <a:solidFill>
                  <a:prstClr val="black"/>
                </a:solidFill>
                <a:ea typeface="宋体" panose="02010600030101010101" pitchFamily="2" charset="-122"/>
              </a:rPr>
              <a:t>超声波传感器</a:t>
            </a:r>
            <a:endParaRPr lang="en-US" altLang="zh-CN" sz="2800" b="1" dirty="0">
              <a:solidFill>
                <a:prstClr val="black"/>
              </a:solidFill>
              <a:ea typeface="宋体" panose="02010600030101010101" pitchFamily="2" charset="-122"/>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86030" y="6324564"/>
            <a:ext cx="3116419" cy="2766386"/>
          </a:xfrm>
          <a:prstGeom prst="rect">
            <a:avLst/>
          </a:prstGeom>
        </p:spPr>
      </p:pic>
    </p:spTree>
    <p:extLst>
      <p:ext uri="{BB962C8B-B14F-4D97-AF65-F5344CB8AC3E}">
        <p14:creationId xmlns:p14="http://schemas.microsoft.com/office/powerpoint/2010/main" xmlns="" val="235331798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zh-CN" altLang="en-US" smtClean="0">
                <a:solidFill>
                  <a:prstClr val="black"/>
                </a:solidFill>
              </a:rPr>
              <a:t>创客教育普惠课程由“吴俊杰和他的朋友们”教师团队开发</a:t>
            </a:r>
            <a:endParaRPr lang="en-US" altLang="zh-CN">
              <a:solidFill>
                <a:prstClr val="black"/>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pic>
        <p:nvPicPr>
          <p:cNvPr id="15" name="图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15" y="8362275"/>
            <a:ext cx="1559029" cy="108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矩形 15"/>
          <p:cNvSpPr/>
          <p:nvPr/>
        </p:nvSpPr>
        <p:spPr>
          <a:xfrm>
            <a:off x="306034" y="1778609"/>
            <a:ext cx="2089033" cy="523220"/>
          </a:xfrm>
          <a:prstGeom prst="rect">
            <a:avLst/>
          </a:prstGeom>
        </p:spPr>
        <p:txBody>
          <a:bodyPr wrap="none">
            <a:spAutoFit/>
          </a:bodyPr>
          <a:lstStyle/>
          <a:p>
            <a:pPr marL="457200" indent="-457200">
              <a:buFontTx/>
              <a:buBlip>
                <a:blip r:embed="rId3"/>
              </a:buBlip>
            </a:pPr>
            <a:r>
              <a:rPr lang="zh-CN" altLang="en-US" sz="2800" b="1" smtClean="0">
                <a:solidFill>
                  <a:prstClr val="black"/>
                </a:solidFill>
                <a:ea typeface="宋体" panose="02010600030101010101" pitchFamily="2" charset="-122"/>
              </a:rPr>
              <a:t>应用范围</a:t>
            </a:r>
            <a:endParaRPr lang="en-US" altLang="zh-CN" sz="2800" b="1" dirty="0">
              <a:solidFill>
                <a:prstClr val="black"/>
              </a:solidFill>
              <a:ea typeface="宋体" panose="02010600030101010101" pitchFamily="2" charset="-122"/>
            </a:endParaRPr>
          </a:p>
        </p:txBody>
      </p:sp>
      <p:pic>
        <p:nvPicPr>
          <p:cNvPr id="4" name="图片 3"/>
          <p:cNvPicPr>
            <a:picLocks noChangeAspect="1"/>
          </p:cNvPicPr>
          <p:nvPr/>
        </p:nvPicPr>
        <p:blipFill>
          <a:blip r:embed="rId4" cstate="print"/>
          <a:stretch>
            <a:fillRect/>
          </a:stretch>
        </p:blipFill>
        <p:spPr>
          <a:xfrm>
            <a:off x="990664" y="2667060"/>
            <a:ext cx="2706849" cy="1691781"/>
          </a:xfrm>
          <a:prstGeom prst="rect">
            <a:avLst/>
          </a:prstGeom>
        </p:spPr>
      </p:pic>
      <p:sp>
        <p:nvSpPr>
          <p:cNvPr id="6" name="文本框 5"/>
          <p:cNvSpPr txBox="1"/>
          <p:nvPr/>
        </p:nvSpPr>
        <p:spPr>
          <a:xfrm>
            <a:off x="1749425" y="4495812"/>
            <a:ext cx="1107996" cy="369332"/>
          </a:xfrm>
          <a:prstGeom prst="rect">
            <a:avLst/>
          </a:prstGeom>
          <a:noFill/>
        </p:spPr>
        <p:txBody>
          <a:bodyPr wrap="none" rtlCol="0">
            <a:spAutoFit/>
          </a:bodyPr>
          <a:lstStyle/>
          <a:p>
            <a:r>
              <a:rPr lang="zh-CN" altLang="en-US" smtClean="0"/>
              <a:t>液位探测</a:t>
            </a:r>
            <a:endParaRPr lang="zh-CN" altLang="en-US"/>
          </a:p>
        </p:txBody>
      </p:sp>
      <p:pic>
        <p:nvPicPr>
          <p:cNvPr id="7" name="图片 6"/>
          <p:cNvPicPr>
            <a:picLocks noChangeAspect="1"/>
          </p:cNvPicPr>
          <p:nvPr/>
        </p:nvPicPr>
        <p:blipFill>
          <a:blip r:embed="rId5" cstate="print"/>
          <a:stretch>
            <a:fillRect/>
          </a:stretch>
        </p:blipFill>
        <p:spPr>
          <a:xfrm>
            <a:off x="836679" y="5744647"/>
            <a:ext cx="2598671" cy="1621543"/>
          </a:xfrm>
          <a:prstGeom prst="rect">
            <a:avLst/>
          </a:prstGeom>
        </p:spPr>
      </p:pic>
      <p:pic>
        <p:nvPicPr>
          <p:cNvPr id="11" name="图片 10"/>
          <p:cNvPicPr>
            <a:picLocks noChangeAspect="1"/>
          </p:cNvPicPr>
          <p:nvPr/>
        </p:nvPicPr>
        <p:blipFill>
          <a:blip r:embed="rId4" cstate="print"/>
          <a:stretch>
            <a:fillRect/>
          </a:stretch>
        </p:blipFill>
        <p:spPr>
          <a:xfrm>
            <a:off x="1009223" y="2573802"/>
            <a:ext cx="2706849" cy="1691781"/>
          </a:xfrm>
          <a:prstGeom prst="rect">
            <a:avLst/>
          </a:prstGeom>
        </p:spPr>
      </p:pic>
      <p:sp>
        <p:nvSpPr>
          <p:cNvPr id="12" name="文本框 11"/>
          <p:cNvSpPr txBox="1"/>
          <p:nvPr/>
        </p:nvSpPr>
        <p:spPr>
          <a:xfrm>
            <a:off x="1582016" y="7494900"/>
            <a:ext cx="1107996" cy="369332"/>
          </a:xfrm>
          <a:prstGeom prst="rect">
            <a:avLst/>
          </a:prstGeom>
          <a:noFill/>
        </p:spPr>
        <p:txBody>
          <a:bodyPr wrap="none" rtlCol="0">
            <a:spAutoFit/>
          </a:bodyPr>
          <a:lstStyle/>
          <a:p>
            <a:r>
              <a:rPr lang="zh-CN" altLang="en-US" smtClean="0"/>
              <a:t>距离探测</a:t>
            </a:r>
            <a:endParaRPr lang="zh-CN" altLang="en-US"/>
          </a:p>
        </p:txBody>
      </p:sp>
      <p:pic>
        <p:nvPicPr>
          <p:cNvPr id="8" name="图片 7"/>
          <p:cNvPicPr>
            <a:picLocks noChangeAspect="1"/>
          </p:cNvPicPr>
          <p:nvPr/>
        </p:nvPicPr>
        <p:blipFill>
          <a:blip r:embed="rId6" cstate="print"/>
          <a:stretch>
            <a:fillRect/>
          </a:stretch>
        </p:blipFill>
        <p:spPr>
          <a:xfrm>
            <a:off x="4876762" y="3395999"/>
            <a:ext cx="982130" cy="2411995"/>
          </a:xfrm>
          <a:prstGeom prst="rect">
            <a:avLst/>
          </a:prstGeom>
        </p:spPr>
      </p:pic>
      <p:sp>
        <p:nvSpPr>
          <p:cNvPr id="14" name="文本框 13"/>
          <p:cNvSpPr txBox="1"/>
          <p:nvPr/>
        </p:nvSpPr>
        <p:spPr>
          <a:xfrm>
            <a:off x="4929245" y="5943574"/>
            <a:ext cx="877163" cy="369332"/>
          </a:xfrm>
          <a:prstGeom prst="rect">
            <a:avLst/>
          </a:prstGeom>
          <a:noFill/>
        </p:spPr>
        <p:txBody>
          <a:bodyPr wrap="none" rtlCol="0">
            <a:spAutoFit/>
          </a:bodyPr>
          <a:lstStyle/>
          <a:p>
            <a:r>
              <a:rPr lang="zh-CN" altLang="en-US" smtClean="0"/>
              <a:t>加湿器</a:t>
            </a:r>
            <a:endParaRPr lang="zh-CN" altLang="en-US"/>
          </a:p>
        </p:txBody>
      </p:sp>
    </p:spTree>
    <p:extLst>
      <p:ext uri="{BB962C8B-B14F-4D97-AF65-F5344CB8AC3E}">
        <p14:creationId xmlns:p14="http://schemas.microsoft.com/office/powerpoint/2010/main" xmlns="" val="59751677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7108899">
            <a:off x="4286551" y="5247148"/>
            <a:ext cx="28575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23888" y="150343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3"/>
              </a:buBlip>
            </a:pPr>
            <a:r>
              <a:rPr lang="zh-CN" altLang="en-US" b="1" dirty="0">
                <a:latin typeface="华文楷体" panose="02010600040101010101" pitchFamily="2" charset="-122"/>
                <a:ea typeface="华文楷体" panose="02010600040101010101" pitchFamily="2" charset="-122"/>
              </a:rPr>
              <a:t>超声波测距原理</a:t>
            </a:r>
            <a:endParaRPr lang="en-US" altLang="zh-CN" b="1" dirty="0" smtClean="0">
              <a:latin typeface="华文楷体" panose="02010600040101010101" pitchFamily="2" charset="-122"/>
              <a:ea typeface="华文楷体" panose="02010600040101010101" pitchFamily="2" charset="-122"/>
            </a:endParaRPr>
          </a:p>
        </p:txBody>
      </p:sp>
      <p:sp>
        <p:nvSpPr>
          <p:cNvPr id="11" name="矩形 10"/>
          <p:cNvSpPr/>
          <p:nvPr/>
        </p:nvSpPr>
        <p:spPr>
          <a:xfrm>
            <a:off x="381080" y="2835796"/>
            <a:ext cx="6157833" cy="1754326"/>
          </a:xfrm>
          <a:prstGeom prst="rect">
            <a:avLst/>
          </a:prstGeom>
        </p:spPr>
        <p:txBody>
          <a:bodyPr wrap="square">
            <a:spAutoFit/>
          </a:bodyPr>
          <a:lstStyle/>
          <a:p>
            <a:pPr indent="457200">
              <a:lnSpc>
                <a:spcPct val="150000"/>
              </a:lnSpc>
              <a:defRPr/>
            </a:pPr>
            <a:r>
              <a:rPr lang="zh-CN" altLang="en-US" dirty="0"/>
              <a:t>工作原理是：</a:t>
            </a:r>
          </a:p>
          <a:p>
            <a:pPr indent="457200">
              <a:lnSpc>
                <a:spcPct val="150000"/>
              </a:lnSpc>
              <a:defRPr/>
            </a:pPr>
            <a:r>
              <a:rPr lang="zh-CN" altLang="en-US" dirty="0"/>
              <a:t>超声波发射，遇到物体被反射，传输回来被检测。</a:t>
            </a:r>
          </a:p>
          <a:p>
            <a:pPr indent="457200">
              <a:lnSpc>
                <a:spcPct val="150000"/>
              </a:lnSpc>
              <a:defRPr/>
            </a:pPr>
            <a:r>
              <a:rPr lang="zh-CN" altLang="en-US" dirty="0"/>
              <a:t>根据发送和接收到的时间差，可计算阻碍物的距离。</a:t>
            </a:r>
          </a:p>
          <a:p>
            <a:pPr indent="457200">
              <a:lnSpc>
                <a:spcPct val="150000"/>
              </a:lnSpc>
              <a:defRPr/>
            </a:pPr>
            <a:endParaRPr lang="zh-CN" altLang="en-US" dirty="0"/>
          </a:p>
        </p:txBody>
      </p:sp>
      <p:sp>
        <p:nvSpPr>
          <p:cNvPr id="12" name="圆角矩形 11"/>
          <p:cNvSpPr/>
          <p:nvPr/>
        </p:nvSpPr>
        <p:spPr>
          <a:xfrm>
            <a:off x="838268" y="5239545"/>
            <a:ext cx="3970616" cy="1600158"/>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zh-CN" altLang="en-US" sz="2400" dirty="0">
                <a:solidFill>
                  <a:schemeClr val="tx1"/>
                </a:solidFill>
                <a:latin typeface="微软雅黑" pitchFamily="34" charset="-122"/>
                <a:ea typeface="微软雅黑" pitchFamily="34" charset="-122"/>
              </a:rPr>
              <a:t>思考：</a:t>
            </a:r>
          </a:p>
          <a:p>
            <a:pPr indent="457200">
              <a:lnSpc>
                <a:spcPct val="150000"/>
              </a:lnSpc>
            </a:pPr>
            <a:r>
              <a:rPr lang="zh-CN" altLang="en-US" sz="2400" dirty="0">
                <a:solidFill>
                  <a:schemeClr val="tx1"/>
                </a:solidFill>
                <a:latin typeface="微软雅黑" pitchFamily="34" charset="-122"/>
                <a:ea typeface="微软雅黑" pitchFamily="34" charset="-122"/>
              </a:rPr>
              <a:t>与红外传感器的区别？</a:t>
            </a:r>
          </a:p>
        </p:txBody>
      </p:sp>
      <p:sp>
        <p:nvSpPr>
          <p:cNvPr id="14"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Tree>
    <p:extLst>
      <p:ext uri="{BB962C8B-B14F-4D97-AF65-F5344CB8AC3E}">
        <p14:creationId xmlns:p14="http://schemas.microsoft.com/office/powerpoint/2010/main" xmlns="" val="364512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23888" y="150343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FontTx/>
              <a:buBlip>
                <a:blip r:embed="rId2"/>
              </a:buBlip>
            </a:pPr>
            <a:r>
              <a:rPr lang="zh-CN" altLang="en-US" b="1" dirty="0">
                <a:latin typeface="华文楷体" panose="02010600040101010101" pitchFamily="2" charset="-122"/>
                <a:ea typeface="华文楷体" panose="02010600040101010101" pitchFamily="2" charset="-122"/>
              </a:rPr>
              <a:t>超声波传感器的引脚</a:t>
            </a:r>
            <a:endParaRPr lang="en-US" altLang="zh-CN" b="1" dirty="0" smtClean="0">
              <a:latin typeface="华文楷体" panose="02010600040101010101" pitchFamily="2" charset="-122"/>
              <a:ea typeface="华文楷体" panose="02010600040101010101" pitchFamily="2" charset="-122"/>
            </a:endParaRPr>
          </a:p>
        </p:txBody>
      </p:sp>
      <p:sp>
        <p:nvSpPr>
          <p:cNvPr id="6" name="内容占位符 2"/>
          <p:cNvSpPr txBox="1">
            <a:spLocks/>
          </p:cNvSpPr>
          <p:nvPr/>
        </p:nvSpPr>
        <p:spPr>
          <a:xfrm>
            <a:off x="1030334" y="3124248"/>
            <a:ext cx="4267088" cy="1439862"/>
          </a:xfrm>
          <a:prstGeom prst="rect">
            <a:avLst/>
          </a:prstGeom>
        </p:spPr>
        <p:txBody>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lang="en-US" altLang="zh-CN" dirty="0" smtClean="0"/>
              <a:t>1.  VCC</a:t>
            </a:r>
            <a:r>
              <a:rPr lang="zh-CN" altLang="en-US" dirty="0" smtClean="0"/>
              <a:t>电源端</a:t>
            </a:r>
          </a:p>
          <a:p>
            <a:pPr>
              <a:defRPr/>
            </a:pPr>
            <a:r>
              <a:rPr lang="en-US" altLang="zh-CN" dirty="0" smtClean="0"/>
              <a:t>2.</a:t>
            </a:r>
            <a:r>
              <a:rPr lang="zh-CN" altLang="en-US" dirty="0" smtClean="0"/>
              <a:t>  </a:t>
            </a:r>
            <a:r>
              <a:rPr lang="en-US" altLang="zh-CN" dirty="0" smtClean="0"/>
              <a:t>TRIG</a:t>
            </a:r>
            <a:r>
              <a:rPr lang="zh-CN" altLang="en-US" dirty="0" smtClean="0"/>
              <a:t>控制端</a:t>
            </a:r>
          </a:p>
          <a:p>
            <a:pPr>
              <a:defRPr/>
            </a:pPr>
            <a:r>
              <a:rPr lang="en-US" altLang="zh-CN" dirty="0" smtClean="0"/>
              <a:t>3. </a:t>
            </a:r>
            <a:r>
              <a:rPr lang="zh-CN" altLang="en-US" dirty="0" smtClean="0"/>
              <a:t> </a:t>
            </a:r>
            <a:r>
              <a:rPr lang="en-US" altLang="zh-CN" dirty="0" smtClean="0"/>
              <a:t>ECHO</a:t>
            </a:r>
            <a:r>
              <a:rPr lang="zh-CN" altLang="en-US" dirty="0" smtClean="0"/>
              <a:t>接收端</a:t>
            </a:r>
          </a:p>
          <a:p>
            <a:pPr>
              <a:defRPr/>
            </a:pPr>
            <a:r>
              <a:rPr lang="en-US" altLang="zh-CN" dirty="0" smtClean="0"/>
              <a:t>4.</a:t>
            </a:r>
            <a:r>
              <a:rPr lang="zh-CN" altLang="en-US" dirty="0" smtClean="0"/>
              <a:t>  </a:t>
            </a:r>
            <a:r>
              <a:rPr lang="en-US" altLang="zh-CN" dirty="0" smtClean="0"/>
              <a:t>GND</a:t>
            </a:r>
            <a:r>
              <a:rPr lang="zh-CN" altLang="en-US" dirty="0" smtClean="0"/>
              <a:t>地线（也即电源的负极）</a:t>
            </a:r>
          </a:p>
          <a:p>
            <a:pPr>
              <a:defRPr/>
            </a:pPr>
            <a:endParaRPr lang="zh-CN" altLang="en-US" dirty="0"/>
          </a:p>
        </p:txBody>
      </p:sp>
      <p:pic>
        <p:nvPicPr>
          <p:cNvPr id="7" name="Picture 2" descr="C:\Users\Administrator\Desktop\TB22_Mhc6JTMKJjSZFPXXbHUFXa_!!175431198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27315" b="19659"/>
          <a:stretch>
            <a:fillRect/>
          </a:stretch>
        </p:blipFill>
        <p:spPr bwMode="auto">
          <a:xfrm>
            <a:off x="992252" y="5521014"/>
            <a:ext cx="2858996" cy="1515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82960" y="4953000"/>
            <a:ext cx="2411423" cy="4129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Tree>
    <p:extLst>
      <p:ext uri="{BB962C8B-B14F-4D97-AF65-F5344CB8AC3E}">
        <p14:creationId xmlns:p14="http://schemas.microsoft.com/office/powerpoint/2010/main" xmlns="" val="24655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1840"/>
          <a:stretch/>
        </p:blipFill>
        <p:spPr bwMode="auto">
          <a:xfrm>
            <a:off x="1752644" y="6099229"/>
            <a:ext cx="1598593" cy="215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页脚占位符 3"/>
          <p:cNvSpPr>
            <a:spLocks noGrp="1"/>
          </p:cNvSpPr>
          <p:nvPr>
            <p:ph type="ftr" sz="quarter" idx="11"/>
          </p:nvPr>
        </p:nvSpPr>
        <p:spPr/>
        <p:txBody>
          <a:bodyPr/>
          <a:lstStyle/>
          <a:p>
            <a:pPr>
              <a:defRPr/>
            </a:pPr>
            <a:r>
              <a:rPr lang="en-US" altLang="zh-CN" smtClean="0"/>
              <a:t>Company Logo</a:t>
            </a:r>
            <a:endParaRPr lang="en-US" altLang="zh-CN"/>
          </a:p>
        </p:txBody>
      </p:sp>
      <p:sp>
        <p:nvSpPr>
          <p:cNvPr id="8" name="标题 1"/>
          <p:cNvSpPr txBox="1">
            <a:spLocks/>
          </p:cNvSpPr>
          <p:nvPr/>
        </p:nvSpPr>
        <p:spPr bwMode="auto">
          <a:xfrm>
            <a:off x="623888" y="1503430"/>
            <a:ext cx="5915025" cy="13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457200" indent="-457200">
              <a:buBlip>
                <a:blip r:embed="rId3"/>
              </a:buBlip>
            </a:pPr>
            <a:r>
              <a:rPr lang="zh-CN" altLang="en-US" b="1" dirty="0">
                <a:latin typeface="华文楷体" panose="02010600040101010101" pitchFamily="2" charset="-122"/>
                <a:ea typeface="华文楷体" panose="02010600040101010101" pitchFamily="2" charset="-122"/>
              </a:rPr>
              <a:t>任务</a:t>
            </a:r>
            <a:r>
              <a:rPr lang="en-US" altLang="zh-CN" b="1" dirty="0">
                <a:latin typeface="华文楷体" panose="02010600040101010101" pitchFamily="2" charset="-122"/>
                <a:ea typeface="华文楷体" panose="02010600040101010101" pitchFamily="2" charset="-122"/>
              </a:rPr>
              <a:t>1</a:t>
            </a:r>
            <a:r>
              <a:rPr lang="en-US" altLang="zh-CN" b="1" dirty="0" smtClean="0">
                <a:latin typeface="华文楷体" panose="02010600040101010101" pitchFamily="2" charset="-122"/>
                <a:ea typeface="华文楷体" panose="02010600040101010101" pitchFamily="2" charset="-122"/>
              </a:rPr>
              <a:t>——</a:t>
            </a:r>
          </a:p>
          <a:p>
            <a:r>
              <a:rPr lang="en-US" altLang="zh-CN" b="1" dirty="0">
                <a:latin typeface="华文楷体" panose="02010600040101010101" pitchFamily="2" charset="-122"/>
                <a:ea typeface="华文楷体" panose="02010600040101010101" pitchFamily="2" charset="-122"/>
              </a:rPr>
              <a:t> </a:t>
            </a:r>
            <a:r>
              <a:rPr lang="en-US" altLang="zh-CN" b="1" dirty="0" smtClean="0">
                <a:latin typeface="华文楷体" panose="02010600040101010101" pitchFamily="2" charset="-122"/>
                <a:ea typeface="华文楷体" panose="02010600040101010101" pitchFamily="2" charset="-122"/>
              </a:rPr>
              <a:t>   </a:t>
            </a:r>
            <a:r>
              <a:rPr lang="zh-CN" altLang="en-US" b="1" dirty="0" smtClean="0">
                <a:latin typeface="华文楷体" panose="02010600040101010101" pitchFamily="2" charset="-122"/>
                <a:ea typeface="华文楷体" panose="02010600040101010101" pitchFamily="2" charset="-122"/>
              </a:rPr>
              <a:t>输出超声波调试信息</a:t>
            </a:r>
            <a:endParaRPr lang="en-US" altLang="zh-CN" b="1" dirty="0" smtClean="0">
              <a:latin typeface="华文楷体" panose="02010600040101010101" pitchFamily="2" charset="-122"/>
              <a:ea typeface="华文楷体" panose="02010600040101010101" pitchFamily="2" charset="-122"/>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71560" y="3297662"/>
            <a:ext cx="5676900" cy="215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文本框 5"/>
          <p:cNvSpPr txBox="1">
            <a:spLocks noChangeArrowheads="1"/>
          </p:cNvSpPr>
          <p:nvPr/>
        </p:nvSpPr>
        <p:spPr bwMode="auto">
          <a:xfrm>
            <a:off x="3759235" y="8526093"/>
            <a:ext cx="13557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b="1">
                <a:solidFill>
                  <a:srgbClr val="FF0000"/>
                </a:solidFill>
              </a:rPr>
              <a:t>障碍物近</a:t>
            </a:r>
          </a:p>
        </p:txBody>
      </p:sp>
      <p:cxnSp>
        <p:nvCxnSpPr>
          <p:cNvPr id="9" name="直接箭头连接符 9"/>
          <p:cNvCxnSpPr>
            <a:cxnSpLocks noChangeShapeType="1"/>
          </p:cNvCxnSpPr>
          <p:nvPr/>
        </p:nvCxnSpPr>
        <p:spPr bwMode="auto">
          <a:xfrm flipH="1" flipV="1">
            <a:off x="3109947" y="7649793"/>
            <a:ext cx="949325" cy="863600"/>
          </a:xfrm>
          <a:prstGeom prst="straightConnector1">
            <a:avLst/>
          </a:prstGeom>
          <a:noFill/>
          <a:ln w="28575">
            <a:solidFill>
              <a:srgbClr val="FF0000"/>
            </a:solidFill>
            <a:bevel/>
            <a:headEnd/>
            <a:tailEnd type="arrow" w="med" len="med"/>
          </a:ln>
          <a:extLst>
            <a:ext uri="{909E8E84-426E-40DD-AFC4-6F175D3DCCD1}">
              <a14:hiddenFill xmlns:a14="http://schemas.microsoft.com/office/drawing/2010/main" xmlns="">
                <a:noFill/>
              </a14:hiddenFill>
            </a:ext>
          </a:extLst>
        </p:spPr>
      </p:cxnSp>
      <p:sp>
        <p:nvSpPr>
          <p:cNvPr id="10" name="文本框 5"/>
          <p:cNvSpPr txBox="1">
            <a:spLocks noChangeArrowheads="1"/>
          </p:cNvSpPr>
          <p:nvPr/>
        </p:nvSpPr>
        <p:spPr bwMode="auto">
          <a:xfrm>
            <a:off x="3541747" y="5560643"/>
            <a:ext cx="13557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b="1">
                <a:solidFill>
                  <a:srgbClr val="FF0000"/>
                </a:solidFill>
              </a:rPr>
              <a:t>障碍物远</a:t>
            </a:r>
          </a:p>
        </p:txBody>
      </p:sp>
      <p:cxnSp>
        <p:nvCxnSpPr>
          <p:cNvPr id="11" name="直接箭头连接符 9"/>
          <p:cNvCxnSpPr>
            <a:cxnSpLocks noChangeShapeType="1"/>
          </p:cNvCxnSpPr>
          <p:nvPr/>
        </p:nvCxnSpPr>
        <p:spPr bwMode="auto">
          <a:xfrm flipH="1">
            <a:off x="3109947" y="5938468"/>
            <a:ext cx="720725" cy="487362"/>
          </a:xfrm>
          <a:prstGeom prst="straightConnector1">
            <a:avLst/>
          </a:prstGeom>
          <a:noFill/>
          <a:ln w="28575">
            <a:solidFill>
              <a:srgbClr val="FF0000"/>
            </a:solidFill>
            <a:bevel/>
            <a:headEnd/>
            <a:tailEnd type="arrow" w="med" len="med"/>
          </a:ln>
          <a:extLst>
            <a:ext uri="{909E8E84-426E-40DD-AFC4-6F175D3DCCD1}">
              <a14:hiddenFill xmlns:a14="http://schemas.microsoft.com/office/drawing/2010/main" xmlns="">
                <a:noFill/>
              </a14:hiddenFill>
            </a:ext>
          </a:extLst>
        </p:spPr>
      </p:cxnSp>
      <p:sp>
        <p:nvSpPr>
          <p:cNvPr id="13" name="日期占位符 4"/>
          <p:cNvSpPr>
            <a:spLocks noGrp="1"/>
          </p:cNvSpPr>
          <p:nvPr>
            <p:ph type="dt" sz="half" idx="12"/>
          </p:nvPr>
        </p:nvSpPr>
        <p:spPr>
          <a:xfrm>
            <a:off x="304800" y="9258300"/>
            <a:ext cx="3248025" cy="647700"/>
          </a:xfrm>
        </p:spPr>
        <p:txBody>
          <a:bodyPr/>
          <a:lstStyle/>
          <a:p>
            <a:pPr>
              <a:defRPr/>
            </a:pPr>
            <a:r>
              <a:rPr lang="zh-CN" altLang="en-US" dirty="0" smtClean="0">
                <a:solidFill>
                  <a:schemeClr val="tx1"/>
                </a:solidFill>
              </a:rPr>
              <a:t>创客教育普惠课程由“吴俊杰和他的朋友们”教师团队开发</a:t>
            </a:r>
            <a:endParaRPr lang="en-US" altLang="zh-CN" dirty="0">
              <a:solidFill>
                <a:schemeClr val="tx1"/>
              </a:solidFill>
            </a:endParaRPr>
          </a:p>
        </p:txBody>
      </p:sp>
      <p:sp>
        <p:nvSpPr>
          <p:cNvPr id="14" name="矩形 13"/>
          <p:cNvSpPr/>
          <p:nvPr/>
        </p:nvSpPr>
        <p:spPr>
          <a:xfrm>
            <a:off x="4876762" y="6857950"/>
            <a:ext cx="1338828" cy="369332"/>
          </a:xfrm>
          <a:prstGeom prst="rect">
            <a:avLst/>
          </a:prstGeom>
        </p:spPr>
        <p:txBody>
          <a:bodyPr wrap="none">
            <a:spAutoFit/>
          </a:bodyPr>
          <a:lstStyle/>
          <a:p>
            <a:r>
              <a:rPr lang="zh-CN" altLang="en-US" dirty="0" smtClean="0"/>
              <a:t>单位：厘米</a:t>
            </a:r>
            <a:endParaRPr lang="zh-CN" altLang="en-US" dirty="0"/>
          </a:p>
        </p:txBody>
      </p:sp>
    </p:spTree>
    <p:extLst>
      <p:ext uri="{BB962C8B-B14F-4D97-AF65-F5344CB8AC3E}">
        <p14:creationId xmlns:p14="http://schemas.microsoft.com/office/powerpoint/2010/main" xmlns="" val="88068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152486" y="2971852"/>
            <a:ext cx="4007280" cy="3428910"/>
          </a:xfrm>
          <a:prstGeom prst="rect">
            <a:avLst/>
          </a:prstGeom>
          <a:noFill/>
          <a:ln w="9525">
            <a:noFill/>
            <a:miter lim="800000"/>
            <a:headEnd/>
            <a:tailEnd/>
          </a:ln>
          <a:effectLst/>
        </p:spPr>
      </p:pic>
      <p:sp>
        <p:nvSpPr>
          <p:cNvPr id="5" name="日期占位符 4"/>
          <p:cNvSpPr>
            <a:spLocks noGrp="1"/>
          </p:cNvSpPr>
          <p:nvPr>
            <p:ph type="dt" sz="half" idx="12"/>
          </p:nvPr>
        </p:nvSpPr>
        <p:spPr/>
        <p:txBody>
          <a:bodyPr/>
          <a:lstStyle/>
          <a:p>
            <a:pPr>
              <a:defRPr/>
            </a:pPr>
            <a:r>
              <a:rPr lang="zh-CN" altLang="en-US" smtClean="0">
                <a:solidFill>
                  <a:prstClr val="black"/>
                </a:solidFill>
              </a:rPr>
              <a:t>创客教育普惠课程由“吴俊杰和他的朋友们”教师团队开发</a:t>
            </a:r>
            <a:endParaRPr lang="en-US" altLang="zh-CN">
              <a:solidFill>
                <a:prstClr val="black"/>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pic>
        <p:nvPicPr>
          <p:cNvPr id="15" name="图片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3615" y="8362275"/>
            <a:ext cx="1559029" cy="108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矩形 15"/>
          <p:cNvSpPr/>
          <p:nvPr/>
        </p:nvSpPr>
        <p:spPr>
          <a:xfrm>
            <a:off x="306034" y="1778609"/>
            <a:ext cx="4134465" cy="954107"/>
          </a:xfrm>
          <a:prstGeom prst="rect">
            <a:avLst/>
          </a:prstGeom>
        </p:spPr>
        <p:txBody>
          <a:bodyPr wrap="none">
            <a:spAutoFit/>
          </a:bodyPr>
          <a:lstStyle/>
          <a:p>
            <a:pPr marL="457200" indent="-457200">
              <a:buBlip>
                <a:blip r:embed="rId4"/>
              </a:buBlip>
            </a:pPr>
            <a:r>
              <a:rPr lang="zh-CN" altLang="en-US" sz="2800" b="1" dirty="0" smtClean="0">
                <a:latin typeface="华文楷体" panose="02010600040101010101" pitchFamily="2" charset="-122"/>
                <a:ea typeface="华文楷体" panose="02010600040101010101" pitchFamily="2" charset="-122"/>
              </a:rPr>
              <a:t>任务</a:t>
            </a:r>
            <a:r>
              <a:rPr lang="en-US" altLang="zh-CN" sz="2800" b="1" dirty="0" smtClean="0">
                <a:latin typeface="华文楷体" panose="02010600040101010101" pitchFamily="2" charset="-122"/>
                <a:ea typeface="华文楷体" panose="02010600040101010101" pitchFamily="2" charset="-122"/>
              </a:rPr>
              <a:t>2——</a:t>
            </a:r>
          </a:p>
          <a:p>
            <a:r>
              <a:rPr lang="en-US" altLang="zh-CN" sz="2800" b="1" dirty="0" smtClean="0">
                <a:latin typeface="华文楷体" panose="02010600040101010101" pitchFamily="2" charset="-122"/>
                <a:ea typeface="华文楷体" panose="02010600040101010101" pitchFamily="2" charset="-122"/>
              </a:rPr>
              <a:t>    </a:t>
            </a:r>
            <a:r>
              <a:rPr lang="zh-CN" altLang="en-US" sz="2800" b="1" dirty="0" smtClean="0">
                <a:latin typeface="华文楷体" panose="02010600040101010101" pitchFamily="2" charset="-122"/>
                <a:ea typeface="华文楷体" panose="02010600040101010101" pitchFamily="2" charset="-122"/>
              </a:rPr>
              <a:t>超声波感应控制</a:t>
            </a:r>
            <a:r>
              <a:rPr kumimoji="1" lang="zh-CN" altLang="en-US" sz="2800" b="1" dirty="0" smtClean="0">
                <a:latin typeface="华文楷体" pitchFamily="2" charset="-122"/>
                <a:ea typeface="华文楷体" pitchFamily="2" charset="-122"/>
                <a:cs typeface="Meiryo UI" pitchFamily="34" charset="-128"/>
              </a:rPr>
              <a:t>刹车灯</a:t>
            </a:r>
            <a:endParaRPr lang="en-US" altLang="zh-CN" sz="2800" b="1" dirty="0" smtClean="0">
              <a:latin typeface="华文楷体" panose="02010600040101010101" pitchFamily="2" charset="-122"/>
              <a:ea typeface="华文楷体" panose="02010600040101010101" pitchFamily="2" charset="-122"/>
            </a:endParaRPr>
          </a:p>
        </p:txBody>
      </p:sp>
      <p:pic>
        <p:nvPicPr>
          <p:cNvPr id="8" name="图片 7"/>
          <p:cNvPicPr>
            <a:picLocks noChangeAspect="1"/>
          </p:cNvPicPr>
          <p:nvPr/>
        </p:nvPicPr>
        <p:blipFill>
          <a:blip r:embed="rId5" cstate="print"/>
          <a:srcRect/>
          <a:stretch>
            <a:fillRect/>
          </a:stretch>
        </p:blipFill>
        <p:spPr bwMode="auto">
          <a:xfrm>
            <a:off x="3048010" y="5714980"/>
            <a:ext cx="1676356" cy="2980188"/>
          </a:xfrm>
          <a:prstGeom prst="rect">
            <a:avLst/>
          </a:prstGeom>
          <a:noFill/>
          <a:ln w="9525">
            <a:noFill/>
            <a:miter lim="800000"/>
            <a:headEnd/>
            <a:tailEnd/>
          </a:ln>
        </p:spPr>
      </p:pic>
      <p:pic>
        <p:nvPicPr>
          <p:cNvPr id="9" name="图片 8"/>
          <p:cNvPicPr>
            <a:picLocks noChangeAspect="1"/>
          </p:cNvPicPr>
          <p:nvPr/>
        </p:nvPicPr>
        <p:blipFill>
          <a:blip r:embed="rId6" cstate="print"/>
          <a:srcRect/>
          <a:stretch>
            <a:fillRect/>
          </a:stretch>
        </p:blipFill>
        <p:spPr bwMode="auto">
          <a:xfrm>
            <a:off x="4952960" y="5714980"/>
            <a:ext cx="1600158" cy="2846727"/>
          </a:xfrm>
          <a:prstGeom prst="rect">
            <a:avLst/>
          </a:prstGeom>
          <a:noFill/>
          <a:ln w="9525">
            <a:noFill/>
            <a:miter lim="800000"/>
            <a:headEnd/>
            <a:tailEnd/>
          </a:ln>
        </p:spPr>
      </p:pic>
      <p:sp>
        <p:nvSpPr>
          <p:cNvPr id="10" name="TextBox 9"/>
          <p:cNvSpPr txBox="1">
            <a:spLocks noChangeArrowheads="1"/>
          </p:cNvSpPr>
          <p:nvPr/>
        </p:nvSpPr>
        <p:spPr bwMode="auto">
          <a:xfrm>
            <a:off x="2971812" y="5257792"/>
            <a:ext cx="1439862" cy="400050"/>
          </a:xfrm>
          <a:prstGeom prst="rect">
            <a:avLst/>
          </a:prstGeom>
          <a:noFill/>
          <a:ln w="9525">
            <a:noFill/>
            <a:miter lim="800000"/>
            <a:headEnd/>
            <a:tailEnd/>
          </a:ln>
        </p:spPr>
        <p:txBody>
          <a:bodyPr>
            <a:spAutoFit/>
          </a:bodyPr>
          <a:lstStyle/>
          <a:p>
            <a:pPr algn="ctr"/>
            <a:r>
              <a:rPr lang="zh-CN" altLang="en-US" sz="2000" b="1" dirty="0">
                <a:solidFill>
                  <a:srgbClr val="FF0000"/>
                </a:solidFill>
              </a:rPr>
              <a:t>距离远</a:t>
            </a:r>
          </a:p>
        </p:txBody>
      </p:sp>
      <p:sp>
        <p:nvSpPr>
          <p:cNvPr id="11" name="TextBox 10"/>
          <p:cNvSpPr txBox="1">
            <a:spLocks noChangeArrowheads="1"/>
          </p:cNvSpPr>
          <p:nvPr/>
        </p:nvSpPr>
        <p:spPr bwMode="auto">
          <a:xfrm>
            <a:off x="4497432" y="5292599"/>
            <a:ext cx="2035175" cy="400050"/>
          </a:xfrm>
          <a:prstGeom prst="rect">
            <a:avLst/>
          </a:prstGeom>
          <a:noFill/>
          <a:ln w="9525">
            <a:noFill/>
            <a:miter lim="800000"/>
            <a:headEnd/>
            <a:tailEnd/>
          </a:ln>
        </p:spPr>
        <p:txBody>
          <a:bodyPr>
            <a:spAutoFit/>
          </a:bodyPr>
          <a:lstStyle/>
          <a:p>
            <a:pPr algn="ctr"/>
            <a:r>
              <a:rPr lang="zh-CN" altLang="en-US" sz="2000" b="1">
                <a:solidFill>
                  <a:srgbClr val="FF0000"/>
                </a:solidFill>
              </a:rPr>
              <a:t>距离≤</a:t>
            </a:r>
            <a:r>
              <a:rPr lang="en-US" altLang="zh-CN" sz="2000" b="1">
                <a:solidFill>
                  <a:srgbClr val="FF0000"/>
                </a:solidFill>
              </a:rPr>
              <a:t>30</a:t>
            </a:r>
            <a:r>
              <a:rPr lang="zh-CN" altLang="en-US" sz="2000" b="1">
                <a:solidFill>
                  <a:srgbClr val="FF0000"/>
                </a:solidFill>
              </a:rPr>
              <a:t>厘米</a:t>
            </a:r>
          </a:p>
        </p:txBody>
      </p:sp>
      <p:sp>
        <p:nvSpPr>
          <p:cNvPr id="13" name="文本框 1"/>
          <p:cNvSpPr txBox="1"/>
          <p:nvPr/>
        </p:nvSpPr>
        <p:spPr>
          <a:xfrm>
            <a:off x="228684" y="6781752"/>
            <a:ext cx="2666930" cy="1015663"/>
          </a:xfrm>
          <a:prstGeom prst="rect">
            <a:avLst/>
          </a:prstGeom>
          <a:noFill/>
        </p:spPr>
        <p:txBody>
          <a:bodyPr wrap="square" rtlCol="0">
            <a:spAutoFit/>
          </a:bodyPr>
          <a:lstStyle/>
          <a:p>
            <a:r>
              <a:rPr lang="zh-CN" altLang="en-US" sz="2000" dirty="0" smtClean="0"/>
              <a:t>思考：设置</a:t>
            </a:r>
            <a:r>
              <a:rPr lang="en-US" altLang="zh-CN" sz="2000" dirty="0" smtClean="0"/>
              <a:t>GPIO </a:t>
            </a:r>
            <a:r>
              <a:rPr lang="zh-CN" altLang="en-US" sz="2000" dirty="0" smtClean="0"/>
              <a:t>命令和控制小灯命令有什么区别？</a:t>
            </a:r>
            <a:r>
              <a:rPr lang="en-US" altLang="zh-CN" sz="2000" dirty="0" smtClean="0"/>
              <a:t> </a:t>
            </a:r>
          </a:p>
        </p:txBody>
      </p:sp>
    </p:spTree>
    <p:extLst>
      <p:ext uri="{BB962C8B-B14F-4D97-AF65-F5344CB8AC3E}">
        <p14:creationId xmlns:p14="http://schemas.microsoft.com/office/powerpoint/2010/main" xmlns="" val="188307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p:cNvPicPr>
            <a:picLocks noChangeAspect="1" noChangeArrowheads="1"/>
          </p:cNvPicPr>
          <p:nvPr/>
        </p:nvPicPr>
        <p:blipFill>
          <a:blip r:embed="rId2" cstate="print"/>
          <a:srcRect/>
          <a:stretch>
            <a:fillRect/>
          </a:stretch>
        </p:blipFill>
        <p:spPr bwMode="auto">
          <a:xfrm>
            <a:off x="609674" y="2819456"/>
            <a:ext cx="3733702" cy="5153126"/>
          </a:xfrm>
          <a:prstGeom prst="rect">
            <a:avLst/>
          </a:prstGeom>
          <a:noFill/>
          <a:ln w="9525">
            <a:noFill/>
            <a:miter lim="800000"/>
            <a:headEnd/>
            <a:tailEnd/>
          </a:ln>
        </p:spPr>
      </p:pic>
      <p:sp>
        <p:nvSpPr>
          <p:cNvPr id="5" name="日期占位符 4"/>
          <p:cNvSpPr>
            <a:spLocks noGrp="1"/>
          </p:cNvSpPr>
          <p:nvPr>
            <p:ph type="dt" sz="half" idx="12"/>
          </p:nvPr>
        </p:nvSpPr>
        <p:spPr/>
        <p:txBody>
          <a:bodyPr/>
          <a:lstStyle/>
          <a:p>
            <a:pPr>
              <a:defRPr/>
            </a:pPr>
            <a:r>
              <a:rPr lang="zh-CN" altLang="en-US" smtClean="0">
                <a:solidFill>
                  <a:prstClr val="black"/>
                </a:solidFill>
              </a:rPr>
              <a:t>创客教育普惠课程由“吴俊杰和他的朋友们”教师团队开发</a:t>
            </a:r>
            <a:endParaRPr lang="en-US" altLang="zh-CN">
              <a:solidFill>
                <a:prstClr val="black"/>
              </a:solidFill>
            </a:endParaRPr>
          </a:p>
        </p:txBody>
      </p:sp>
      <p:sp>
        <p:nvSpPr>
          <p:cNvPr id="32" name="矩形 5"/>
          <p:cNvSpPr>
            <a:spLocks noChangeArrowheads="1"/>
          </p:cNvSpPr>
          <p:nvPr/>
        </p:nvSpPr>
        <p:spPr bwMode="auto">
          <a:xfrm>
            <a:off x="63500" y="600075"/>
            <a:ext cx="3371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a:solidFill>
                  <a:prstClr val="black"/>
                </a:solidFill>
              </a:rPr>
              <a:t>创客教育普惠课程之</a:t>
            </a:r>
            <a:r>
              <a:rPr lang="en-US" altLang="zh-CN">
                <a:solidFill>
                  <a:prstClr val="black"/>
                </a:solidFill>
              </a:rPr>
              <a:t>——</a:t>
            </a:r>
            <a:r>
              <a:rPr lang="zh-CN" altLang="en-US">
                <a:solidFill>
                  <a:prstClr val="black"/>
                </a:solidFill>
              </a:rPr>
              <a:t>树莓派</a:t>
            </a:r>
          </a:p>
        </p:txBody>
      </p:sp>
      <p:pic>
        <p:nvPicPr>
          <p:cNvPr id="15" name="图片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3615" y="8362275"/>
            <a:ext cx="1559029" cy="108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矩形 15"/>
          <p:cNvSpPr/>
          <p:nvPr/>
        </p:nvSpPr>
        <p:spPr>
          <a:xfrm>
            <a:off x="306034" y="1778609"/>
            <a:ext cx="4493538" cy="954107"/>
          </a:xfrm>
          <a:prstGeom prst="rect">
            <a:avLst/>
          </a:prstGeom>
        </p:spPr>
        <p:txBody>
          <a:bodyPr wrap="none">
            <a:spAutoFit/>
          </a:bodyPr>
          <a:lstStyle/>
          <a:p>
            <a:pPr marL="457200" indent="-457200">
              <a:buBlip>
                <a:blip r:embed="rId4"/>
              </a:buBlip>
            </a:pPr>
            <a:r>
              <a:rPr lang="zh-CN" altLang="en-US" sz="2800" b="1" dirty="0" smtClean="0">
                <a:latin typeface="华文楷体" panose="02010600040101010101" pitchFamily="2" charset="-122"/>
                <a:ea typeface="华文楷体" panose="02010600040101010101" pitchFamily="2" charset="-122"/>
              </a:rPr>
              <a:t>任务</a:t>
            </a:r>
            <a:r>
              <a:rPr lang="en-US" altLang="zh-CN" sz="2800" b="1" dirty="0" smtClean="0">
                <a:latin typeface="华文楷体" panose="02010600040101010101" pitchFamily="2" charset="-122"/>
                <a:ea typeface="华文楷体" panose="02010600040101010101" pitchFamily="2" charset="-122"/>
              </a:rPr>
              <a:t>3——</a:t>
            </a:r>
          </a:p>
          <a:p>
            <a:r>
              <a:rPr kumimoji="1" lang="zh-CN" altLang="en-US" sz="2800" b="1" dirty="0" smtClean="0">
                <a:latin typeface="华文楷体" pitchFamily="2" charset="-122"/>
                <a:ea typeface="华文楷体" pitchFamily="2" charset="-122"/>
                <a:cs typeface="Meiryo UI" pitchFamily="34" charset="-128"/>
              </a:rPr>
              <a:t>通过多个灯来显示不同距离</a:t>
            </a:r>
            <a:endParaRPr lang="en-US" altLang="zh-CN" sz="2800" b="1" dirty="0" smtClean="0">
              <a:latin typeface="华文楷体" panose="02010600040101010101" pitchFamily="2" charset="-122"/>
              <a:ea typeface="华文楷体" panose="02010600040101010101" pitchFamily="2" charset="-122"/>
            </a:endParaRPr>
          </a:p>
        </p:txBody>
      </p:sp>
      <p:sp>
        <p:nvSpPr>
          <p:cNvPr id="13" name="文本框 1"/>
          <p:cNvSpPr txBox="1"/>
          <p:nvPr/>
        </p:nvSpPr>
        <p:spPr>
          <a:xfrm>
            <a:off x="3581396" y="7543732"/>
            <a:ext cx="2666930" cy="1015663"/>
          </a:xfrm>
          <a:prstGeom prst="rect">
            <a:avLst/>
          </a:prstGeom>
          <a:noFill/>
        </p:spPr>
        <p:txBody>
          <a:bodyPr wrap="square" rtlCol="0">
            <a:spAutoFit/>
          </a:bodyPr>
          <a:lstStyle/>
          <a:p>
            <a:r>
              <a:rPr lang="zh-CN" altLang="en-US" sz="2000" dirty="0" smtClean="0"/>
              <a:t>思考：怎样用一个灯的亮度来表示不同距离呢 ？</a:t>
            </a:r>
            <a:r>
              <a:rPr lang="en-US" altLang="zh-CN" sz="2000" dirty="0" smtClean="0"/>
              <a:t> </a:t>
            </a:r>
          </a:p>
        </p:txBody>
      </p:sp>
    </p:spTree>
    <p:extLst>
      <p:ext uri="{BB962C8B-B14F-4D97-AF65-F5344CB8AC3E}">
        <p14:creationId xmlns:p14="http://schemas.microsoft.com/office/powerpoint/2010/main" xmlns="" val="188307871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7378</TotalTime>
  <Pages>0</Pages>
  <Words>10555</Words>
  <Characters>0</Characters>
  <Application>Microsoft Office PowerPoint</Application>
  <DocSecurity>0</DocSecurity>
  <PresentationFormat>A4 纸张(210x297 毫米)</PresentationFormat>
  <Lines>0</Lines>
  <Paragraphs>1233</Paragraphs>
  <Slides>171</Slides>
  <Notes>78</Notes>
  <HiddenSlides>0</HiddenSlides>
  <MMClips>0</MMClips>
  <ScaleCrop>false</ScaleCrop>
  <HeadingPairs>
    <vt:vector size="6" baseType="variant">
      <vt:variant>
        <vt:lpstr>主题</vt:lpstr>
      </vt:variant>
      <vt:variant>
        <vt:i4>1</vt:i4>
      </vt:variant>
      <vt:variant>
        <vt:lpstr>嵌入 OLE 服务器</vt:lpstr>
      </vt:variant>
      <vt:variant>
        <vt:i4>0</vt:i4>
      </vt:variant>
      <vt:variant>
        <vt:lpstr>幻灯片标题</vt:lpstr>
      </vt:variant>
      <vt:variant>
        <vt:i4>171</vt:i4>
      </vt:variant>
    </vt:vector>
  </HeadingPairs>
  <TitlesOfParts>
    <vt:vector size="172" baseType="lpstr">
      <vt:lpstr>Default Design</vt:lpstr>
      <vt:lpstr>幻灯片 1</vt:lpstr>
      <vt:lpstr>序言</vt:lpstr>
      <vt:lpstr>目录</vt:lpstr>
      <vt:lpstr>目录</vt:lpstr>
      <vt:lpstr>幻灯片 5</vt:lpstr>
      <vt:lpstr>知识概要</vt:lpstr>
      <vt:lpstr>树莓派是什么？</vt:lpstr>
      <vt:lpstr>幻灯片 8</vt:lpstr>
      <vt:lpstr>幻灯片 9</vt:lpstr>
      <vt:lpstr>如何安装树莓派？</vt:lpstr>
      <vt:lpstr> 树莓派开机</vt:lpstr>
      <vt:lpstr>连接WIFI</vt:lpstr>
      <vt:lpstr>幻灯片 13</vt:lpstr>
      <vt:lpstr>幻灯片 14</vt:lpstr>
      <vt:lpstr>幻灯片 15</vt:lpstr>
      <vt:lpstr>知识概要</vt:lpstr>
      <vt:lpstr>幻灯片 17</vt:lpstr>
      <vt:lpstr>幻灯片 18</vt:lpstr>
      <vt:lpstr>进入GDW编程平台</vt:lpstr>
      <vt:lpstr>进入GDW编程平台</vt:lpstr>
      <vt:lpstr>幻灯片 21</vt:lpstr>
      <vt:lpstr>幻灯片 22</vt:lpstr>
      <vt:lpstr>幻灯片 23</vt:lpstr>
      <vt:lpstr>幻灯片 24</vt:lpstr>
      <vt:lpstr>幻灯片 25</vt:lpstr>
      <vt:lpstr>幻灯片 26</vt:lpstr>
      <vt:lpstr>幻灯片 27</vt:lpstr>
      <vt:lpstr>幻灯片 28</vt:lpstr>
      <vt:lpstr>知识概要</vt:lpstr>
      <vt:lpstr>流水效果</vt:lpstr>
      <vt:lpstr>幻灯片 31</vt:lpstr>
      <vt:lpstr>任务2 用条件控制流水灯</vt:lpstr>
      <vt:lpstr>幻灯片 33</vt:lpstr>
      <vt:lpstr>幻灯片 34</vt:lpstr>
      <vt:lpstr>知识概要</vt:lpstr>
      <vt:lpstr>呼吸灯的概念</vt:lpstr>
      <vt:lpstr>幻灯片 37</vt:lpstr>
      <vt:lpstr>任务1 慢慢变亮的呼吸灯 </vt:lpstr>
      <vt:lpstr>幻灯片 39</vt:lpstr>
      <vt:lpstr>幻灯片 40</vt:lpstr>
      <vt:lpstr>幻灯片 41</vt:lpstr>
      <vt:lpstr>幻灯片 42</vt:lpstr>
      <vt:lpstr>幻灯片 43</vt:lpstr>
      <vt:lpstr>知识概要</vt:lpstr>
      <vt:lpstr>红绿灯的概念</vt:lpstr>
      <vt:lpstr>幻灯片 46</vt:lpstr>
      <vt:lpstr>幻灯片 47</vt:lpstr>
      <vt:lpstr>幻灯片 48</vt:lpstr>
      <vt:lpstr>幻灯片 49</vt:lpstr>
      <vt:lpstr>幻灯片 50</vt:lpstr>
      <vt:lpstr>幻灯片 51</vt:lpstr>
      <vt:lpstr>幻灯片 52</vt:lpstr>
      <vt:lpstr>幻灯片 53</vt:lpstr>
      <vt:lpstr>知识概要</vt:lpstr>
      <vt:lpstr>幻灯片 55</vt:lpstr>
      <vt:lpstr>红外传感器的作用——障碍物检测</vt:lpstr>
      <vt:lpstr>安装红外传感器</vt:lpstr>
      <vt:lpstr>幻灯片 58</vt:lpstr>
      <vt:lpstr>幻灯片 59</vt:lpstr>
      <vt:lpstr>幻灯片 60</vt:lpstr>
      <vt:lpstr>幻灯片 61</vt:lpstr>
      <vt:lpstr>幻灯片 62</vt:lpstr>
      <vt:lpstr>幻灯片 63</vt:lpstr>
      <vt:lpstr>知识概要</vt:lpstr>
      <vt:lpstr>幻灯片 65</vt:lpstr>
      <vt:lpstr>幻灯片 66</vt:lpstr>
      <vt:lpstr>幻灯片 67</vt:lpstr>
      <vt:lpstr>幻灯片 68</vt:lpstr>
      <vt:lpstr>任务1：检测按钮状态 </vt:lpstr>
      <vt:lpstr>任务2：用小灯来指示按钮是否按下  </vt:lpstr>
      <vt:lpstr>任务3：按键每按一次，输出调试信息增加1   </vt:lpstr>
      <vt:lpstr>任务4：用按钮控制小灯亮灭    </vt:lpstr>
      <vt:lpstr>幻灯片 73</vt:lpstr>
      <vt:lpstr>幻灯片 74</vt:lpstr>
      <vt:lpstr>知识概要</vt:lpstr>
      <vt:lpstr>幻灯片 76</vt:lpstr>
      <vt:lpstr>任务1：用手控制灯的闪烁</vt:lpstr>
      <vt:lpstr>任务2：手势控制开关灯 </vt:lpstr>
      <vt:lpstr>任务3：双红外手势控制开关灯  </vt:lpstr>
      <vt:lpstr>幻灯片 80</vt:lpstr>
      <vt:lpstr>幻灯片 81</vt:lpstr>
      <vt:lpstr>知识概要</vt:lpstr>
      <vt:lpstr>幻灯片 83</vt:lpstr>
      <vt:lpstr>幻灯片 84</vt:lpstr>
      <vt:lpstr>幻灯片 85</vt:lpstr>
      <vt:lpstr>幻灯片 86</vt:lpstr>
      <vt:lpstr>任务1：光敏传感器的检测</vt:lpstr>
      <vt:lpstr>任务2：黑夜自动亮灯，白天自动灭灯</vt:lpstr>
      <vt:lpstr>幻灯片 89</vt:lpstr>
      <vt:lpstr>幻灯片 90</vt:lpstr>
      <vt:lpstr>幻灯片 91</vt:lpstr>
      <vt:lpstr>幻灯片 92</vt:lpstr>
      <vt:lpstr>幻灯片 93</vt:lpstr>
      <vt:lpstr>幻灯片 94</vt:lpstr>
      <vt:lpstr>幻灯片 95</vt:lpstr>
      <vt:lpstr>幻灯片 96</vt:lpstr>
      <vt:lpstr>幻灯片 97</vt:lpstr>
      <vt:lpstr>幻灯片 98</vt:lpstr>
      <vt:lpstr>幻灯片 99</vt:lpstr>
      <vt:lpstr>幻灯片 100</vt:lpstr>
      <vt:lpstr>幻灯片 101</vt:lpstr>
      <vt:lpstr>知识概要</vt:lpstr>
      <vt:lpstr>摄像头</vt:lpstr>
      <vt:lpstr>树莓派摄像头</vt:lpstr>
      <vt:lpstr>任务1：用摄像头拍摄照片</vt:lpstr>
      <vt:lpstr>任务2：发送照片到微信上</vt:lpstr>
      <vt:lpstr>任务3：文字识别</vt:lpstr>
      <vt:lpstr>任务4：命令行拍摄照片</vt:lpstr>
      <vt:lpstr>幻灯片 109</vt:lpstr>
      <vt:lpstr>幻灯片 110</vt:lpstr>
      <vt:lpstr>知识概要</vt:lpstr>
      <vt:lpstr>语音输出</vt:lpstr>
      <vt:lpstr>任务1：校园广播员</vt:lpstr>
      <vt:lpstr>任务2：模拟停车场</vt:lpstr>
      <vt:lpstr>任务3：智能停车场</vt:lpstr>
      <vt:lpstr>幻灯片 116</vt:lpstr>
      <vt:lpstr>幻灯片 117</vt:lpstr>
      <vt:lpstr>知识概要</vt:lpstr>
      <vt:lpstr>幻灯片 119</vt:lpstr>
      <vt:lpstr>幻灯片 120</vt:lpstr>
      <vt:lpstr>幻灯片 121</vt:lpstr>
      <vt:lpstr>幻灯片 122</vt:lpstr>
      <vt:lpstr>幻灯片 123</vt:lpstr>
      <vt:lpstr>幻灯片 124</vt:lpstr>
      <vt:lpstr>任务1：用数码管显示数字 </vt:lpstr>
      <vt:lpstr>任务2： 用按钮控制数码管，显示数字0-9   </vt:lpstr>
      <vt:lpstr>任务3：用数码管倒计时   </vt:lpstr>
      <vt:lpstr>任务4：用红外线控制数码管倒计时   </vt:lpstr>
      <vt:lpstr>幻灯片 129</vt:lpstr>
      <vt:lpstr>幻灯片 130</vt:lpstr>
      <vt:lpstr>知识概要</vt:lpstr>
      <vt:lpstr>幻灯片 132</vt:lpstr>
      <vt:lpstr>幻灯片 133</vt:lpstr>
      <vt:lpstr>幻灯片 134</vt:lpstr>
      <vt:lpstr>幻灯片 135</vt:lpstr>
      <vt:lpstr>幻灯片 136</vt:lpstr>
      <vt:lpstr>幻灯片 137</vt:lpstr>
      <vt:lpstr>幻灯片 138</vt:lpstr>
      <vt:lpstr>幻灯片 139</vt:lpstr>
      <vt:lpstr>知识概要</vt:lpstr>
      <vt:lpstr>幻灯片 141</vt:lpstr>
      <vt:lpstr>任务1：定时炸弹  使用器材：蜂鸣器</vt:lpstr>
      <vt:lpstr>任务2：为定时炸弹添加启动开关  使用按钮</vt:lpstr>
      <vt:lpstr>任务3：增加倒计时显示，离爆炸越近冒号跳动越快</vt:lpstr>
      <vt:lpstr>幻灯片 145</vt:lpstr>
      <vt:lpstr>幻灯片 146</vt:lpstr>
      <vt:lpstr>幻灯片 147</vt:lpstr>
      <vt:lpstr>任务1：白天灯灭，晚上灯亮</vt:lpstr>
      <vt:lpstr>声音传感器</vt:lpstr>
      <vt:lpstr>声音传感器的连接</vt:lpstr>
      <vt:lpstr>任务2——测试声音传感器</vt:lpstr>
      <vt:lpstr>幻灯片 152</vt:lpstr>
      <vt:lpstr>幻灯片 153</vt:lpstr>
      <vt:lpstr>拓展练习</vt:lpstr>
      <vt:lpstr>幻灯片 155</vt:lpstr>
      <vt:lpstr>幻灯片 156</vt:lpstr>
      <vt:lpstr>幻灯片 157</vt:lpstr>
      <vt:lpstr>幻灯片 158</vt:lpstr>
      <vt:lpstr>幻灯片 159</vt:lpstr>
      <vt:lpstr>幻灯片 160</vt:lpstr>
      <vt:lpstr>幻灯片 161</vt:lpstr>
      <vt:lpstr>幻灯片 162</vt:lpstr>
      <vt:lpstr>幻灯片 163</vt:lpstr>
      <vt:lpstr>幻灯片 164</vt:lpstr>
      <vt:lpstr>幻灯片 165</vt:lpstr>
      <vt:lpstr>幻灯片 166</vt:lpstr>
      <vt:lpstr>幻灯片 167</vt:lpstr>
      <vt:lpstr>幻灯片 168</vt:lpstr>
      <vt:lpstr>幻灯片 169</vt:lpstr>
      <vt:lpstr>幻灯片 170</vt:lpstr>
      <vt:lpstr>幻灯片 171</vt:lpstr>
    </vt:vector>
  </TitlesOfParts>
  <LinksUpToDate>false</LinksUpToDate>
  <CharactersWithSpaces>0</CharactersWithSpaces>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ppt.glzy8.com提供海量PPT模板免费下载！</dc:title>
  <dc:creator>null</dc:creator>
  <cp:lastModifiedBy>reik</cp:lastModifiedBy>
  <cp:revision>414</cp:revision>
  <cp:lastPrinted>1899-12-30T00:00:00Z</cp:lastPrinted>
  <dcterms:created xsi:type="dcterms:W3CDTF">2004-07-21T02:43:03Z</dcterms:created>
  <dcterms:modified xsi:type="dcterms:W3CDTF">2019-02-20T07:45:26Z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2052-6.6.0.2699</vt:lpwstr>
  </property>
</Properties>
</file>